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2" r:id="rId1"/>
  </p:sldMasterIdLst>
  <p:notesMasterIdLst>
    <p:notesMasterId r:id="rId92"/>
  </p:notesMasterIdLst>
  <p:handoutMasterIdLst>
    <p:handoutMasterId r:id="rId93"/>
  </p:handoutMasterIdLst>
  <p:sldIdLst>
    <p:sldId id="274" r:id="rId2"/>
    <p:sldId id="458" r:id="rId3"/>
    <p:sldId id="420" r:id="rId4"/>
    <p:sldId id="605" r:id="rId5"/>
    <p:sldId id="606" r:id="rId6"/>
    <p:sldId id="607" r:id="rId7"/>
    <p:sldId id="608" r:id="rId8"/>
    <p:sldId id="609" r:id="rId9"/>
    <p:sldId id="610" r:id="rId10"/>
    <p:sldId id="611" r:id="rId11"/>
    <p:sldId id="612" r:id="rId12"/>
    <p:sldId id="613" r:id="rId13"/>
    <p:sldId id="614" r:id="rId14"/>
    <p:sldId id="615" r:id="rId15"/>
    <p:sldId id="616" r:id="rId16"/>
    <p:sldId id="617" r:id="rId17"/>
    <p:sldId id="618" r:id="rId18"/>
    <p:sldId id="619" r:id="rId19"/>
    <p:sldId id="620" r:id="rId20"/>
    <p:sldId id="621" r:id="rId21"/>
    <p:sldId id="622" r:id="rId22"/>
    <p:sldId id="623" r:id="rId23"/>
    <p:sldId id="624" r:id="rId24"/>
    <p:sldId id="625" r:id="rId25"/>
    <p:sldId id="626" r:id="rId26"/>
    <p:sldId id="627" r:id="rId27"/>
    <p:sldId id="628" r:id="rId28"/>
    <p:sldId id="629" r:id="rId29"/>
    <p:sldId id="630" r:id="rId30"/>
    <p:sldId id="631" r:id="rId31"/>
    <p:sldId id="632" r:id="rId32"/>
    <p:sldId id="633" r:id="rId33"/>
    <p:sldId id="634" r:id="rId34"/>
    <p:sldId id="635" r:id="rId35"/>
    <p:sldId id="636" r:id="rId36"/>
    <p:sldId id="637" r:id="rId37"/>
    <p:sldId id="638" r:id="rId38"/>
    <p:sldId id="639" r:id="rId39"/>
    <p:sldId id="640" r:id="rId40"/>
    <p:sldId id="641" r:id="rId41"/>
    <p:sldId id="642" r:id="rId42"/>
    <p:sldId id="643" r:id="rId43"/>
    <p:sldId id="644" r:id="rId44"/>
    <p:sldId id="645" r:id="rId45"/>
    <p:sldId id="646" r:id="rId46"/>
    <p:sldId id="647" r:id="rId47"/>
    <p:sldId id="648" r:id="rId48"/>
    <p:sldId id="649" r:id="rId49"/>
    <p:sldId id="682" r:id="rId50"/>
    <p:sldId id="685" r:id="rId51"/>
    <p:sldId id="683" r:id="rId52"/>
    <p:sldId id="650" r:id="rId53"/>
    <p:sldId id="652" r:id="rId54"/>
    <p:sldId id="653" r:id="rId55"/>
    <p:sldId id="659" r:id="rId56"/>
    <p:sldId id="661" r:id="rId57"/>
    <p:sldId id="668" r:id="rId58"/>
    <p:sldId id="675" r:id="rId59"/>
    <p:sldId id="593" r:id="rId60"/>
    <p:sldId id="594" r:id="rId61"/>
    <p:sldId id="595" r:id="rId62"/>
    <p:sldId id="596" r:id="rId63"/>
    <p:sldId id="686" r:id="rId64"/>
    <p:sldId id="688" r:id="rId65"/>
    <p:sldId id="689" r:id="rId66"/>
    <p:sldId id="690" r:id="rId67"/>
    <p:sldId id="691" r:id="rId68"/>
    <p:sldId id="692" r:id="rId69"/>
    <p:sldId id="693" r:id="rId70"/>
    <p:sldId id="694" r:id="rId71"/>
    <p:sldId id="598" r:id="rId72"/>
    <p:sldId id="599" r:id="rId73"/>
    <p:sldId id="603" r:id="rId74"/>
    <p:sldId id="601" r:id="rId75"/>
    <p:sldId id="602" r:id="rId76"/>
    <p:sldId id="604" r:id="rId77"/>
    <p:sldId id="583" r:id="rId78"/>
    <p:sldId id="585" r:id="rId79"/>
    <p:sldId id="586" r:id="rId80"/>
    <p:sldId id="587" r:id="rId81"/>
    <p:sldId id="588" r:id="rId82"/>
    <p:sldId id="589" r:id="rId83"/>
    <p:sldId id="590" r:id="rId84"/>
    <p:sldId id="591" r:id="rId85"/>
    <p:sldId id="592" r:id="rId86"/>
    <p:sldId id="581" r:id="rId87"/>
    <p:sldId id="582" r:id="rId88"/>
    <p:sldId id="423" r:id="rId89"/>
    <p:sldId id="424" r:id="rId90"/>
    <p:sldId id="579" r:id="rId91"/>
  </p:sldIdLst>
  <p:sldSz cx="12192000" cy="6858000"/>
  <p:notesSz cx="9928225" cy="6797675"/>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0391" autoAdjust="0"/>
  </p:normalViewPr>
  <p:slideViewPr>
    <p:cSldViewPr snapToGrid="0">
      <p:cViewPr>
        <p:scale>
          <a:sx n="60" d="100"/>
          <a:sy n="60" d="100"/>
        </p:scale>
        <p:origin x="-228"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B39D70-8496-44D2-9B5A-8258DAA5C214}" type="doc">
      <dgm:prSet loTypeId="urn:microsoft.com/office/officeart/2005/8/layout/hierarchy4" loCatId="list" qsTypeId="urn:microsoft.com/office/officeart/2005/8/quickstyle/3d7" qsCatId="3D" csTypeId="urn:microsoft.com/office/officeart/2005/8/colors/colorful1#1" csCatId="colorful" phldr="1"/>
      <dgm:spPr/>
      <dgm:t>
        <a:bodyPr/>
        <a:lstStyle/>
        <a:p>
          <a:endParaRPr lang="en-US"/>
        </a:p>
      </dgm:t>
    </dgm:pt>
    <dgm:pt modelId="{1B524E92-BCC8-4E4C-A212-60BB331CC843}">
      <dgm:prSet phldrT="[Text]" custT="1"/>
      <dgm:spPr/>
      <dgm:t>
        <a:bodyPr/>
        <a:lstStyle/>
        <a:p>
          <a:r>
            <a:rPr lang="fa-IR" sz="6600" b="1" kern="1200" dirty="0" smtClean="0">
              <a:latin typeface="+mn-lt"/>
              <a:ea typeface="+mn-ea"/>
              <a:cs typeface="B Koodak" pitchFamily="2" charset="-78"/>
            </a:rPr>
            <a:t>تعاریف</a:t>
          </a:r>
          <a:endParaRPr lang="en-US" sz="6600" b="1" kern="1200" dirty="0" smtClean="0">
            <a:latin typeface="+mn-lt"/>
            <a:ea typeface="+mn-ea"/>
            <a:cs typeface="B Koodak" pitchFamily="2" charset="-78"/>
          </a:endParaRPr>
        </a:p>
      </dgm:t>
    </dgm:pt>
    <dgm:pt modelId="{B92DC0E8-88D9-4ED0-A677-16141A92A34C}" type="parTrans" cxnId="{93C3C6EB-898F-446F-BF98-F0675D08D5CC}">
      <dgm:prSet/>
      <dgm:spPr/>
      <dgm:t>
        <a:bodyPr/>
        <a:lstStyle/>
        <a:p>
          <a:endParaRPr lang="en-US" sz="3200"/>
        </a:p>
      </dgm:t>
    </dgm:pt>
    <dgm:pt modelId="{424CFD93-1359-40FC-9006-B24FF09F145E}" type="sibTrans" cxnId="{93C3C6EB-898F-446F-BF98-F0675D08D5CC}">
      <dgm:prSet/>
      <dgm:spPr/>
      <dgm:t>
        <a:bodyPr/>
        <a:lstStyle/>
        <a:p>
          <a:endParaRPr lang="en-US" sz="3200"/>
        </a:p>
      </dgm:t>
    </dgm:pt>
    <dgm:pt modelId="{39476E5F-71A0-4764-93E9-168E6C3A669C}">
      <dgm:prSet phldrT="[Text]" custT="1"/>
      <dgm:spPr/>
      <dgm:t>
        <a:bodyPr/>
        <a:lstStyle/>
        <a:p>
          <a:r>
            <a:rPr lang="fa-IR" sz="3200" b="1" kern="1200" dirty="0" smtClean="0">
              <a:latin typeface="+mn-lt"/>
              <a:ea typeface="+mn-ea"/>
              <a:cs typeface="B Koodak" pitchFamily="2" charset="-78"/>
            </a:rPr>
            <a:t>موجودي‌ مواد و کالا‌</a:t>
          </a:r>
          <a:endParaRPr lang="en-US" sz="3200" b="1" kern="1200" dirty="0" smtClean="0">
            <a:latin typeface="+mn-lt"/>
            <a:ea typeface="+mn-ea"/>
            <a:cs typeface="B Koodak" pitchFamily="2" charset="-78"/>
          </a:endParaRPr>
        </a:p>
      </dgm:t>
    </dgm:pt>
    <dgm:pt modelId="{5EA46E46-FDA3-473B-8699-2E559DFADD62}" type="parTrans" cxnId="{6B50A3E3-7D7A-4959-B641-B8607A1DDA76}">
      <dgm:prSet/>
      <dgm:spPr/>
      <dgm:t>
        <a:bodyPr/>
        <a:lstStyle/>
        <a:p>
          <a:endParaRPr lang="en-US" sz="3200"/>
        </a:p>
      </dgm:t>
    </dgm:pt>
    <dgm:pt modelId="{B2F9A9CD-EDCC-47C7-A8E6-F3586CB7BF92}" type="sibTrans" cxnId="{6B50A3E3-7D7A-4959-B641-B8607A1DDA76}">
      <dgm:prSet/>
      <dgm:spPr/>
      <dgm:t>
        <a:bodyPr/>
        <a:lstStyle/>
        <a:p>
          <a:endParaRPr lang="en-US" sz="3200"/>
        </a:p>
      </dgm:t>
    </dgm:pt>
    <dgm:pt modelId="{28479301-940B-4FEC-8C04-4E6FAD339267}">
      <dgm:prSet phldrT="[Text]" custT="1"/>
      <dgm:spPr/>
      <dgm:t>
        <a:bodyPr/>
        <a:lstStyle/>
        <a:p>
          <a:r>
            <a:rPr lang="fa-IR" sz="3200" b="1" kern="1200" dirty="0" smtClean="0">
              <a:latin typeface="+mn-lt"/>
              <a:ea typeface="+mn-ea"/>
              <a:cs typeface="B Koodak" pitchFamily="2" charset="-78"/>
            </a:rPr>
            <a:t>بهاي‌ جايگزيني‌</a:t>
          </a:r>
          <a:endParaRPr lang="en-US" sz="3200" b="1" kern="1200" dirty="0" smtClean="0">
            <a:latin typeface="+mn-lt"/>
            <a:ea typeface="+mn-ea"/>
            <a:cs typeface="B Koodak" pitchFamily="2" charset="-78"/>
          </a:endParaRPr>
        </a:p>
      </dgm:t>
    </dgm:pt>
    <dgm:pt modelId="{48CD2DC1-0E87-4252-A62F-563382BA7F61}" type="parTrans" cxnId="{C8F15F57-6289-482B-A03E-80EBAA350D12}">
      <dgm:prSet/>
      <dgm:spPr/>
      <dgm:t>
        <a:bodyPr/>
        <a:lstStyle/>
        <a:p>
          <a:endParaRPr lang="en-US" sz="3200"/>
        </a:p>
      </dgm:t>
    </dgm:pt>
    <dgm:pt modelId="{E28ED4E2-E0B0-4C7C-8BB7-D0560ED8979E}" type="sibTrans" cxnId="{C8F15F57-6289-482B-A03E-80EBAA350D12}">
      <dgm:prSet/>
      <dgm:spPr/>
      <dgm:t>
        <a:bodyPr/>
        <a:lstStyle/>
        <a:p>
          <a:endParaRPr lang="en-US" sz="3200"/>
        </a:p>
      </dgm:t>
    </dgm:pt>
    <dgm:pt modelId="{EC8E32FE-24EE-476E-B2FC-8F2CFFE8D25D}">
      <dgm:prSet phldrT="[Text]" custT="1"/>
      <dgm:spPr/>
      <dgm:t>
        <a:bodyPr/>
        <a:lstStyle/>
        <a:p>
          <a:r>
            <a:rPr lang="fa-IR" sz="3200" b="1" kern="1200" dirty="0" smtClean="0">
              <a:latin typeface="+mn-lt"/>
              <a:ea typeface="+mn-ea"/>
              <a:cs typeface="B Koodak" pitchFamily="2" charset="-78"/>
            </a:rPr>
            <a:t>خالص‌ ارزش‌ فروش‌‌</a:t>
          </a:r>
          <a:endParaRPr lang="en-US" sz="3200" b="1" kern="1200" dirty="0" smtClean="0">
            <a:latin typeface="+mn-lt"/>
            <a:ea typeface="+mn-ea"/>
            <a:cs typeface="B Koodak" pitchFamily="2" charset="-78"/>
          </a:endParaRPr>
        </a:p>
      </dgm:t>
    </dgm:pt>
    <dgm:pt modelId="{74E0C554-F172-46DB-802A-1DA274ED11A1}" type="parTrans" cxnId="{1039B044-8984-4847-94BC-1120DE8C0D16}">
      <dgm:prSet/>
      <dgm:spPr/>
      <dgm:t>
        <a:bodyPr/>
        <a:lstStyle/>
        <a:p>
          <a:endParaRPr lang="en-US" sz="3200"/>
        </a:p>
      </dgm:t>
    </dgm:pt>
    <dgm:pt modelId="{3525743E-DB76-4C3F-8103-5315CB7A5EEA}" type="sibTrans" cxnId="{1039B044-8984-4847-94BC-1120DE8C0D16}">
      <dgm:prSet/>
      <dgm:spPr/>
      <dgm:t>
        <a:bodyPr/>
        <a:lstStyle/>
        <a:p>
          <a:endParaRPr lang="en-US" sz="3200"/>
        </a:p>
      </dgm:t>
    </dgm:pt>
    <dgm:pt modelId="{8805DBE1-002C-4F4E-935C-1C86D37133F4}" type="pres">
      <dgm:prSet presAssocID="{82B39D70-8496-44D2-9B5A-8258DAA5C214}" presName="Name0" presStyleCnt="0">
        <dgm:presLayoutVars>
          <dgm:chPref val="1"/>
          <dgm:dir/>
          <dgm:animOne val="branch"/>
          <dgm:animLvl val="lvl"/>
          <dgm:resizeHandles/>
        </dgm:presLayoutVars>
      </dgm:prSet>
      <dgm:spPr/>
      <dgm:t>
        <a:bodyPr/>
        <a:lstStyle/>
        <a:p>
          <a:endParaRPr lang="en-US"/>
        </a:p>
      </dgm:t>
    </dgm:pt>
    <dgm:pt modelId="{A8055606-3461-474B-84BD-ED94A53F8B83}" type="pres">
      <dgm:prSet presAssocID="{1B524E92-BCC8-4E4C-A212-60BB331CC843}" presName="vertOne" presStyleCnt="0"/>
      <dgm:spPr/>
      <dgm:t>
        <a:bodyPr/>
        <a:lstStyle/>
        <a:p>
          <a:endParaRPr lang="en-US"/>
        </a:p>
      </dgm:t>
    </dgm:pt>
    <dgm:pt modelId="{706EFDC4-06A6-44A3-83D3-C2A8052B086A}" type="pres">
      <dgm:prSet presAssocID="{1B524E92-BCC8-4E4C-A212-60BB331CC843}" presName="txOne" presStyleLbl="node0" presStyleIdx="0" presStyleCnt="1" custLinFactY="-45212" custLinFactNeighborX="-16312" custLinFactNeighborY="-100000">
        <dgm:presLayoutVars>
          <dgm:chPref val="3"/>
        </dgm:presLayoutVars>
      </dgm:prSet>
      <dgm:spPr/>
      <dgm:t>
        <a:bodyPr/>
        <a:lstStyle/>
        <a:p>
          <a:endParaRPr lang="en-US"/>
        </a:p>
      </dgm:t>
    </dgm:pt>
    <dgm:pt modelId="{C048A5C6-DEAE-43C5-A037-22D191BA988A}" type="pres">
      <dgm:prSet presAssocID="{1B524E92-BCC8-4E4C-A212-60BB331CC843}" presName="parTransOne" presStyleCnt="0"/>
      <dgm:spPr/>
      <dgm:t>
        <a:bodyPr/>
        <a:lstStyle/>
        <a:p>
          <a:endParaRPr lang="en-US"/>
        </a:p>
      </dgm:t>
    </dgm:pt>
    <dgm:pt modelId="{CC349087-419F-4E2B-A5B1-68BE255786FF}" type="pres">
      <dgm:prSet presAssocID="{1B524E92-BCC8-4E4C-A212-60BB331CC843}" presName="horzOne" presStyleCnt="0"/>
      <dgm:spPr/>
      <dgm:t>
        <a:bodyPr/>
        <a:lstStyle/>
        <a:p>
          <a:endParaRPr lang="en-US"/>
        </a:p>
      </dgm:t>
    </dgm:pt>
    <dgm:pt modelId="{87EC22D1-047B-488B-930F-4533C4688548}" type="pres">
      <dgm:prSet presAssocID="{39476E5F-71A0-4764-93E9-168E6C3A669C}" presName="vertTwo" presStyleCnt="0"/>
      <dgm:spPr/>
      <dgm:t>
        <a:bodyPr/>
        <a:lstStyle/>
        <a:p>
          <a:endParaRPr lang="en-US"/>
        </a:p>
      </dgm:t>
    </dgm:pt>
    <dgm:pt modelId="{7BC25344-C16B-4856-AC2A-9BF820E8C2A4}" type="pres">
      <dgm:prSet presAssocID="{39476E5F-71A0-4764-93E9-168E6C3A669C}" presName="txTwo" presStyleLbl="node2" presStyleIdx="0" presStyleCnt="1">
        <dgm:presLayoutVars>
          <dgm:chPref val="3"/>
        </dgm:presLayoutVars>
      </dgm:prSet>
      <dgm:spPr/>
      <dgm:t>
        <a:bodyPr/>
        <a:lstStyle/>
        <a:p>
          <a:endParaRPr lang="en-US"/>
        </a:p>
      </dgm:t>
    </dgm:pt>
    <dgm:pt modelId="{73F01835-DAB3-45FA-B1BE-359C1161F8C6}" type="pres">
      <dgm:prSet presAssocID="{39476E5F-71A0-4764-93E9-168E6C3A669C}" presName="parTransTwo" presStyleCnt="0"/>
      <dgm:spPr/>
      <dgm:t>
        <a:bodyPr/>
        <a:lstStyle/>
        <a:p>
          <a:endParaRPr lang="en-US"/>
        </a:p>
      </dgm:t>
    </dgm:pt>
    <dgm:pt modelId="{D618172A-5E5F-44DD-8BD7-7122E594712C}" type="pres">
      <dgm:prSet presAssocID="{39476E5F-71A0-4764-93E9-168E6C3A669C}" presName="horzTwo" presStyleCnt="0"/>
      <dgm:spPr/>
      <dgm:t>
        <a:bodyPr/>
        <a:lstStyle/>
        <a:p>
          <a:endParaRPr lang="en-US"/>
        </a:p>
      </dgm:t>
    </dgm:pt>
    <dgm:pt modelId="{1392336B-ED7A-4F22-83C2-D4DD3FC8A38D}" type="pres">
      <dgm:prSet presAssocID="{28479301-940B-4FEC-8C04-4E6FAD339267}" presName="vertThree" presStyleCnt="0"/>
      <dgm:spPr/>
      <dgm:t>
        <a:bodyPr/>
        <a:lstStyle/>
        <a:p>
          <a:endParaRPr lang="en-US"/>
        </a:p>
      </dgm:t>
    </dgm:pt>
    <dgm:pt modelId="{35CD8D01-C5BC-4443-BFF6-42E7B5246CA8}" type="pres">
      <dgm:prSet presAssocID="{28479301-940B-4FEC-8C04-4E6FAD339267}" presName="txThree" presStyleLbl="node3" presStyleIdx="0" presStyleCnt="2">
        <dgm:presLayoutVars>
          <dgm:chPref val="3"/>
        </dgm:presLayoutVars>
      </dgm:prSet>
      <dgm:spPr/>
      <dgm:t>
        <a:bodyPr/>
        <a:lstStyle/>
        <a:p>
          <a:endParaRPr lang="en-US"/>
        </a:p>
      </dgm:t>
    </dgm:pt>
    <dgm:pt modelId="{DA6189F2-75C7-46A9-8CDA-029F6E6904E4}" type="pres">
      <dgm:prSet presAssocID="{28479301-940B-4FEC-8C04-4E6FAD339267}" presName="horzThree" presStyleCnt="0"/>
      <dgm:spPr/>
      <dgm:t>
        <a:bodyPr/>
        <a:lstStyle/>
        <a:p>
          <a:endParaRPr lang="en-US"/>
        </a:p>
      </dgm:t>
    </dgm:pt>
    <dgm:pt modelId="{CCA27DC5-C9B6-40C1-8E05-810DB6A7155D}" type="pres">
      <dgm:prSet presAssocID="{E28ED4E2-E0B0-4C7C-8BB7-D0560ED8979E}" presName="sibSpaceThree" presStyleCnt="0"/>
      <dgm:spPr/>
      <dgm:t>
        <a:bodyPr/>
        <a:lstStyle/>
        <a:p>
          <a:endParaRPr lang="en-US"/>
        </a:p>
      </dgm:t>
    </dgm:pt>
    <dgm:pt modelId="{AE98405D-E2EC-4F9E-BD3C-BA27D90D33FF}" type="pres">
      <dgm:prSet presAssocID="{EC8E32FE-24EE-476E-B2FC-8F2CFFE8D25D}" presName="vertThree" presStyleCnt="0"/>
      <dgm:spPr/>
      <dgm:t>
        <a:bodyPr/>
        <a:lstStyle/>
        <a:p>
          <a:endParaRPr lang="en-US"/>
        </a:p>
      </dgm:t>
    </dgm:pt>
    <dgm:pt modelId="{60EA97ED-CA47-42B0-8342-71970819CE44}" type="pres">
      <dgm:prSet presAssocID="{EC8E32FE-24EE-476E-B2FC-8F2CFFE8D25D}" presName="txThree" presStyleLbl="node3" presStyleIdx="1" presStyleCnt="2">
        <dgm:presLayoutVars>
          <dgm:chPref val="3"/>
        </dgm:presLayoutVars>
      </dgm:prSet>
      <dgm:spPr/>
      <dgm:t>
        <a:bodyPr/>
        <a:lstStyle/>
        <a:p>
          <a:endParaRPr lang="en-US"/>
        </a:p>
      </dgm:t>
    </dgm:pt>
    <dgm:pt modelId="{A0381CE4-8A7D-43BD-BAF3-949FE46D08A3}" type="pres">
      <dgm:prSet presAssocID="{EC8E32FE-24EE-476E-B2FC-8F2CFFE8D25D}" presName="horzThree" presStyleCnt="0"/>
      <dgm:spPr/>
      <dgm:t>
        <a:bodyPr/>
        <a:lstStyle/>
        <a:p>
          <a:endParaRPr lang="en-US"/>
        </a:p>
      </dgm:t>
    </dgm:pt>
  </dgm:ptLst>
  <dgm:cxnLst>
    <dgm:cxn modelId="{93C3C6EB-898F-446F-BF98-F0675D08D5CC}" srcId="{82B39D70-8496-44D2-9B5A-8258DAA5C214}" destId="{1B524E92-BCC8-4E4C-A212-60BB331CC843}" srcOrd="0" destOrd="0" parTransId="{B92DC0E8-88D9-4ED0-A677-16141A92A34C}" sibTransId="{424CFD93-1359-40FC-9006-B24FF09F145E}"/>
    <dgm:cxn modelId="{8D7450B8-42E7-4E64-B20E-1676FF888338}" type="presOf" srcId="{28479301-940B-4FEC-8C04-4E6FAD339267}" destId="{35CD8D01-C5BC-4443-BFF6-42E7B5246CA8}" srcOrd="0" destOrd="0" presId="urn:microsoft.com/office/officeart/2005/8/layout/hierarchy4"/>
    <dgm:cxn modelId="{6B50A3E3-7D7A-4959-B641-B8607A1DDA76}" srcId="{1B524E92-BCC8-4E4C-A212-60BB331CC843}" destId="{39476E5F-71A0-4764-93E9-168E6C3A669C}" srcOrd="0" destOrd="0" parTransId="{5EA46E46-FDA3-473B-8699-2E559DFADD62}" sibTransId="{B2F9A9CD-EDCC-47C7-A8E6-F3586CB7BF92}"/>
    <dgm:cxn modelId="{E412F266-2E07-474C-AFE7-F13E86CDEA63}" type="presOf" srcId="{EC8E32FE-24EE-476E-B2FC-8F2CFFE8D25D}" destId="{60EA97ED-CA47-42B0-8342-71970819CE44}" srcOrd="0" destOrd="0" presId="urn:microsoft.com/office/officeart/2005/8/layout/hierarchy4"/>
    <dgm:cxn modelId="{922DF24E-FADE-4FB8-AC65-CA23B12009D5}" type="presOf" srcId="{1B524E92-BCC8-4E4C-A212-60BB331CC843}" destId="{706EFDC4-06A6-44A3-83D3-C2A8052B086A}" srcOrd="0" destOrd="0" presId="urn:microsoft.com/office/officeart/2005/8/layout/hierarchy4"/>
    <dgm:cxn modelId="{9E88505A-69D6-41D6-8292-4F0925690FE9}" type="presOf" srcId="{39476E5F-71A0-4764-93E9-168E6C3A669C}" destId="{7BC25344-C16B-4856-AC2A-9BF820E8C2A4}" srcOrd="0" destOrd="0" presId="urn:microsoft.com/office/officeart/2005/8/layout/hierarchy4"/>
    <dgm:cxn modelId="{5FE0A35B-051B-4DC9-A29C-4B0385DE6BFE}" type="presOf" srcId="{82B39D70-8496-44D2-9B5A-8258DAA5C214}" destId="{8805DBE1-002C-4F4E-935C-1C86D37133F4}" srcOrd="0" destOrd="0" presId="urn:microsoft.com/office/officeart/2005/8/layout/hierarchy4"/>
    <dgm:cxn modelId="{1039B044-8984-4847-94BC-1120DE8C0D16}" srcId="{39476E5F-71A0-4764-93E9-168E6C3A669C}" destId="{EC8E32FE-24EE-476E-B2FC-8F2CFFE8D25D}" srcOrd="1" destOrd="0" parTransId="{74E0C554-F172-46DB-802A-1DA274ED11A1}" sibTransId="{3525743E-DB76-4C3F-8103-5315CB7A5EEA}"/>
    <dgm:cxn modelId="{C8F15F57-6289-482B-A03E-80EBAA350D12}" srcId="{39476E5F-71A0-4764-93E9-168E6C3A669C}" destId="{28479301-940B-4FEC-8C04-4E6FAD339267}" srcOrd="0" destOrd="0" parTransId="{48CD2DC1-0E87-4252-A62F-563382BA7F61}" sibTransId="{E28ED4E2-E0B0-4C7C-8BB7-D0560ED8979E}"/>
    <dgm:cxn modelId="{2862667F-E124-4417-A622-7F39CE357B19}" type="presParOf" srcId="{8805DBE1-002C-4F4E-935C-1C86D37133F4}" destId="{A8055606-3461-474B-84BD-ED94A53F8B83}" srcOrd="0" destOrd="0" presId="urn:microsoft.com/office/officeart/2005/8/layout/hierarchy4"/>
    <dgm:cxn modelId="{4D0B513F-DC25-4F66-87BF-01441FBB32D2}" type="presParOf" srcId="{A8055606-3461-474B-84BD-ED94A53F8B83}" destId="{706EFDC4-06A6-44A3-83D3-C2A8052B086A}" srcOrd="0" destOrd="0" presId="urn:microsoft.com/office/officeart/2005/8/layout/hierarchy4"/>
    <dgm:cxn modelId="{6EC4ADC9-0C97-4D70-8018-FC21A2945A20}" type="presParOf" srcId="{A8055606-3461-474B-84BD-ED94A53F8B83}" destId="{C048A5C6-DEAE-43C5-A037-22D191BA988A}" srcOrd="1" destOrd="0" presId="urn:microsoft.com/office/officeart/2005/8/layout/hierarchy4"/>
    <dgm:cxn modelId="{18357366-0693-458D-8528-91C333C99619}" type="presParOf" srcId="{A8055606-3461-474B-84BD-ED94A53F8B83}" destId="{CC349087-419F-4E2B-A5B1-68BE255786FF}" srcOrd="2" destOrd="0" presId="urn:microsoft.com/office/officeart/2005/8/layout/hierarchy4"/>
    <dgm:cxn modelId="{B4696E87-AE14-4031-B12A-21393E466BF6}" type="presParOf" srcId="{CC349087-419F-4E2B-A5B1-68BE255786FF}" destId="{87EC22D1-047B-488B-930F-4533C4688548}" srcOrd="0" destOrd="0" presId="urn:microsoft.com/office/officeart/2005/8/layout/hierarchy4"/>
    <dgm:cxn modelId="{EDBBD34F-0594-418E-880D-B1FFDD9F288C}" type="presParOf" srcId="{87EC22D1-047B-488B-930F-4533C4688548}" destId="{7BC25344-C16B-4856-AC2A-9BF820E8C2A4}" srcOrd="0" destOrd="0" presId="urn:microsoft.com/office/officeart/2005/8/layout/hierarchy4"/>
    <dgm:cxn modelId="{FA0B4EFD-8990-4C1C-BB73-1A0113B0E72B}" type="presParOf" srcId="{87EC22D1-047B-488B-930F-4533C4688548}" destId="{73F01835-DAB3-45FA-B1BE-359C1161F8C6}" srcOrd="1" destOrd="0" presId="urn:microsoft.com/office/officeart/2005/8/layout/hierarchy4"/>
    <dgm:cxn modelId="{29043BFA-3220-4E25-B466-4FDE7E33DEEF}" type="presParOf" srcId="{87EC22D1-047B-488B-930F-4533C4688548}" destId="{D618172A-5E5F-44DD-8BD7-7122E594712C}" srcOrd="2" destOrd="0" presId="urn:microsoft.com/office/officeart/2005/8/layout/hierarchy4"/>
    <dgm:cxn modelId="{C702797D-91B0-46D5-9EAF-A7C2C53DA8AC}" type="presParOf" srcId="{D618172A-5E5F-44DD-8BD7-7122E594712C}" destId="{1392336B-ED7A-4F22-83C2-D4DD3FC8A38D}" srcOrd="0" destOrd="0" presId="urn:microsoft.com/office/officeart/2005/8/layout/hierarchy4"/>
    <dgm:cxn modelId="{ED4141CB-44BB-4F95-AB37-B8FA60FB68E4}" type="presParOf" srcId="{1392336B-ED7A-4F22-83C2-D4DD3FC8A38D}" destId="{35CD8D01-C5BC-4443-BFF6-42E7B5246CA8}" srcOrd="0" destOrd="0" presId="urn:microsoft.com/office/officeart/2005/8/layout/hierarchy4"/>
    <dgm:cxn modelId="{80CF04A2-5E3E-43FE-93E2-2B0D9B307FB3}" type="presParOf" srcId="{1392336B-ED7A-4F22-83C2-D4DD3FC8A38D}" destId="{DA6189F2-75C7-46A9-8CDA-029F6E6904E4}" srcOrd="1" destOrd="0" presId="urn:microsoft.com/office/officeart/2005/8/layout/hierarchy4"/>
    <dgm:cxn modelId="{8B48FCAD-C7E4-40C7-BF44-DB3312BA9FD5}" type="presParOf" srcId="{D618172A-5E5F-44DD-8BD7-7122E594712C}" destId="{CCA27DC5-C9B6-40C1-8E05-810DB6A7155D}" srcOrd="1" destOrd="0" presId="urn:microsoft.com/office/officeart/2005/8/layout/hierarchy4"/>
    <dgm:cxn modelId="{EA5782C4-B89D-41F9-BD35-C0861ECD55DC}" type="presParOf" srcId="{D618172A-5E5F-44DD-8BD7-7122E594712C}" destId="{AE98405D-E2EC-4F9E-BD3C-BA27D90D33FF}" srcOrd="2" destOrd="0" presId="urn:microsoft.com/office/officeart/2005/8/layout/hierarchy4"/>
    <dgm:cxn modelId="{97CCF216-1FA1-4895-B73A-22DBD89F7C84}" type="presParOf" srcId="{AE98405D-E2EC-4F9E-BD3C-BA27D90D33FF}" destId="{60EA97ED-CA47-42B0-8342-71970819CE44}" srcOrd="0" destOrd="0" presId="urn:microsoft.com/office/officeart/2005/8/layout/hierarchy4"/>
    <dgm:cxn modelId="{F393D6A6-35A6-46C1-9D23-A54DE10F6D9D}" type="presParOf" srcId="{AE98405D-E2EC-4F9E-BD3C-BA27D90D33FF}" destId="{A0381CE4-8A7D-43BD-BAF3-949FE46D08A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B5B972-47CB-4E14-B359-E86238532870}" type="doc">
      <dgm:prSet loTypeId="urn:microsoft.com/office/officeart/2005/8/layout/lProcess2" loCatId="list" qsTypeId="urn:microsoft.com/office/officeart/2005/8/quickstyle/3d2" qsCatId="3D" csTypeId="urn:microsoft.com/office/officeart/2005/8/colors/accent0_3" csCatId="mainScheme" phldr="1"/>
      <dgm:spPr/>
      <dgm:t>
        <a:bodyPr/>
        <a:lstStyle/>
        <a:p>
          <a:endParaRPr lang="en-US"/>
        </a:p>
      </dgm:t>
    </dgm:pt>
    <dgm:pt modelId="{A4CA366D-A011-484A-925C-BC874D17D018}">
      <dgm:prSet phldrT="[Text]" custT="1"/>
      <dgm:spPr/>
      <dgm:t>
        <a:bodyPr/>
        <a:lstStyle/>
        <a:p>
          <a:pPr algn="ctr" rtl="1"/>
          <a:r>
            <a:rPr lang="fa-IR" sz="3600" b="1" dirty="0" smtClean="0">
              <a:solidFill>
                <a:schemeClr val="tx1"/>
              </a:solidFill>
              <a:latin typeface="Arial" pitchFamily="34" charset="0"/>
              <a:ea typeface="Times New Roman" pitchFamily="18" charset="0"/>
              <a:cs typeface="B Koodak" pitchFamily="2" charset="-78"/>
            </a:rPr>
            <a:t>شرایط بکار گیری</a:t>
          </a:r>
          <a:endParaRPr lang="en-US" sz="3600" dirty="0">
            <a:solidFill>
              <a:schemeClr val="tx1"/>
            </a:solidFill>
            <a:cs typeface="B Koodak" pitchFamily="2" charset="-78"/>
          </a:endParaRPr>
        </a:p>
      </dgm:t>
    </dgm:pt>
    <dgm:pt modelId="{57137EF6-D922-484C-A72C-A037704B6F4D}" type="parTrans" cxnId="{81D65945-DF5D-410B-8F2A-E90FC5E24946}">
      <dgm:prSet/>
      <dgm:spPr/>
      <dgm:t>
        <a:bodyPr/>
        <a:lstStyle/>
        <a:p>
          <a:pPr algn="ctr" rtl="1"/>
          <a:endParaRPr lang="en-US" sz="2000">
            <a:solidFill>
              <a:schemeClr val="tx1"/>
            </a:solidFill>
            <a:cs typeface="B Koodak" pitchFamily="2" charset="-78"/>
          </a:endParaRPr>
        </a:p>
      </dgm:t>
    </dgm:pt>
    <dgm:pt modelId="{223C67C5-F9A6-4063-9C28-5DA021DC00E3}" type="sibTrans" cxnId="{81D65945-DF5D-410B-8F2A-E90FC5E24946}">
      <dgm:prSet/>
      <dgm:spPr/>
      <dgm:t>
        <a:bodyPr/>
        <a:lstStyle/>
        <a:p>
          <a:pPr algn="ctr" rtl="1"/>
          <a:endParaRPr lang="en-US" sz="2000">
            <a:solidFill>
              <a:schemeClr val="tx1"/>
            </a:solidFill>
            <a:cs typeface="B Koodak" pitchFamily="2" charset="-78"/>
          </a:endParaRPr>
        </a:p>
      </dgm:t>
    </dgm:pt>
    <dgm:pt modelId="{AEA469FA-98AE-4E0A-801D-E02C1DB4F4D1}">
      <dgm:prSet custT="1"/>
      <dgm:spPr/>
      <dgm:t>
        <a:bodyPr/>
        <a:lstStyle/>
        <a:p>
          <a:pPr algn="ctr" rtl="1"/>
          <a:r>
            <a:rPr lang="fa-IR" sz="2800" b="1" dirty="0" smtClean="0">
              <a:solidFill>
                <a:schemeClr val="bg1"/>
              </a:solidFill>
              <a:latin typeface="Arial" pitchFamily="34" charset="0"/>
              <a:ea typeface="Times New Roman" pitchFamily="18" charset="0"/>
              <a:cs typeface="B Koodak" pitchFamily="2" charset="-78"/>
            </a:rPr>
            <a:t>تعداد اقلام موجود محدود باشد</a:t>
          </a:r>
          <a:endParaRPr lang="en-US" sz="2800" dirty="0">
            <a:solidFill>
              <a:schemeClr val="bg1"/>
            </a:solidFill>
            <a:cs typeface="B Koodak" pitchFamily="2" charset="-78"/>
          </a:endParaRPr>
        </a:p>
      </dgm:t>
    </dgm:pt>
    <dgm:pt modelId="{EEEA95FB-07B3-4265-B77D-E16AEDB95DB5}" type="parTrans" cxnId="{247B324D-581A-469D-BE4F-1646D98F5E84}">
      <dgm:prSet/>
      <dgm:spPr/>
      <dgm:t>
        <a:bodyPr/>
        <a:lstStyle/>
        <a:p>
          <a:pPr algn="ctr" rtl="1"/>
          <a:endParaRPr lang="en-US" sz="2000">
            <a:solidFill>
              <a:schemeClr val="tx1"/>
            </a:solidFill>
            <a:cs typeface="B Koodak" pitchFamily="2" charset="-78"/>
          </a:endParaRPr>
        </a:p>
      </dgm:t>
    </dgm:pt>
    <dgm:pt modelId="{3F8FC570-850E-460B-8CCD-CB98F32C5992}" type="sibTrans" cxnId="{247B324D-581A-469D-BE4F-1646D98F5E84}">
      <dgm:prSet/>
      <dgm:spPr/>
      <dgm:t>
        <a:bodyPr/>
        <a:lstStyle/>
        <a:p>
          <a:pPr algn="ctr" rtl="1"/>
          <a:endParaRPr lang="en-US" sz="2000">
            <a:solidFill>
              <a:schemeClr val="tx1"/>
            </a:solidFill>
            <a:cs typeface="B Koodak" pitchFamily="2" charset="-78"/>
          </a:endParaRPr>
        </a:p>
      </dgm:t>
    </dgm:pt>
    <dgm:pt modelId="{2F0EF9CA-3C27-4AD7-9B2F-45BAED0C4AA0}">
      <dgm:prSet custT="1"/>
      <dgm:spPr/>
      <dgm:t>
        <a:bodyPr/>
        <a:lstStyle/>
        <a:p>
          <a:pPr algn="ctr" rtl="1"/>
          <a:r>
            <a:rPr lang="fa-IR" sz="3200" b="1" dirty="0" smtClean="0">
              <a:solidFill>
                <a:schemeClr val="bg1"/>
              </a:solidFill>
              <a:latin typeface="Arial" pitchFamily="34" charset="0"/>
              <a:ea typeface="Times New Roman" pitchFamily="18" charset="0"/>
              <a:cs typeface="B Koodak" pitchFamily="2" charset="-78"/>
            </a:rPr>
            <a:t>گردش کار پایین باشد</a:t>
          </a:r>
          <a:endParaRPr lang="en-US" sz="3200" dirty="0">
            <a:solidFill>
              <a:schemeClr val="bg1"/>
            </a:solidFill>
            <a:cs typeface="B Koodak" pitchFamily="2" charset="-78"/>
          </a:endParaRPr>
        </a:p>
      </dgm:t>
    </dgm:pt>
    <dgm:pt modelId="{DDE5BB66-D376-4E0D-ABA0-B964A07A28AC}" type="parTrans" cxnId="{C85F8FEF-BC38-41CC-A3EF-EB09377DBD5A}">
      <dgm:prSet/>
      <dgm:spPr/>
      <dgm:t>
        <a:bodyPr/>
        <a:lstStyle/>
        <a:p>
          <a:pPr algn="ctr" rtl="1"/>
          <a:endParaRPr lang="en-US" sz="2000">
            <a:solidFill>
              <a:schemeClr val="tx1"/>
            </a:solidFill>
            <a:cs typeface="B Koodak" pitchFamily="2" charset="-78"/>
          </a:endParaRPr>
        </a:p>
      </dgm:t>
    </dgm:pt>
    <dgm:pt modelId="{60B6CB34-2ADD-4BD6-B9A4-A7FAD8E3E3D7}" type="sibTrans" cxnId="{C85F8FEF-BC38-41CC-A3EF-EB09377DBD5A}">
      <dgm:prSet/>
      <dgm:spPr/>
      <dgm:t>
        <a:bodyPr/>
        <a:lstStyle/>
        <a:p>
          <a:pPr algn="ctr" rtl="1"/>
          <a:endParaRPr lang="en-US" sz="2000">
            <a:solidFill>
              <a:schemeClr val="tx1"/>
            </a:solidFill>
            <a:cs typeface="B Koodak" pitchFamily="2" charset="-78"/>
          </a:endParaRPr>
        </a:p>
      </dgm:t>
    </dgm:pt>
    <dgm:pt modelId="{8D0C2889-2A14-4225-9055-BF750976D858}">
      <dgm:prSet custT="1"/>
      <dgm:spPr/>
      <dgm:t>
        <a:bodyPr/>
        <a:lstStyle/>
        <a:p>
          <a:r>
            <a:rPr lang="fa-IR" sz="2800" b="1" dirty="0" smtClean="0">
              <a:solidFill>
                <a:schemeClr val="bg1"/>
              </a:solidFill>
              <a:latin typeface="Arial" pitchFamily="34" charset="0"/>
              <a:ea typeface="Times New Roman" pitchFamily="18" charset="0"/>
              <a:cs typeface="B Koodak" pitchFamily="2" charset="-78"/>
            </a:rPr>
            <a:t>ارزش موجودیها بالا باشد</a:t>
          </a:r>
          <a:endParaRPr lang="en-US" sz="2800" dirty="0">
            <a:solidFill>
              <a:schemeClr val="bg1"/>
            </a:solidFill>
            <a:cs typeface="B Koodak" pitchFamily="2" charset="-78"/>
          </a:endParaRPr>
        </a:p>
      </dgm:t>
    </dgm:pt>
    <dgm:pt modelId="{72D4E17B-A186-49BA-8C4B-09017F7E0B4B}" type="parTrans" cxnId="{5505DB21-56C6-4AAC-93D4-A8368301671F}">
      <dgm:prSet/>
      <dgm:spPr/>
      <dgm:t>
        <a:bodyPr/>
        <a:lstStyle/>
        <a:p>
          <a:endParaRPr lang="en-US" sz="2000">
            <a:cs typeface="B Koodak" pitchFamily="2" charset="-78"/>
          </a:endParaRPr>
        </a:p>
      </dgm:t>
    </dgm:pt>
    <dgm:pt modelId="{2E7E524D-4EBD-4179-BF6B-D58440E88B2A}" type="sibTrans" cxnId="{5505DB21-56C6-4AAC-93D4-A8368301671F}">
      <dgm:prSet/>
      <dgm:spPr/>
      <dgm:t>
        <a:bodyPr/>
        <a:lstStyle/>
        <a:p>
          <a:endParaRPr lang="en-US" sz="2000">
            <a:cs typeface="B Koodak" pitchFamily="2" charset="-78"/>
          </a:endParaRPr>
        </a:p>
      </dgm:t>
    </dgm:pt>
    <dgm:pt modelId="{408E52FB-B0FE-490D-B84D-EFC4199BD660}" type="pres">
      <dgm:prSet presAssocID="{3FB5B972-47CB-4E14-B359-E86238532870}" presName="theList" presStyleCnt="0">
        <dgm:presLayoutVars>
          <dgm:dir/>
          <dgm:animLvl val="lvl"/>
          <dgm:resizeHandles val="exact"/>
        </dgm:presLayoutVars>
      </dgm:prSet>
      <dgm:spPr/>
      <dgm:t>
        <a:bodyPr/>
        <a:lstStyle/>
        <a:p>
          <a:endParaRPr lang="en-US"/>
        </a:p>
      </dgm:t>
    </dgm:pt>
    <dgm:pt modelId="{62116809-9B32-4DC0-BF26-F74460B2C1A5}" type="pres">
      <dgm:prSet presAssocID="{A4CA366D-A011-484A-925C-BC874D17D018}" presName="compNode" presStyleCnt="0"/>
      <dgm:spPr/>
      <dgm:t>
        <a:bodyPr/>
        <a:lstStyle/>
        <a:p>
          <a:endParaRPr lang="en-US"/>
        </a:p>
      </dgm:t>
    </dgm:pt>
    <dgm:pt modelId="{B6EC4911-11C6-424D-9182-B28499C277A3}" type="pres">
      <dgm:prSet presAssocID="{A4CA366D-A011-484A-925C-BC874D17D018}" presName="aNode" presStyleLbl="bgShp" presStyleIdx="0" presStyleCnt="1" custLinFactNeighborY="-2703"/>
      <dgm:spPr/>
      <dgm:t>
        <a:bodyPr/>
        <a:lstStyle/>
        <a:p>
          <a:endParaRPr lang="en-US"/>
        </a:p>
      </dgm:t>
    </dgm:pt>
    <dgm:pt modelId="{3E19FACE-657A-4CBD-94C5-66A05192A8E4}" type="pres">
      <dgm:prSet presAssocID="{A4CA366D-A011-484A-925C-BC874D17D018}" presName="textNode" presStyleLbl="bgShp" presStyleIdx="0" presStyleCnt="1"/>
      <dgm:spPr/>
      <dgm:t>
        <a:bodyPr/>
        <a:lstStyle/>
        <a:p>
          <a:endParaRPr lang="en-US"/>
        </a:p>
      </dgm:t>
    </dgm:pt>
    <dgm:pt modelId="{A169235C-3851-4135-8DDF-3F3FB393776D}" type="pres">
      <dgm:prSet presAssocID="{A4CA366D-A011-484A-925C-BC874D17D018}" presName="compChildNode" presStyleCnt="0"/>
      <dgm:spPr/>
      <dgm:t>
        <a:bodyPr/>
        <a:lstStyle/>
        <a:p>
          <a:endParaRPr lang="en-US"/>
        </a:p>
      </dgm:t>
    </dgm:pt>
    <dgm:pt modelId="{C0A1974F-A297-42DE-A3A4-2F8FDD4B7955}" type="pres">
      <dgm:prSet presAssocID="{A4CA366D-A011-484A-925C-BC874D17D018}" presName="theInnerList" presStyleCnt="0"/>
      <dgm:spPr/>
      <dgm:t>
        <a:bodyPr/>
        <a:lstStyle/>
        <a:p>
          <a:endParaRPr lang="en-US"/>
        </a:p>
      </dgm:t>
    </dgm:pt>
    <dgm:pt modelId="{26FC902D-23B4-43DE-9000-76C37AE07934}" type="pres">
      <dgm:prSet presAssocID="{AEA469FA-98AE-4E0A-801D-E02C1DB4F4D1}" presName="childNode" presStyleLbl="node1" presStyleIdx="0" presStyleCnt="3" custScaleX="120167">
        <dgm:presLayoutVars>
          <dgm:bulletEnabled val="1"/>
        </dgm:presLayoutVars>
      </dgm:prSet>
      <dgm:spPr/>
      <dgm:t>
        <a:bodyPr/>
        <a:lstStyle/>
        <a:p>
          <a:endParaRPr lang="en-US"/>
        </a:p>
      </dgm:t>
    </dgm:pt>
    <dgm:pt modelId="{AF435DB1-306A-493D-84C0-F9CBA6E5B2BD}" type="pres">
      <dgm:prSet presAssocID="{AEA469FA-98AE-4E0A-801D-E02C1DB4F4D1}" presName="aSpace2" presStyleCnt="0"/>
      <dgm:spPr/>
    </dgm:pt>
    <dgm:pt modelId="{C096E248-9258-4306-B2B9-E5D1F35227AB}" type="pres">
      <dgm:prSet presAssocID="{8D0C2889-2A14-4225-9055-BF750976D858}" presName="childNode" presStyleLbl="node1" presStyleIdx="1" presStyleCnt="3" custScaleX="120732">
        <dgm:presLayoutVars>
          <dgm:bulletEnabled val="1"/>
        </dgm:presLayoutVars>
      </dgm:prSet>
      <dgm:spPr/>
      <dgm:t>
        <a:bodyPr/>
        <a:lstStyle/>
        <a:p>
          <a:endParaRPr lang="en-US"/>
        </a:p>
      </dgm:t>
    </dgm:pt>
    <dgm:pt modelId="{01DD4006-677F-4D21-8552-398313077EB2}" type="pres">
      <dgm:prSet presAssocID="{8D0C2889-2A14-4225-9055-BF750976D858}" presName="aSpace2" presStyleCnt="0"/>
      <dgm:spPr/>
    </dgm:pt>
    <dgm:pt modelId="{6330AA6D-0AC1-45BB-8C5E-6196ADC147C8}" type="pres">
      <dgm:prSet presAssocID="{2F0EF9CA-3C27-4AD7-9B2F-45BAED0C4AA0}" presName="childNode" presStyleLbl="node1" presStyleIdx="2" presStyleCnt="3" custScaleX="120167">
        <dgm:presLayoutVars>
          <dgm:bulletEnabled val="1"/>
        </dgm:presLayoutVars>
      </dgm:prSet>
      <dgm:spPr/>
      <dgm:t>
        <a:bodyPr/>
        <a:lstStyle/>
        <a:p>
          <a:endParaRPr lang="en-US"/>
        </a:p>
      </dgm:t>
    </dgm:pt>
  </dgm:ptLst>
  <dgm:cxnLst>
    <dgm:cxn modelId="{FF3690BA-50B2-4708-A94D-D13198AF60C3}" type="presOf" srcId="{8D0C2889-2A14-4225-9055-BF750976D858}" destId="{C096E248-9258-4306-B2B9-E5D1F35227AB}" srcOrd="0" destOrd="0" presId="urn:microsoft.com/office/officeart/2005/8/layout/lProcess2"/>
    <dgm:cxn modelId="{247B324D-581A-469D-BE4F-1646D98F5E84}" srcId="{A4CA366D-A011-484A-925C-BC874D17D018}" destId="{AEA469FA-98AE-4E0A-801D-E02C1DB4F4D1}" srcOrd="0" destOrd="0" parTransId="{EEEA95FB-07B3-4265-B77D-E16AEDB95DB5}" sibTransId="{3F8FC570-850E-460B-8CCD-CB98F32C5992}"/>
    <dgm:cxn modelId="{5505DB21-56C6-4AAC-93D4-A8368301671F}" srcId="{A4CA366D-A011-484A-925C-BC874D17D018}" destId="{8D0C2889-2A14-4225-9055-BF750976D858}" srcOrd="1" destOrd="0" parTransId="{72D4E17B-A186-49BA-8C4B-09017F7E0B4B}" sibTransId="{2E7E524D-4EBD-4179-BF6B-D58440E88B2A}"/>
    <dgm:cxn modelId="{81D65945-DF5D-410B-8F2A-E90FC5E24946}" srcId="{3FB5B972-47CB-4E14-B359-E86238532870}" destId="{A4CA366D-A011-484A-925C-BC874D17D018}" srcOrd="0" destOrd="0" parTransId="{57137EF6-D922-484C-A72C-A037704B6F4D}" sibTransId="{223C67C5-F9A6-4063-9C28-5DA021DC00E3}"/>
    <dgm:cxn modelId="{BE5FA212-535F-42A5-ACBA-E84AD32D77BE}" type="presOf" srcId="{2F0EF9CA-3C27-4AD7-9B2F-45BAED0C4AA0}" destId="{6330AA6D-0AC1-45BB-8C5E-6196ADC147C8}" srcOrd="0" destOrd="0" presId="urn:microsoft.com/office/officeart/2005/8/layout/lProcess2"/>
    <dgm:cxn modelId="{C85F8FEF-BC38-41CC-A3EF-EB09377DBD5A}" srcId="{A4CA366D-A011-484A-925C-BC874D17D018}" destId="{2F0EF9CA-3C27-4AD7-9B2F-45BAED0C4AA0}" srcOrd="2" destOrd="0" parTransId="{DDE5BB66-D376-4E0D-ABA0-B964A07A28AC}" sibTransId="{60B6CB34-2ADD-4BD6-B9A4-A7FAD8E3E3D7}"/>
    <dgm:cxn modelId="{F4D8A9FC-E2A4-4E79-8F37-054AA5EFC11A}" type="presOf" srcId="{A4CA366D-A011-484A-925C-BC874D17D018}" destId="{B6EC4911-11C6-424D-9182-B28499C277A3}" srcOrd="0" destOrd="0" presId="urn:microsoft.com/office/officeart/2005/8/layout/lProcess2"/>
    <dgm:cxn modelId="{201B2D64-5857-4610-9A5E-3ECEF36AB47F}" type="presOf" srcId="{A4CA366D-A011-484A-925C-BC874D17D018}" destId="{3E19FACE-657A-4CBD-94C5-66A05192A8E4}" srcOrd="1" destOrd="0" presId="urn:microsoft.com/office/officeart/2005/8/layout/lProcess2"/>
    <dgm:cxn modelId="{9C7EB9F7-EAAE-4993-97E5-4589598FBC60}" type="presOf" srcId="{3FB5B972-47CB-4E14-B359-E86238532870}" destId="{408E52FB-B0FE-490D-B84D-EFC4199BD660}" srcOrd="0" destOrd="0" presId="urn:microsoft.com/office/officeart/2005/8/layout/lProcess2"/>
    <dgm:cxn modelId="{E330345A-B8FA-458D-AC2F-A8C814BC1485}" type="presOf" srcId="{AEA469FA-98AE-4E0A-801D-E02C1DB4F4D1}" destId="{26FC902D-23B4-43DE-9000-76C37AE07934}" srcOrd="0" destOrd="0" presId="urn:microsoft.com/office/officeart/2005/8/layout/lProcess2"/>
    <dgm:cxn modelId="{0BFD85A6-95CB-451A-8596-9F278FAB6644}" type="presParOf" srcId="{408E52FB-B0FE-490D-B84D-EFC4199BD660}" destId="{62116809-9B32-4DC0-BF26-F74460B2C1A5}" srcOrd="0" destOrd="0" presId="urn:microsoft.com/office/officeart/2005/8/layout/lProcess2"/>
    <dgm:cxn modelId="{BB61F724-1CBF-4836-A0C3-B3760B6C8430}" type="presParOf" srcId="{62116809-9B32-4DC0-BF26-F74460B2C1A5}" destId="{B6EC4911-11C6-424D-9182-B28499C277A3}" srcOrd="0" destOrd="0" presId="urn:microsoft.com/office/officeart/2005/8/layout/lProcess2"/>
    <dgm:cxn modelId="{838157F1-41BB-49E1-B5B0-C45A33DB20C1}" type="presParOf" srcId="{62116809-9B32-4DC0-BF26-F74460B2C1A5}" destId="{3E19FACE-657A-4CBD-94C5-66A05192A8E4}" srcOrd="1" destOrd="0" presId="urn:microsoft.com/office/officeart/2005/8/layout/lProcess2"/>
    <dgm:cxn modelId="{18DA1FC8-F072-460C-9754-AEA0DB87B9DE}" type="presParOf" srcId="{62116809-9B32-4DC0-BF26-F74460B2C1A5}" destId="{A169235C-3851-4135-8DDF-3F3FB393776D}" srcOrd="2" destOrd="0" presId="urn:microsoft.com/office/officeart/2005/8/layout/lProcess2"/>
    <dgm:cxn modelId="{8BA50630-F4DE-4BEE-BC64-2411451AD1DF}" type="presParOf" srcId="{A169235C-3851-4135-8DDF-3F3FB393776D}" destId="{C0A1974F-A297-42DE-A3A4-2F8FDD4B7955}" srcOrd="0" destOrd="0" presId="urn:microsoft.com/office/officeart/2005/8/layout/lProcess2"/>
    <dgm:cxn modelId="{6EF9BED0-6507-4207-AAC4-14A603412AF9}" type="presParOf" srcId="{C0A1974F-A297-42DE-A3A4-2F8FDD4B7955}" destId="{26FC902D-23B4-43DE-9000-76C37AE07934}" srcOrd="0" destOrd="0" presId="urn:microsoft.com/office/officeart/2005/8/layout/lProcess2"/>
    <dgm:cxn modelId="{ECA6A4E1-3A71-4ADF-A165-5A21D1A09A56}" type="presParOf" srcId="{C0A1974F-A297-42DE-A3A4-2F8FDD4B7955}" destId="{AF435DB1-306A-493D-84C0-F9CBA6E5B2BD}" srcOrd="1" destOrd="0" presId="urn:microsoft.com/office/officeart/2005/8/layout/lProcess2"/>
    <dgm:cxn modelId="{F45F92E3-5072-4BAE-A89A-1BB7F5DBFD48}" type="presParOf" srcId="{C0A1974F-A297-42DE-A3A4-2F8FDD4B7955}" destId="{C096E248-9258-4306-B2B9-E5D1F35227AB}" srcOrd="2" destOrd="0" presId="urn:microsoft.com/office/officeart/2005/8/layout/lProcess2"/>
    <dgm:cxn modelId="{85AD82BF-49BA-41E6-9A97-1C7291973D17}" type="presParOf" srcId="{C0A1974F-A297-42DE-A3A4-2F8FDD4B7955}" destId="{01DD4006-677F-4D21-8552-398313077EB2}" srcOrd="3" destOrd="0" presId="urn:microsoft.com/office/officeart/2005/8/layout/lProcess2"/>
    <dgm:cxn modelId="{45393C37-9631-47F5-9F0F-9B9270E0B2DF}" type="presParOf" srcId="{C0A1974F-A297-42DE-A3A4-2F8FDD4B7955}" destId="{6330AA6D-0AC1-45BB-8C5E-6196ADC147C8}"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DF4436-5FA0-4958-A738-243D5EF62C0E}" type="doc">
      <dgm:prSet loTypeId="urn:microsoft.com/office/officeart/2005/8/layout/process2" loCatId="process" qsTypeId="urn:microsoft.com/office/officeart/2005/8/quickstyle/3d1" qsCatId="3D" csTypeId="urn:microsoft.com/office/officeart/2005/8/colors/colorful1#3" csCatId="colorful" phldr="1"/>
      <dgm:spPr/>
    </dgm:pt>
    <dgm:pt modelId="{045CF51E-E50F-4A93-9E28-9CA371D74B5B}">
      <dgm:prSet phldrT="[Text]" custT="1"/>
      <dgm:spPr/>
      <dgm:t>
        <a:bodyPr/>
        <a:lstStyle/>
        <a:p>
          <a:r>
            <a:rPr lang="fa-IR" sz="2400" b="1" kern="1200" dirty="0" smtClean="0">
              <a:latin typeface="+mn-lt"/>
              <a:ea typeface="+mn-ea"/>
              <a:cs typeface="B Koodak" pitchFamily="2" charset="-78"/>
            </a:rPr>
            <a:t>اگر خالص ارزش فروش موجودی از بهای تمام شده آن بیشتر باشد</a:t>
          </a:r>
          <a:endParaRPr lang="en-US" sz="2400" b="1" kern="1200" dirty="0" smtClean="0">
            <a:latin typeface="+mn-lt"/>
            <a:ea typeface="+mn-ea"/>
            <a:cs typeface="B Koodak" pitchFamily="2" charset="-78"/>
          </a:endParaRPr>
        </a:p>
      </dgm:t>
    </dgm:pt>
    <dgm:pt modelId="{38417416-EAC3-406F-BAD4-0E7FAE1C10B7}" type="parTrans" cxnId="{44081EC4-4CAD-40D8-8515-45FB3B1DC0B0}">
      <dgm:prSet/>
      <dgm:spPr/>
      <dgm:t>
        <a:bodyPr/>
        <a:lstStyle/>
        <a:p>
          <a:endParaRPr lang="en-US"/>
        </a:p>
      </dgm:t>
    </dgm:pt>
    <dgm:pt modelId="{21CB5751-ED34-41AC-AE76-8B59011EB3A0}" type="sibTrans" cxnId="{44081EC4-4CAD-40D8-8515-45FB3B1DC0B0}">
      <dgm:prSet/>
      <dgm:spPr/>
      <dgm:t>
        <a:bodyPr/>
        <a:lstStyle/>
        <a:p>
          <a:endParaRPr lang="en-US"/>
        </a:p>
      </dgm:t>
    </dgm:pt>
    <dgm:pt modelId="{EB37A265-2483-422B-A26E-DD0C3090D0DA}">
      <dgm:prSet phldrT="[Text]" custT="1"/>
      <dgm:spPr/>
      <dgm:t>
        <a:bodyPr/>
        <a:lstStyle/>
        <a:p>
          <a:r>
            <a:rPr lang="fa-IR" sz="2400" b="1" kern="1200" dirty="0" smtClean="0">
              <a:latin typeface="+mn-lt"/>
              <a:ea typeface="+mn-ea"/>
              <a:cs typeface="B Koodak" pitchFamily="2" charset="-78"/>
            </a:rPr>
            <a:t>موجودی کالا در ترازنامه تا میزان خالص ارزش فروش کاهش می یابد.</a:t>
          </a:r>
          <a:endParaRPr lang="en-US" sz="2400" b="1" kern="1200" dirty="0" smtClean="0">
            <a:latin typeface="+mn-lt"/>
            <a:ea typeface="+mn-ea"/>
            <a:cs typeface="B Koodak" pitchFamily="2" charset="-78"/>
          </a:endParaRPr>
        </a:p>
      </dgm:t>
    </dgm:pt>
    <dgm:pt modelId="{70E55BD5-9DD9-471B-9048-BB41C98EDAF7}" type="parTrans" cxnId="{8CD513B4-15FC-4E74-8EAD-D85F38EE2485}">
      <dgm:prSet/>
      <dgm:spPr/>
      <dgm:t>
        <a:bodyPr/>
        <a:lstStyle/>
        <a:p>
          <a:endParaRPr lang="en-US"/>
        </a:p>
      </dgm:t>
    </dgm:pt>
    <dgm:pt modelId="{5CC20BEC-44DA-4171-8382-DE1CE463F440}" type="sibTrans" cxnId="{8CD513B4-15FC-4E74-8EAD-D85F38EE2485}">
      <dgm:prSet/>
      <dgm:spPr/>
      <dgm:t>
        <a:bodyPr/>
        <a:lstStyle/>
        <a:p>
          <a:endParaRPr lang="en-US"/>
        </a:p>
      </dgm:t>
    </dgm:pt>
    <dgm:pt modelId="{B668FE0F-325A-4EF1-B186-F2509EFC32FE}">
      <dgm:prSet phldrT="[Text]" custT="1"/>
      <dgm:spPr/>
      <dgm:t>
        <a:bodyPr/>
        <a:lstStyle/>
        <a:p>
          <a:r>
            <a:rPr lang="fa-IR" sz="2400" b="1" kern="1200" dirty="0" smtClean="0">
              <a:latin typeface="+mn-lt"/>
              <a:ea typeface="+mn-ea"/>
              <a:cs typeface="B Koodak" pitchFamily="2" charset="-78"/>
            </a:rPr>
            <a:t>کاهش ارزش موجودی باید در همان دوره ای که اتفاق می افتد به عنوان زیان کاهش ارزش در صورت سود و زیان گزارش شود.</a:t>
          </a:r>
          <a:endParaRPr lang="en-US" sz="2400" b="1" kern="1200" dirty="0" smtClean="0">
            <a:latin typeface="+mn-lt"/>
            <a:ea typeface="+mn-ea"/>
            <a:cs typeface="B Koodak" pitchFamily="2" charset="-78"/>
          </a:endParaRPr>
        </a:p>
      </dgm:t>
    </dgm:pt>
    <dgm:pt modelId="{8231D53F-D241-4118-9124-FD28FD87D8B9}" type="parTrans" cxnId="{7051258E-6BF8-4B24-935F-E38602DB777A}">
      <dgm:prSet/>
      <dgm:spPr/>
      <dgm:t>
        <a:bodyPr/>
        <a:lstStyle/>
        <a:p>
          <a:endParaRPr lang="en-US"/>
        </a:p>
      </dgm:t>
    </dgm:pt>
    <dgm:pt modelId="{9339D2D5-77C8-4335-BC4B-6416F98B0280}" type="sibTrans" cxnId="{7051258E-6BF8-4B24-935F-E38602DB777A}">
      <dgm:prSet/>
      <dgm:spPr/>
      <dgm:t>
        <a:bodyPr/>
        <a:lstStyle/>
        <a:p>
          <a:endParaRPr lang="en-US"/>
        </a:p>
      </dgm:t>
    </dgm:pt>
    <dgm:pt modelId="{7A88B680-03EC-4F44-AAAF-7C50666A1E01}" type="pres">
      <dgm:prSet presAssocID="{88DF4436-5FA0-4958-A738-243D5EF62C0E}" presName="linearFlow" presStyleCnt="0">
        <dgm:presLayoutVars>
          <dgm:resizeHandles val="exact"/>
        </dgm:presLayoutVars>
      </dgm:prSet>
      <dgm:spPr/>
    </dgm:pt>
    <dgm:pt modelId="{03A71379-2EC5-42A3-875D-C1289434EDF7}" type="pres">
      <dgm:prSet presAssocID="{045CF51E-E50F-4A93-9E28-9CA371D74B5B}" presName="node" presStyleLbl="node1" presStyleIdx="0" presStyleCnt="3" custScaleX="116982">
        <dgm:presLayoutVars>
          <dgm:bulletEnabled val="1"/>
        </dgm:presLayoutVars>
      </dgm:prSet>
      <dgm:spPr/>
      <dgm:t>
        <a:bodyPr/>
        <a:lstStyle/>
        <a:p>
          <a:endParaRPr lang="en-US"/>
        </a:p>
      </dgm:t>
    </dgm:pt>
    <dgm:pt modelId="{7539DD50-AF5B-40DE-B846-EC78A7117093}" type="pres">
      <dgm:prSet presAssocID="{21CB5751-ED34-41AC-AE76-8B59011EB3A0}" presName="sibTrans" presStyleLbl="sibTrans2D1" presStyleIdx="0" presStyleCnt="2"/>
      <dgm:spPr/>
      <dgm:t>
        <a:bodyPr/>
        <a:lstStyle/>
        <a:p>
          <a:endParaRPr lang="en-US"/>
        </a:p>
      </dgm:t>
    </dgm:pt>
    <dgm:pt modelId="{C199D209-9F6F-4514-96A9-BCC9B014CD4C}" type="pres">
      <dgm:prSet presAssocID="{21CB5751-ED34-41AC-AE76-8B59011EB3A0}" presName="connectorText" presStyleLbl="sibTrans2D1" presStyleIdx="0" presStyleCnt="2"/>
      <dgm:spPr/>
      <dgm:t>
        <a:bodyPr/>
        <a:lstStyle/>
        <a:p>
          <a:endParaRPr lang="en-US"/>
        </a:p>
      </dgm:t>
    </dgm:pt>
    <dgm:pt modelId="{8912F3B8-E3E3-45EF-8379-5D00DAB534B6}" type="pres">
      <dgm:prSet presAssocID="{EB37A265-2483-422B-A26E-DD0C3090D0DA}" presName="node" presStyleLbl="node1" presStyleIdx="1" presStyleCnt="3" custScaleX="116982" custLinFactNeighborY="-17992">
        <dgm:presLayoutVars>
          <dgm:bulletEnabled val="1"/>
        </dgm:presLayoutVars>
      </dgm:prSet>
      <dgm:spPr/>
      <dgm:t>
        <a:bodyPr/>
        <a:lstStyle/>
        <a:p>
          <a:endParaRPr lang="en-US"/>
        </a:p>
      </dgm:t>
    </dgm:pt>
    <dgm:pt modelId="{C301C40F-ECC4-42BE-8A1E-1D3E7BF00CE6}" type="pres">
      <dgm:prSet presAssocID="{5CC20BEC-44DA-4171-8382-DE1CE463F440}" presName="sibTrans" presStyleLbl="sibTrans2D1" presStyleIdx="1" presStyleCnt="2"/>
      <dgm:spPr/>
      <dgm:t>
        <a:bodyPr/>
        <a:lstStyle/>
        <a:p>
          <a:endParaRPr lang="en-US"/>
        </a:p>
      </dgm:t>
    </dgm:pt>
    <dgm:pt modelId="{84366466-603A-45BB-890B-E27729427572}" type="pres">
      <dgm:prSet presAssocID="{5CC20BEC-44DA-4171-8382-DE1CE463F440}" presName="connectorText" presStyleLbl="sibTrans2D1" presStyleIdx="1" presStyleCnt="2"/>
      <dgm:spPr/>
      <dgm:t>
        <a:bodyPr/>
        <a:lstStyle/>
        <a:p>
          <a:endParaRPr lang="en-US"/>
        </a:p>
      </dgm:t>
    </dgm:pt>
    <dgm:pt modelId="{CCEFF987-5244-4571-99A7-0827EDB01C92}" type="pres">
      <dgm:prSet presAssocID="{B668FE0F-325A-4EF1-B186-F2509EFC32FE}" presName="node" presStyleLbl="node1" presStyleIdx="2" presStyleCnt="3" custScaleX="116982" custLinFactNeighborY="-21512">
        <dgm:presLayoutVars>
          <dgm:bulletEnabled val="1"/>
        </dgm:presLayoutVars>
      </dgm:prSet>
      <dgm:spPr/>
      <dgm:t>
        <a:bodyPr/>
        <a:lstStyle/>
        <a:p>
          <a:endParaRPr lang="en-US"/>
        </a:p>
      </dgm:t>
    </dgm:pt>
  </dgm:ptLst>
  <dgm:cxnLst>
    <dgm:cxn modelId="{8CD513B4-15FC-4E74-8EAD-D85F38EE2485}" srcId="{88DF4436-5FA0-4958-A738-243D5EF62C0E}" destId="{EB37A265-2483-422B-A26E-DD0C3090D0DA}" srcOrd="1" destOrd="0" parTransId="{70E55BD5-9DD9-471B-9048-BB41C98EDAF7}" sibTransId="{5CC20BEC-44DA-4171-8382-DE1CE463F440}"/>
    <dgm:cxn modelId="{44081EC4-4CAD-40D8-8515-45FB3B1DC0B0}" srcId="{88DF4436-5FA0-4958-A738-243D5EF62C0E}" destId="{045CF51E-E50F-4A93-9E28-9CA371D74B5B}" srcOrd="0" destOrd="0" parTransId="{38417416-EAC3-406F-BAD4-0E7FAE1C10B7}" sibTransId="{21CB5751-ED34-41AC-AE76-8B59011EB3A0}"/>
    <dgm:cxn modelId="{A42BFD98-A1F6-4016-A095-5B2EF1BC8288}" type="presOf" srcId="{B668FE0F-325A-4EF1-B186-F2509EFC32FE}" destId="{CCEFF987-5244-4571-99A7-0827EDB01C92}" srcOrd="0" destOrd="0" presId="urn:microsoft.com/office/officeart/2005/8/layout/process2"/>
    <dgm:cxn modelId="{7051258E-6BF8-4B24-935F-E38602DB777A}" srcId="{88DF4436-5FA0-4958-A738-243D5EF62C0E}" destId="{B668FE0F-325A-4EF1-B186-F2509EFC32FE}" srcOrd="2" destOrd="0" parTransId="{8231D53F-D241-4118-9124-FD28FD87D8B9}" sibTransId="{9339D2D5-77C8-4335-BC4B-6416F98B0280}"/>
    <dgm:cxn modelId="{0AE118BD-C025-40BE-8F8E-6334C78649B5}" type="presOf" srcId="{5CC20BEC-44DA-4171-8382-DE1CE463F440}" destId="{C301C40F-ECC4-42BE-8A1E-1D3E7BF00CE6}" srcOrd="0" destOrd="0" presId="urn:microsoft.com/office/officeart/2005/8/layout/process2"/>
    <dgm:cxn modelId="{CB0745A3-A8EB-42D5-A6BF-3F98D5C05F7B}" type="presOf" srcId="{21CB5751-ED34-41AC-AE76-8B59011EB3A0}" destId="{7539DD50-AF5B-40DE-B846-EC78A7117093}" srcOrd="0" destOrd="0" presId="urn:microsoft.com/office/officeart/2005/8/layout/process2"/>
    <dgm:cxn modelId="{7A33553D-ED6A-4ED5-89FF-A2B2275F93B5}" type="presOf" srcId="{5CC20BEC-44DA-4171-8382-DE1CE463F440}" destId="{84366466-603A-45BB-890B-E27729427572}" srcOrd="1" destOrd="0" presId="urn:microsoft.com/office/officeart/2005/8/layout/process2"/>
    <dgm:cxn modelId="{E095D969-947B-4E8D-A521-15C8E1F8C9B4}" type="presOf" srcId="{045CF51E-E50F-4A93-9E28-9CA371D74B5B}" destId="{03A71379-2EC5-42A3-875D-C1289434EDF7}" srcOrd="0" destOrd="0" presId="urn:microsoft.com/office/officeart/2005/8/layout/process2"/>
    <dgm:cxn modelId="{14E3B951-4A7A-4576-85DC-732F86BE79E6}" type="presOf" srcId="{88DF4436-5FA0-4958-A738-243D5EF62C0E}" destId="{7A88B680-03EC-4F44-AAAF-7C50666A1E01}" srcOrd="0" destOrd="0" presId="urn:microsoft.com/office/officeart/2005/8/layout/process2"/>
    <dgm:cxn modelId="{B2924264-2601-478B-B5C9-CE9B545A0C66}" type="presOf" srcId="{EB37A265-2483-422B-A26E-DD0C3090D0DA}" destId="{8912F3B8-E3E3-45EF-8379-5D00DAB534B6}" srcOrd="0" destOrd="0" presId="urn:microsoft.com/office/officeart/2005/8/layout/process2"/>
    <dgm:cxn modelId="{8D071769-11D5-4AC4-8029-93351EE361C7}" type="presOf" srcId="{21CB5751-ED34-41AC-AE76-8B59011EB3A0}" destId="{C199D209-9F6F-4514-96A9-BCC9B014CD4C}" srcOrd="1" destOrd="0" presId="urn:microsoft.com/office/officeart/2005/8/layout/process2"/>
    <dgm:cxn modelId="{29358472-90C4-4FA0-96E3-140204C336F1}" type="presParOf" srcId="{7A88B680-03EC-4F44-AAAF-7C50666A1E01}" destId="{03A71379-2EC5-42A3-875D-C1289434EDF7}" srcOrd="0" destOrd="0" presId="urn:microsoft.com/office/officeart/2005/8/layout/process2"/>
    <dgm:cxn modelId="{6A90B23E-3D0A-4F6A-BBF4-E3E300D5F461}" type="presParOf" srcId="{7A88B680-03EC-4F44-AAAF-7C50666A1E01}" destId="{7539DD50-AF5B-40DE-B846-EC78A7117093}" srcOrd="1" destOrd="0" presId="urn:microsoft.com/office/officeart/2005/8/layout/process2"/>
    <dgm:cxn modelId="{A19A27D6-1FFD-441A-B0BF-6446A9E17C02}" type="presParOf" srcId="{7539DD50-AF5B-40DE-B846-EC78A7117093}" destId="{C199D209-9F6F-4514-96A9-BCC9B014CD4C}" srcOrd="0" destOrd="0" presId="urn:microsoft.com/office/officeart/2005/8/layout/process2"/>
    <dgm:cxn modelId="{A54075B6-616E-481A-B9BF-B67717EB37D2}" type="presParOf" srcId="{7A88B680-03EC-4F44-AAAF-7C50666A1E01}" destId="{8912F3B8-E3E3-45EF-8379-5D00DAB534B6}" srcOrd="2" destOrd="0" presId="urn:microsoft.com/office/officeart/2005/8/layout/process2"/>
    <dgm:cxn modelId="{A1030C65-3DA2-4980-A57B-0EE1FF162054}" type="presParOf" srcId="{7A88B680-03EC-4F44-AAAF-7C50666A1E01}" destId="{C301C40F-ECC4-42BE-8A1E-1D3E7BF00CE6}" srcOrd="3" destOrd="0" presId="urn:microsoft.com/office/officeart/2005/8/layout/process2"/>
    <dgm:cxn modelId="{177B8ED4-29CD-41AF-8674-A90124A068E3}" type="presParOf" srcId="{C301C40F-ECC4-42BE-8A1E-1D3E7BF00CE6}" destId="{84366466-603A-45BB-890B-E27729427572}" srcOrd="0" destOrd="0" presId="urn:microsoft.com/office/officeart/2005/8/layout/process2"/>
    <dgm:cxn modelId="{BF101D23-5046-4FD1-83DA-59655F59C7CD}" type="presParOf" srcId="{7A88B680-03EC-4F44-AAAF-7C50666A1E01}" destId="{CCEFF987-5244-4571-99A7-0827EDB01C9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867854-0B46-42C9-8B4F-7067B049D502}" type="doc">
      <dgm:prSet loTypeId="urn:microsoft.com/office/officeart/2005/8/layout/lProcess2" loCatId="list" qsTypeId="urn:microsoft.com/office/officeart/2005/8/quickstyle/3d2" qsCatId="3D" csTypeId="urn:microsoft.com/office/officeart/2005/8/colors/accent4_2" csCatId="accent4" phldr="1"/>
      <dgm:spPr/>
      <dgm:t>
        <a:bodyPr/>
        <a:lstStyle/>
        <a:p>
          <a:endParaRPr lang="en-US"/>
        </a:p>
      </dgm:t>
    </dgm:pt>
    <dgm:pt modelId="{8D663E7E-1FBC-487F-A9C8-4956C3862C41}">
      <dgm:prSet phldrT="[Text]" custT="1"/>
      <dgm:spPr/>
      <dgm:t>
        <a:bodyPr/>
        <a:lstStyle/>
        <a:p>
          <a:pPr algn="ctr" rtl="1"/>
          <a:r>
            <a:rPr lang="fa-IR" sz="4000" b="1" dirty="0" smtClean="0">
              <a:cs typeface="B Koodak" pitchFamily="2" charset="-78"/>
            </a:rPr>
            <a:t>خالص ارزش فروش و بهای جایگزینی</a:t>
          </a:r>
          <a:endParaRPr lang="en-US" sz="4000" b="1" dirty="0">
            <a:cs typeface="B Koodak" pitchFamily="2" charset="-78"/>
          </a:endParaRPr>
        </a:p>
      </dgm:t>
    </dgm:pt>
    <dgm:pt modelId="{741F0FFC-B6C8-415A-A4BD-441742786921}" type="parTrans" cxnId="{88BFBF49-B75C-45D9-9001-7A5B19F207E5}">
      <dgm:prSet/>
      <dgm:spPr/>
      <dgm:t>
        <a:bodyPr/>
        <a:lstStyle/>
        <a:p>
          <a:endParaRPr lang="en-US">
            <a:cs typeface="B Koodak" pitchFamily="2" charset="-78"/>
          </a:endParaRPr>
        </a:p>
      </dgm:t>
    </dgm:pt>
    <dgm:pt modelId="{CF4C4B60-0F06-4871-B3A0-9AD86C62219D}" type="sibTrans" cxnId="{88BFBF49-B75C-45D9-9001-7A5B19F207E5}">
      <dgm:prSet/>
      <dgm:spPr/>
      <dgm:t>
        <a:bodyPr/>
        <a:lstStyle/>
        <a:p>
          <a:endParaRPr lang="en-US">
            <a:cs typeface="B Koodak" pitchFamily="2" charset="-78"/>
          </a:endParaRPr>
        </a:p>
      </dgm:t>
    </dgm:pt>
    <dgm:pt modelId="{217C8154-89B3-4240-903B-4C3B12841F47}">
      <dgm:prSet phldrT="[Text]" custT="1"/>
      <dgm:spPr/>
      <dgm:t>
        <a:bodyPr/>
        <a:lstStyle/>
        <a:p>
          <a:pPr marL="0" lvl="0" algn="justLow" defTabSz="914400" rtl="1" eaLnBrk="1" latinLnBrk="0" hangingPunct="1"/>
          <a:endParaRPr lang="en-US" sz="2400" b="1" kern="1200" dirty="0" smtClean="0">
            <a:latin typeface="Arial" pitchFamily="34" charset="0"/>
            <a:ea typeface="Times New Roman" pitchFamily="18" charset="0"/>
            <a:cs typeface="B Koodak" pitchFamily="2" charset="-78"/>
          </a:endParaRPr>
        </a:p>
        <a:p>
          <a:pPr marL="0" lvl="0" algn="justLow" defTabSz="914400" rtl="1" eaLnBrk="1" latinLnBrk="0" hangingPunct="1"/>
          <a:r>
            <a:rPr lang="fa-IR" sz="2400" b="1" kern="1200" dirty="0" smtClean="0">
              <a:solidFill>
                <a:schemeClr val="bg1"/>
              </a:solidFill>
              <a:latin typeface="Arial" pitchFamily="34" charset="0"/>
              <a:ea typeface="Times New Roman" pitchFamily="18" charset="0"/>
              <a:cs typeface="B Koodak" pitchFamily="2" charset="-78"/>
            </a:rPr>
            <a:t>چنانچه تعیین خالص ارزش فروش موجودیها به دلایلی نظیر نوسان قیمتهای فروش به گونه ای اتکا پذیر میسر نباشد و احتمال رود که بهای جایگزینی در حد متعارفی کمتر از خالص ارزش فروش باشد، بهای جایگزینی می تواند تقریبی قابل قبول برای خالص ارزش فروش تلقی شود.</a:t>
          </a:r>
          <a:endParaRPr lang="en-US" sz="2400" b="1" kern="1200" dirty="0" smtClean="0">
            <a:solidFill>
              <a:schemeClr val="bg1"/>
            </a:solidFill>
            <a:latin typeface="Arial" pitchFamily="34" charset="0"/>
            <a:ea typeface="Times New Roman" pitchFamily="18" charset="0"/>
            <a:cs typeface="B Koodak" pitchFamily="2" charset="-78"/>
          </a:endParaRPr>
        </a:p>
        <a:p>
          <a:pPr marL="0" lvl="0" algn="justLow" defTabSz="914400"/>
          <a:endParaRPr lang="en-US" sz="2400" b="1" kern="1200" dirty="0" smtClean="0">
            <a:latin typeface="Arial" pitchFamily="34" charset="0"/>
            <a:ea typeface="Times New Roman" pitchFamily="18" charset="0"/>
            <a:cs typeface="B Koodak" pitchFamily="2" charset="-78"/>
          </a:endParaRPr>
        </a:p>
      </dgm:t>
    </dgm:pt>
    <dgm:pt modelId="{AA094B87-E3E7-4E3E-84EF-97A016162789}" type="parTrans" cxnId="{AB8A6E3F-E63E-4F04-94B1-1CEA96B8B463}">
      <dgm:prSet/>
      <dgm:spPr/>
      <dgm:t>
        <a:bodyPr/>
        <a:lstStyle/>
        <a:p>
          <a:endParaRPr lang="en-US">
            <a:cs typeface="B Koodak" pitchFamily="2" charset="-78"/>
          </a:endParaRPr>
        </a:p>
      </dgm:t>
    </dgm:pt>
    <dgm:pt modelId="{C3029589-C306-4FE9-B0DC-C396868ED52D}" type="sibTrans" cxnId="{AB8A6E3F-E63E-4F04-94B1-1CEA96B8B463}">
      <dgm:prSet/>
      <dgm:spPr/>
      <dgm:t>
        <a:bodyPr/>
        <a:lstStyle/>
        <a:p>
          <a:endParaRPr lang="en-US">
            <a:cs typeface="B Koodak" pitchFamily="2" charset="-78"/>
          </a:endParaRPr>
        </a:p>
      </dgm:t>
    </dgm:pt>
    <dgm:pt modelId="{CA5B5E18-35B3-47A9-BD13-88B61B7A6BEF}" type="pres">
      <dgm:prSet presAssocID="{FC867854-0B46-42C9-8B4F-7067B049D502}" presName="theList" presStyleCnt="0">
        <dgm:presLayoutVars>
          <dgm:dir/>
          <dgm:animLvl val="lvl"/>
          <dgm:resizeHandles val="exact"/>
        </dgm:presLayoutVars>
      </dgm:prSet>
      <dgm:spPr/>
      <dgm:t>
        <a:bodyPr/>
        <a:lstStyle/>
        <a:p>
          <a:endParaRPr lang="en-US"/>
        </a:p>
      </dgm:t>
    </dgm:pt>
    <dgm:pt modelId="{B3A03C07-51B0-46CC-A422-DC6C2F7FF168}" type="pres">
      <dgm:prSet presAssocID="{8D663E7E-1FBC-487F-A9C8-4956C3862C41}" presName="compNode" presStyleCnt="0"/>
      <dgm:spPr/>
      <dgm:t>
        <a:bodyPr/>
        <a:lstStyle/>
        <a:p>
          <a:endParaRPr lang="en-US"/>
        </a:p>
      </dgm:t>
    </dgm:pt>
    <dgm:pt modelId="{1F059B50-2227-4442-8A7C-23583FFDFEDC}" type="pres">
      <dgm:prSet presAssocID="{8D663E7E-1FBC-487F-A9C8-4956C3862C41}" presName="aNode" presStyleLbl="bgShp" presStyleIdx="0" presStyleCnt="1" custLinFactNeighborX="-243" custLinFactNeighborY="-590"/>
      <dgm:spPr/>
      <dgm:t>
        <a:bodyPr/>
        <a:lstStyle/>
        <a:p>
          <a:endParaRPr lang="en-US"/>
        </a:p>
      </dgm:t>
    </dgm:pt>
    <dgm:pt modelId="{6737F915-5509-4946-8F33-5FA3DAC6FCC5}" type="pres">
      <dgm:prSet presAssocID="{8D663E7E-1FBC-487F-A9C8-4956C3862C41}" presName="textNode" presStyleLbl="bgShp" presStyleIdx="0" presStyleCnt="1"/>
      <dgm:spPr/>
      <dgm:t>
        <a:bodyPr/>
        <a:lstStyle/>
        <a:p>
          <a:endParaRPr lang="en-US"/>
        </a:p>
      </dgm:t>
    </dgm:pt>
    <dgm:pt modelId="{7C7ADD22-88C9-421A-BCF2-70111F64891C}" type="pres">
      <dgm:prSet presAssocID="{8D663E7E-1FBC-487F-A9C8-4956C3862C41}" presName="compChildNode" presStyleCnt="0"/>
      <dgm:spPr/>
      <dgm:t>
        <a:bodyPr/>
        <a:lstStyle/>
        <a:p>
          <a:endParaRPr lang="en-US"/>
        </a:p>
      </dgm:t>
    </dgm:pt>
    <dgm:pt modelId="{AD391877-67A8-45CB-8BB8-5AEA32E0F649}" type="pres">
      <dgm:prSet presAssocID="{8D663E7E-1FBC-487F-A9C8-4956C3862C41}" presName="theInnerList" presStyleCnt="0"/>
      <dgm:spPr/>
      <dgm:t>
        <a:bodyPr/>
        <a:lstStyle/>
        <a:p>
          <a:endParaRPr lang="en-US"/>
        </a:p>
      </dgm:t>
    </dgm:pt>
    <dgm:pt modelId="{3C60561B-DE03-490B-A9B5-4568129B62E0}" type="pres">
      <dgm:prSet presAssocID="{217C8154-89B3-4240-903B-4C3B12841F47}" presName="childNode" presStyleLbl="node1" presStyleIdx="0" presStyleCnt="1" custScaleX="101288" custScaleY="120433" custLinFactNeighborX="529" custLinFactNeighborY="-5582">
        <dgm:presLayoutVars>
          <dgm:bulletEnabled val="1"/>
        </dgm:presLayoutVars>
      </dgm:prSet>
      <dgm:spPr/>
      <dgm:t>
        <a:bodyPr/>
        <a:lstStyle/>
        <a:p>
          <a:endParaRPr lang="en-US"/>
        </a:p>
      </dgm:t>
    </dgm:pt>
  </dgm:ptLst>
  <dgm:cxnLst>
    <dgm:cxn modelId="{88BFBF49-B75C-45D9-9001-7A5B19F207E5}" srcId="{FC867854-0B46-42C9-8B4F-7067B049D502}" destId="{8D663E7E-1FBC-487F-A9C8-4956C3862C41}" srcOrd="0" destOrd="0" parTransId="{741F0FFC-B6C8-415A-A4BD-441742786921}" sibTransId="{CF4C4B60-0F06-4871-B3A0-9AD86C62219D}"/>
    <dgm:cxn modelId="{AB8A6E3F-E63E-4F04-94B1-1CEA96B8B463}" srcId="{8D663E7E-1FBC-487F-A9C8-4956C3862C41}" destId="{217C8154-89B3-4240-903B-4C3B12841F47}" srcOrd="0" destOrd="0" parTransId="{AA094B87-E3E7-4E3E-84EF-97A016162789}" sibTransId="{C3029589-C306-4FE9-B0DC-C396868ED52D}"/>
    <dgm:cxn modelId="{4C662528-D82E-4ECD-BDAD-D1AA71A9E991}" type="presOf" srcId="{8D663E7E-1FBC-487F-A9C8-4956C3862C41}" destId="{6737F915-5509-4946-8F33-5FA3DAC6FCC5}" srcOrd="1" destOrd="0" presId="urn:microsoft.com/office/officeart/2005/8/layout/lProcess2"/>
    <dgm:cxn modelId="{3A9C2EAE-89B2-4C67-AE83-52F1E2851608}" type="presOf" srcId="{8D663E7E-1FBC-487F-A9C8-4956C3862C41}" destId="{1F059B50-2227-4442-8A7C-23583FFDFEDC}" srcOrd="0" destOrd="0" presId="urn:microsoft.com/office/officeart/2005/8/layout/lProcess2"/>
    <dgm:cxn modelId="{D156289C-8F2B-4B9E-A74E-69FE39AA06C5}" type="presOf" srcId="{FC867854-0B46-42C9-8B4F-7067B049D502}" destId="{CA5B5E18-35B3-47A9-BD13-88B61B7A6BEF}" srcOrd="0" destOrd="0" presId="urn:microsoft.com/office/officeart/2005/8/layout/lProcess2"/>
    <dgm:cxn modelId="{C0766D68-9A13-442B-AD74-5F6D6216781E}" type="presOf" srcId="{217C8154-89B3-4240-903B-4C3B12841F47}" destId="{3C60561B-DE03-490B-A9B5-4568129B62E0}" srcOrd="0" destOrd="0" presId="urn:microsoft.com/office/officeart/2005/8/layout/lProcess2"/>
    <dgm:cxn modelId="{8EB75C6E-31C5-490C-B384-CD9F81974B91}" type="presParOf" srcId="{CA5B5E18-35B3-47A9-BD13-88B61B7A6BEF}" destId="{B3A03C07-51B0-46CC-A422-DC6C2F7FF168}" srcOrd="0" destOrd="0" presId="urn:microsoft.com/office/officeart/2005/8/layout/lProcess2"/>
    <dgm:cxn modelId="{25876EA5-267B-4F42-98F7-F52E71226C1C}" type="presParOf" srcId="{B3A03C07-51B0-46CC-A422-DC6C2F7FF168}" destId="{1F059B50-2227-4442-8A7C-23583FFDFEDC}" srcOrd="0" destOrd="0" presId="urn:microsoft.com/office/officeart/2005/8/layout/lProcess2"/>
    <dgm:cxn modelId="{BA538AA5-98EF-496D-AF66-925FBBCE9BFB}" type="presParOf" srcId="{B3A03C07-51B0-46CC-A422-DC6C2F7FF168}" destId="{6737F915-5509-4946-8F33-5FA3DAC6FCC5}" srcOrd="1" destOrd="0" presId="urn:microsoft.com/office/officeart/2005/8/layout/lProcess2"/>
    <dgm:cxn modelId="{A7D8963A-14BC-4FA3-A454-BADE13C5BF4F}" type="presParOf" srcId="{B3A03C07-51B0-46CC-A422-DC6C2F7FF168}" destId="{7C7ADD22-88C9-421A-BCF2-70111F64891C}" srcOrd="2" destOrd="0" presId="urn:microsoft.com/office/officeart/2005/8/layout/lProcess2"/>
    <dgm:cxn modelId="{239BEC3B-5CB1-43BA-BFCD-5E2C70680348}" type="presParOf" srcId="{7C7ADD22-88C9-421A-BCF2-70111F64891C}" destId="{AD391877-67A8-45CB-8BB8-5AEA32E0F649}" srcOrd="0" destOrd="0" presId="urn:microsoft.com/office/officeart/2005/8/layout/lProcess2"/>
    <dgm:cxn modelId="{4A81C335-52BF-4ABC-9227-CE39256A2D3D}" type="presParOf" srcId="{AD391877-67A8-45CB-8BB8-5AEA32E0F649}" destId="{3C60561B-DE03-490B-A9B5-4568129B62E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867854-0B46-42C9-8B4F-7067B049D502}" type="doc">
      <dgm:prSet loTypeId="urn:microsoft.com/office/officeart/2005/8/layout/lProcess2" loCatId="list" qsTypeId="urn:microsoft.com/office/officeart/2005/8/quickstyle/3d2" qsCatId="3D" csTypeId="urn:microsoft.com/office/officeart/2005/8/colors/accent3_4" csCatId="accent3" phldr="1"/>
      <dgm:spPr/>
      <dgm:t>
        <a:bodyPr/>
        <a:lstStyle/>
        <a:p>
          <a:endParaRPr lang="en-US"/>
        </a:p>
      </dgm:t>
    </dgm:pt>
    <dgm:pt modelId="{8D663E7E-1FBC-487F-A9C8-4956C3862C41}">
      <dgm:prSet phldrT="[Text]" custT="1"/>
      <dgm:spPr/>
      <dgm:t>
        <a:bodyPr/>
        <a:lstStyle/>
        <a:p>
          <a:pPr algn="ctr" rtl="1"/>
          <a:r>
            <a:rPr lang="fa-IR" sz="4000" b="1" smtClean="0">
              <a:cs typeface="B Koodak" pitchFamily="2" charset="-78"/>
            </a:rPr>
            <a:t>خالص ارزش فروش</a:t>
          </a:r>
          <a:endParaRPr lang="en-US" sz="4000" b="1" dirty="0">
            <a:cs typeface="B Koodak" pitchFamily="2" charset="-78"/>
          </a:endParaRPr>
        </a:p>
      </dgm:t>
    </dgm:pt>
    <dgm:pt modelId="{741F0FFC-B6C8-415A-A4BD-441742786921}" type="parTrans" cxnId="{88BFBF49-B75C-45D9-9001-7A5B19F207E5}">
      <dgm:prSet/>
      <dgm:spPr/>
      <dgm:t>
        <a:bodyPr/>
        <a:lstStyle/>
        <a:p>
          <a:endParaRPr lang="en-US">
            <a:cs typeface="B Koodak" pitchFamily="2" charset="-78"/>
          </a:endParaRPr>
        </a:p>
      </dgm:t>
    </dgm:pt>
    <dgm:pt modelId="{CF4C4B60-0F06-4871-B3A0-9AD86C62219D}" type="sibTrans" cxnId="{88BFBF49-B75C-45D9-9001-7A5B19F207E5}">
      <dgm:prSet/>
      <dgm:spPr/>
      <dgm:t>
        <a:bodyPr/>
        <a:lstStyle/>
        <a:p>
          <a:endParaRPr lang="en-US">
            <a:cs typeface="B Koodak" pitchFamily="2" charset="-78"/>
          </a:endParaRPr>
        </a:p>
      </dgm:t>
    </dgm:pt>
    <dgm:pt modelId="{217C8154-89B3-4240-903B-4C3B12841F47}">
      <dgm:prSet phldrT="[Text]" custT="1"/>
      <dgm:spPr/>
      <dgm:t>
        <a:bodyPr/>
        <a:lstStyle/>
        <a:p>
          <a:pPr marL="0" lvl="0" algn="r" defTabSz="914400" rtl="1" eaLnBrk="1" latinLnBrk="0" hangingPunct="1"/>
          <a:endParaRPr lang="en-US" sz="2800" b="1" kern="1200" dirty="0" smtClean="0">
            <a:latin typeface="Arial" pitchFamily="34" charset="0"/>
            <a:ea typeface="Times New Roman" pitchFamily="18" charset="0"/>
            <a:cs typeface="B Koodak" pitchFamily="2" charset="-78"/>
          </a:endParaRPr>
        </a:p>
        <a:p>
          <a:pPr marL="0" lvl="0" algn="r" defTabSz="914400" rtl="1" eaLnBrk="1" latinLnBrk="0" hangingPunct="1"/>
          <a:r>
            <a:rPr lang="fa-IR" sz="2800" b="1" kern="1200" dirty="0" smtClean="0">
              <a:latin typeface="Arial" pitchFamily="34" charset="0"/>
              <a:ea typeface="Times New Roman" pitchFamily="18" charset="0"/>
              <a:cs typeface="B Koodak" pitchFamily="2" charset="-78"/>
            </a:rPr>
            <a:t>اگر خالص ارزش فروش موجودی مواد اولیه کمتر از بهای تمام شده آن باشد، اما کالاهایی که با مصرف این مواد ساخته می شود با سود به فروش رسد، مبلغ دفتری مواد اولیه کاهش نمی یابد.</a:t>
          </a:r>
          <a:endParaRPr lang="en-US" sz="2800" b="1" kern="1200" dirty="0" smtClean="0">
            <a:latin typeface="Arial" pitchFamily="34" charset="0"/>
            <a:ea typeface="Times New Roman" pitchFamily="18" charset="0"/>
            <a:cs typeface="B Koodak" pitchFamily="2" charset="-78"/>
          </a:endParaRPr>
        </a:p>
        <a:p>
          <a:pPr marL="0" lvl="0" algn="r" defTabSz="914400"/>
          <a:endParaRPr lang="en-US" sz="2800" b="1" kern="1200" dirty="0" smtClean="0">
            <a:latin typeface="Arial" pitchFamily="34" charset="0"/>
            <a:ea typeface="Times New Roman" pitchFamily="18" charset="0"/>
            <a:cs typeface="B Koodak" pitchFamily="2" charset="-78"/>
          </a:endParaRPr>
        </a:p>
      </dgm:t>
    </dgm:pt>
    <dgm:pt modelId="{AA094B87-E3E7-4E3E-84EF-97A016162789}" type="parTrans" cxnId="{AB8A6E3F-E63E-4F04-94B1-1CEA96B8B463}">
      <dgm:prSet/>
      <dgm:spPr/>
      <dgm:t>
        <a:bodyPr/>
        <a:lstStyle/>
        <a:p>
          <a:endParaRPr lang="en-US">
            <a:cs typeface="B Koodak" pitchFamily="2" charset="-78"/>
          </a:endParaRPr>
        </a:p>
      </dgm:t>
    </dgm:pt>
    <dgm:pt modelId="{C3029589-C306-4FE9-B0DC-C396868ED52D}" type="sibTrans" cxnId="{AB8A6E3F-E63E-4F04-94B1-1CEA96B8B463}">
      <dgm:prSet/>
      <dgm:spPr/>
      <dgm:t>
        <a:bodyPr/>
        <a:lstStyle/>
        <a:p>
          <a:endParaRPr lang="en-US">
            <a:cs typeface="B Koodak" pitchFamily="2" charset="-78"/>
          </a:endParaRPr>
        </a:p>
      </dgm:t>
    </dgm:pt>
    <dgm:pt modelId="{CA5B5E18-35B3-47A9-BD13-88B61B7A6BEF}" type="pres">
      <dgm:prSet presAssocID="{FC867854-0B46-42C9-8B4F-7067B049D502}" presName="theList" presStyleCnt="0">
        <dgm:presLayoutVars>
          <dgm:dir/>
          <dgm:animLvl val="lvl"/>
          <dgm:resizeHandles val="exact"/>
        </dgm:presLayoutVars>
      </dgm:prSet>
      <dgm:spPr/>
      <dgm:t>
        <a:bodyPr/>
        <a:lstStyle/>
        <a:p>
          <a:endParaRPr lang="en-US"/>
        </a:p>
      </dgm:t>
    </dgm:pt>
    <dgm:pt modelId="{B3A03C07-51B0-46CC-A422-DC6C2F7FF168}" type="pres">
      <dgm:prSet presAssocID="{8D663E7E-1FBC-487F-A9C8-4956C3862C41}" presName="compNode" presStyleCnt="0"/>
      <dgm:spPr/>
      <dgm:t>
        <a:bodyPr/>
        <a:lstStyle/>
        <a:p>
          <a:endParaRPr lang="en-US"/>
        </a:p>
      </dgm:t>
    </dgm:pt>
    <dgm:pt modelId="{1F059B50-2227-4442-8A7C-23583FFDFEDC}" type="pres">
      <dgm:prSet presAssocID="{8D663E7E-1FBC-487F-A9C8-4956C3862C41}" presName="aNode" presStyleLbl="bgShp" presStyleIdx="0" presStyleCnt="1" custLinFactNeighborX="-194" custLinFactNeighborY="760"/>
      <dgm:spPr/>
      <dgm:t>
        <a:bodyPr/>
        <a:lstStyle/>
        <a:p>
          <a:endParaRPr lang="en-US"/>
        </a:p>
      </dgm:t>
    </dgm:pt>
    <dgm:pt modelId="{6737F915-5509-4946-8F33-5FA3DAC6FCC5}" type="pres">
      <dgm:prSet presAssocID="{8D663E7E-1FBC-487F-A9C8-4956C3862C41}" presName="textNode" presStyleLbl="bgShp" presStyleIdx="0" presStyleCnt="1"/>
      <dgm:spPr/>
      <dgm:t>
        <a:bodyPr/>
        <a:lstStyle/>
        <a:p>
          <a:endParaRPr lang="en-US"/>
        </a:p>
      </dgm:t>
    </dgm:pt>
    <dgm:pt modelId="{7C7ADD22-88C9-421A-BCF2-70111F64891C}" type="pres">
      <dgm:prSet presAssocID="{8D663E7E-1FBC-487F-A9C8-4956C3862C41}" presName="compChildNode" presStyleCnt="0"/>
      <dgm:spPr/>
      <dgm:t>
        <a:bodyPr/>
        <a:lstStyle/>
        <a:p>
          <a:endParaRPr lang="en-US"/>
        </a:p>
      </dgm:t>
    </dgm:pt>
    <dgm:pt modelId="{AD391877-67A8-45CB-8BB8-5AEA32E0F649}" type="pres">
      <dgm:prSet presAssocID="{8D663E7E-1FBC-487F-A9C8-4956C3862C41}" presName="theInnerList" presStyleCnt="0"/>
      <dgm:spPr/>
      <dgm:t>
        <a:bodyPr/>
        <a:lstStyle/>
        <a:p>
          <a:endParaRPr lang="en-US"/>
        </a:p>
      </dgm:t>
    </dgm:pt>
    <dgm:pt modelId="{3C60561B-DE03-490B-A9B5-4568129B62E0}" type="pres">
      <dgm:prSet presAssocID="{217C8154-89B3-4240-903B-4C3B12841F47}" presName="childNode" presStyleLbl="node1" presStyleIdx="0" presStyleCnt="1" custScaleX="101288" custScaleY="99870" custLinFactNeighborX="529" custLinFactNeighborY="-5582">
        <dgm:presLayoutVars>
          <dgm:bulletEnabled val="1"/>
        </dgm:presLayoutVars>
      </dgm:prSet>
      <dgm:spPr/>
      <dgm:t>
        <a:bodyPr/>
        <a:lstStyle/>
        <a:p>
          <a:endParaRPr lang="en-US"/>
        </a:p>
      </dgm:t>
    </dgm:pt>
  </dgm:ptLst>
  <dgm:cxnLst>
    <dgm:cxn modelId="{C26B7CBE-01E0-44F5-9805-F53A32137248}" type="presOf" srcId="{8D663E7E-1FBC-487F-A9C8-4956C3862C41}" destId="{6737F915-5509-4946-8F33-5FA3DAC6FCC5}" srcOrd="1" destOrd="0" presId="urn:microsoft.com/office/officeart/2005/8/layout/lProcess2"/>
    <dgm:cxn modelId="{9FEFE7AB-82A9-4D27-BC53-ECAC8CB8429E}" type="presOf" srcId="{FC867854-0B46-42C9-8B4F-7067B049D502}" destId="{CA5B5E18-35B3-47A9-BD13-88B61B7A6BEF}" srcOrd="0" destOrd="0" presId="urn:microsoft.com/office/officeart/2005/8/layout/lProcess2"/>
    <dgm:cxn modelId="{88BFBF49-B75C-45D9-9001-7A5B19F207E5}" srcId="{FC867854-0B46-42C9-8B4F-7067B049D502}" destId="{8D663E7E-1FBC-487F-A9C8-4956C3862C41}" srcOrd="0" destOrd="0" parTransId="{741F0FFC-B6C8-415A-A4BD-441742786921}" sibTransId="{CF4C4B60-0F06-4871-B3A0-9AD86C62219D}"/>
    <dgm:cxn modelId="{5243160F-E014-4632-BDF1-EA6C64FE39E1}" type="presOf" srcId="{8D663E7E-1FBC-487F-A9C8-4956C3862C41}" destId="{1F059B50-2227-4442-8A7C-23583FFDFEDC}" srcOrd="0" destOrd="0" presId="urn:microsoft.com/office/officeart/2005/8/layout/lProcess2"/>
    <dgm:cxn modelId="{C7D79C90-D24C-4DC3-9087-77E097E416A5}" type="presOf" srcId="{217C8154-89B3-4240-903B-4C3B12841F47}" destId="{3C60561B-DE03-490B-A9B5-4568129B62E0}" srcOrd="0" destOrd="0" presId="urn:microsoft.com/office/officeart/2005/8/layout/lProcess2"/>
    <dgm:cxn modelId="{AB8A6E3F-E63E-4F04-94B1-1CEA96B8B463}" srcId="{8D663E7E-1FBC-487F-A9C8-4956C3862C41}" destId="{217C8154-89B3-4240-903B-4C3B12841F47}" srcOrd="0" destOrd="0" parTransId="{AA094B87-E3E7-4E3E-84EF-97A016162789}" sibTransId="{C3029589-C306-4FE9-B0DC-C396868ED52D}"/>
    <dgm:cxn modelId="{A5BE9333-C3A4-4A42-A07F-14F72B17AC39}" type="presParOf" srcId="{CA5B5E18-35B3-47A9-BD13-88B61B7A6BEF}" destId="{B3A03C07-51B0-46CC-A422-DC6C2F7FF168}" srcOrd="0" destOrd="0" presId="urn:microsoft.com/office/officeart/2005/8/layout/lProcess2"/>
    <dgm:cxn modelId="{0EC67A44-98F8-42A2-8917-196A000CD6B2}" type="presParOf" srcId="{B3A03C07-51B0-46CC-A422-DC6C2F7FF168}" destId="{1F059B50-2227-4442-8A7C-23583FFDFEDC}" srcOrd="0" destOrd="0" presId="urn:microsoft.com/office/officeart/2005/8/layout/lProcess2"/>
    <dgm:cxn modelId="{21409351-01E8-41BF-BB50-6D60420801C2}" type="presParOf" srcId="{B3A03C07-51B0-46CC-A422-DC6C2F7FF168}" destId="{6737F915-5509-4946-8F33-5FA3DAC6FCC5}" srcOrd="1" destOrd="0" presId="urn:microsoft.com/office/officeart/2005/8/layout/lProcess2"/>
    <dgm:cxn modelId="{825B599C-190A-44D5-BAD7-B97C016F9D20}" type="presParOf" srcId="{B3A03C07-51B0-46CC-A422-DC6C2F7FF168}" destId="{7C7ADD22-88C9-421A-BCF2-70111F64891C}" srcOrd="2" destOrd="0" presId="urn:microsoft.com/office/officeart/2005/8/layout/lProcess2"/>
    <dgm:cxn modelId="{058BDEF9-CEF4-480A-B09E-49F4A6841904}" type="presParOf" srcId="{7C7ADD22-88C9-421A-BCF2-70111F64891C}" destId="{AD391877-67A8-45CB-8BB8-5AEA32E0F649}" srcOrd="0" destOrd="0" presId="urn:microsoft.com/office/officeart/2005/8/layout/lProcess2"/>
    <dgm:cxn modelId="{5C37DCC9-CE9A-4D59-AA1C-4FD113685323}" type="presParOf" srcId="{AD391877-67A8-45CB-8BB8-5AEA32E0F649}" destId="{3C60561B-DE03-490B-A9B5-4568129B62E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04D27D-2C79-40DA-9376-C04B56A3E925}" type="doc">
      <dgm:prSet loTypeId="urn:microsoft.com/office/officeart/2005/8/layout/vList5" loCatId="list" qsTypeId="urn:microsoft.com/office/officeart/2005/8/quickstyle/3d4" qsCatId="3D" csTypeId="urn:microsoft.com/office/officeart/2005/8/colors/accent2_4" csCatId="accent2" phldr="1"/>
      <dgm:spPr/>
      <dgm:t>
        <a:bodyPr/>
        <a:lstStyle/>
        <a:p>
          <a:endParaRPr lang="en-US"/>
        </a:p>
      </dgm:t>
    </dgm:pt>
    <dgm:pt modelId="{5CADB2FB-1A70-4B1A-AAD0-39AD8253EB60}">
      <dgm:prSet phldrT="[Text]" custT="1"/>
      <dgm:spPr>
        <a:solidFill>
          <a:schemeClr val="accent1">
            <a:lumMod val="5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pPr algn="ctr" rtl="1"/>
          <a:r>
            <a:rPr lang="fa-IR" sz="2400" b="1" dirty="0" smtClean="0">
              <a:cs typeface="B Koodak" pitchFamily="2" charset="-78"/>
            </a:rPr>
            <a:t>افشا</a:t>
          </a:r>
          <a:endParaRPr lang="en-US" sz="2400" dirty="0">
            <a:cs typeface="B Koodak" pitchFamily="2" charset="-78"/>
          </a:endParaRPr>
        </a:p>
      </dgm:t>
    </dgm:pt>
    <dgm:pt modelId="{303CBBE5-FE40-459D-92EF-3F72AF490EC1}" type="parTrans" cxnId="{84B3E06C-AF26-4B73-9BFD-D0A1273A4D48}">
      <dgm:prSet/>
      <dgm:spPr/>
      <dgm:t>
        <a:bodyPr/>
        <a:lstStyle/>
        <a:p>
          <a:pPr algn="just" rtl="1"/>
          <a:endParaRPr lang="en-US" sz="2400">
            <a:cs typeface="B Koodak" pitchFamily="2" charset="-78"/>
          </a:endParaRPr>
        </a:p>
      </dgm:t>
    </dgm:pt>
    <dgm:pt modelId="{5C2E56A9-A1AA-45F9-AFB2-31E5818C299B}" type="sibTrans" cxnId="{84B3E06C-AF26-4B73-9BFD-D0A1273A4D48}">
      <dgm:prSet/>
      <dgm:spPr/>
      <dgm:t>
        <a:bodyPr/>
        <a:lstStyle/>
        <a:p>
          <a:pPr algn="just" rtl="1"/>
          <a:endParaRPr lang="en-US" sz="2400">
            <a:cs typeface="B Koodak" pitchFamily="2" charset="-78"/>
          </a:endParaRPr>
        </a:p>
      </dgm:t>
    </dgm:pt>
    <dgm:pt modelId="{10317854-6596-4CCA-B087-E2963756D495}">
      <dgm:prSet phldrT="[Text]" custT="1">
        <dgm:style>
          <a:lnRef idx="1">
            <a:schemeClr val="accent3"/>
          </a:lnRef>
          <a:fillRef idx="3">
            <a:schemeClr val="accent3"/>
          </a:fillRef>
          <a:effectRef idx="2">
            <a:schemeClr val="accent3"/>
          </a:effectRef>
          <a:fontRef idx="minor">
            <a:schemeClr val="lt1"/>
          </a:fontRef>
        </dgm:style>
      </dgm:prSet>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endParaRPr lang="en-US" sz="1800" b="1" kern="1200" dirty="0">
            <a:latin typeface="Arial" pitchFamily="34" charset="0"/>
            <a:ea typeface="Times New Roman" pitchFamily="18" charset="0"/>
            <a:cs typeface="B Koodak" pitchFamily="2" charset="-78"/>
          </a:endParaRPr>
        </a:p>
      </dgm:t>
    </dgm:pt>
    <dgm:pt modelId="{90FA045A-0BA0-4C86-8664-70E42D172726}" type="sibTrans" cxnId="{D8D07188-A19E-4618-9A44-BB80482079FF}">
      <dgm:prSet/>
      <dgm:spPr/>
      <dgm:t>
        <a:bodyPr/>
        <a:lstStyle/>
        <a:p>
          <a:pPr rtl="1"/>
          <a:endParaRPr lang="en-US" sz="2400">
            <a:cs typeface="B Koodak" pitchFamily="2" charset="-78"/>
          </a:endParaRPr>
        </a:p>
      </dgm:t>
    </dgm:pt>
    <dgm:pt modelId="{840158A2-549C-4C06-902F-E5A60A17B70C}" type="parTrans" cxnId="{D8D07188-A19E-4618-9A44-BB80482079FF}">
      <dgm:prSet/>
      <dgm:spPr/>
      <dgm:t>
        <a:bodyPr/>
        <a:lstStyle/>
        <a:p>
          <a:pPr rtl="1"/>
          <a:endParaRPr lang="en-US" sz="2400">
            <a:cs typeface="B Koodak" pitchFamily="2" charset="-78"/>
          </a:endParaRPr>
        </a:p>
      </dgm:t>
    </dgm:pt>
    <dgm:pt modelId="{54236083-27DE-4D16-A309-D57568A2819C}" type="pres">
      <dgm:prSet presAssocID="{6F04D27D-2C79-40DA-9376-C04B56A3E925}" presName="Name0" presStyleCnt="0">
        <dgm:presLayoutVars>
          <dgm:dir/>
          <dgm:animLvl val="lvl"/>
          <dgm:resizeHandles val="exact"/>
        </dgm:presLayoutVars>
      </dgm:prSet>
      <dgm:spPr/>
      <dgm:t>
        <a:bodyPr/>
        <a:lstStyle/>
        <a:p>
          <a:endParaRPr lang="en-US"/>
        </a:p>
      </dgm:t>
    </dgm:pt>
    <dgm:pt modelId="{094D7C39-07F3-49B8-88B7-69394DFE42BE}" type="pres">
      <dgm:prSet presAssocID="{5CADB2FB-1A70-4B1A-AAD0-39AD8253EB60}" presName="linNode" presStyleCnt="0"/>
      <dgm:spPr/>
      <dgm:t>
        <a:bodyPr/>
        <a:lstStyle/>
        <a:p>
          <a:endParaRPr lang="en-US"/>
        </a:p>
      </dgm:t>
    </dgm:pt>
    <dgm:pt modelId="{331FDEE0-231A-4DF4-B018-77504DDF1C02}" type="pres">
      <dgm:prSet presAssocID="{5CADB2FB-1A70-4B1A-AAD0-39AD8253EB60}" presName="parentText" presStyleLbl="node1" presStyleIdx="0" presStyleCnt="1" custScaleX="47495" custScaleY="62162" custLinFactNeighborX="6430" custLinFactNeighborY="-57">
        <dgm:presLayoutVars>
          <dgm:chMax val="1"/>
          <dgm:bulletEnabled val="1"/>
        </dgm:presLayoutVars>
      </dgm:prSet>
      <dgm:spPr/>
      <dgm:t>
        <a:bodyPr/>
        <a:lstStyle/>
        <a:p>
          <a:endParaRPr lang="en-US"/>
        </a:p>
      </dgm:t>
    </dgm:pt>
    <dgm:pt modelId="{3989431B-8905-4B76-A85A-2C8310D8466A}" type="pres">
      <dgm:prSet presAssocID="{5CADB2FB-1A70-4B1A-AAD0-39AD8253EB60}" presName="descendantText" presStyleLbl="alignAccFollowNode1" presStyleIdx="0" presStyleCnt="1" custScaleX="126770" custScaleY="118243" custLinFactNeighborX="-5970" custLinFactNeighborY="-939">
        <dgm:presLayoutVars>
          <dgm:bulletEnabled val="1"/>
        </dgm:presLayoutVars>
      </dgm:prSet>
      <dgm:spPr/>
      <dgm:t>
        <a:bodyPr/>
        <a:lstStyle/>
        <a:p>
          <a:endParaRPr lang="en-US"/>
        </a:p>
      </dgm:t>
    </dgm:pt>
  </dgm:ptLst>
  <dgm:cxnLst>
    <dgm:cxn modelId="{6666CC83-7A80-4C86-BD62-A258F3B45C73}" type="presOf" srcId="{5CADB2FB-1A70-4B1A-AAD0-39AD8253EB60}" destId="{331FDEE0-231A-4DF4-B018-77504DDF1C02}" srcOrd="0" destOrd="0" presId="urn:microsoft.com/office/officeart/2005/8/layout/vList5"/>
    <dgm:cxn modelId="{D8D07188-A19E-4618-9A44-BB80482079FF}" srcId="{5CADB2FB-1A70-4B1A-AAD0-39AD8253EB60}" destId="{10317854-6596-4CCA-B087-E2963756D495}" srcOrd="0" destOrd="0" parTransId="{840158A2-549C-4C06-902F-E5A60A17B70C}" sibTransId="{90FA045A-0BA0-4C86-8664-70E42D172726}"/>
    <dgm:cxn modelId="{84B3E06C-AF26-4B73-9BFD-D0A1273A4D48}" srcId="{6F04D27D-2C79-40DA-9376-C04B56A3E925}" destId="{5CADB2FB-1A70-4B1A-AAD0-39AD8253EB60}" srcOrd="0" destOrd="0" parTransId="{303CBBE5-FE40-459D-92EF-3F72AF490EC1}" sibTransId="{5C2E56A9-A1AA-45F9-AFB2-31E5818C299B}"/>
    <dgm:cxn modelId="{63ED6791-0485-434F-8D7D-7C6533D799B5}" type="presOf" srcId="{6F04D27D-2C79-40DA-9376-C04B56A3E925}" destId="{54236083-27DE-4D16-A309-D57568A2819C}" srcOrd="0" destOrd="0" presId="urn:microsoft.com/office/officeart/2005/8/layout/vList5"/>
    <dgm:cxn modelId="{A84A9A3D-EDD3-44C4-9F3F-23C07D967D62}" type="presOf" srcId="{10317854-6596-4CCA-B087-E2963756D495}" destId="{3989431B-8905-4B76-A85A-2C8310D8466A}" srcOrd="0" destOrd="0" presId="urn:microsoft.com/office/officeart/2005/8/layout/vList5"/>
    <dgm:cxn modelId="{179B3414-BA39-4FAC-AC48-33057F8A84E5}" type="presParOf" srcId="{54236083-27DE-4D16-A309-D57568A2819C}" destId="{094D7C39-07F3-49B8-88B7-69394DFE42BE}" srcOrd="0" destOrd="0" presId="urn:microsoft.com/office/officeart/2005/8/layout/vList5"/>
    <dgm:cxn modelId="{7CD20E71-B455-45C4-8A60-7152D050458F}" type="presParOf" srcId="{094D7C39-07F3-49B8-88B7-69394DFE42BE}" destId="{331FDEE0-231A-4DF4-B018-77504DDF1C02}" srcOrd="0" destOrd="0" presId="urn:microsoft.com/office/officeart/2005/8/layout/vList5"/>
    <dgm:cxn modelId="{9E4A4DAB-1ECC-4264-872C-D5C0D08AE890}" type="presParOf" srcId="{094D7C39-07F3-49B8-88B7-69394DFE42BE}" destId="{3989431B-8905-4B76-A85A-2C8310D846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C9404-6CD1-4BC3-B2B6-A9C5E267D0FD}" type="doc">
      <dgm:prSet loTypeId="urn:microsoft.com/office/officeart/2005/8/layout/hList9" loCatId="list" qsTypeId="urn:microsoft.com/office/officeart/2005/8/quickstyle/3d7" qsCatId="3D" csTypeId="urn:microsoft.com/office/officeart/2005/8/colors/accent1_2" csCatId="accent1" phldr="1"/>
      <dgm:spPr/>
      <dgm:t>
        <a:bodyPr/>
        <a:lstStyle/>
        <a:p>
          <a:endParaRPr lang="en-US"/>
        </a:p>
      </dgm:t>
    </dgm:pt>
    <dgm:pt modelId="{06DCB2BB-C817-4608-9B72-A89CAE374084}">
      <dgm:prSet phldrT="[Text]" custT="1"/>
      <dgm:spPr/>
      <dgm:t>
        <a:bodyPr/>
        <a:lstStyle/>
        <a:p>
          <a:pPr algn="ctr" rtl="1"/>
          <a:r>
            <a:rPr lang="fa-IR" sz="2800" dirty="0" smtClean="0">
              <a:cs typeface="B Koodak" pitchFamily="2" charset="-78"/>
            </a:rPr>
            <a:t>شناخت اولیه</a:t>
          </a:r>
          <a:endParaRPr lang="en-US" sz="2800" dirty="0">
            <a:cs typeface="B Koodak" pitchFamily="2" charset="-78"/>
          </a:endParaRPr>
        </a:p>
      </dgm:t>
    </dgm:pt>
    <dgm:pt modelId="{614C552F-E71B-4452-AF09-EEE1406B9661}" type="parTrans" cxnId="{A742BCC7-E251-4484-ACDD-BAF3E4EF3AC6}">
      <dgm:prSet/>
      <dgm:spPr/>
      <dgm:t>
        <a:bodyPr/>
        <a:lstStyle/>
        <a:p>
          <a:pPr algn="just" rtl="1"/>
          <a:endParaRPr lang="en-US">
            <a:cs typeface="B Koodak" pitchFamily="2" charset="-78"/>
          </a:endParaRPr>
        </a:p>
      </dgm:t>
    </dgm:pt>
    <dgm:pt modelId="{3DF079C3-CD14-4AF9-A019-2A148ABEA47E}" type="sibTrans" cxnId="{A742BCC7-E251-4484-ACDD-BAF3E4EF3AC6}">
      <dgm:prSet/>
      <dgm:spPr/>
      <dgm:t>
        <a:bodyPr/>
        <a:lstStyle/>
        <a:p>
          <a:pPr algn="just" rtl="1"/>
          <a:endParaRPr lang="en-US">
            <a:cs typeface="B Koodak" pitchFamily="2" charset="-78"/>
          </a:endParaRPr>
        </a:p>
      </dgm:t>
    </dgm:pt>
    <dgm:pt modelId="{5ABAEBF0-419D-4399-9257-622BAB2307E4}">
      <dgm:prSet/>
      <dgm:spPr/>
      <dgm:t>
        <a:bodyPr/>
        <a:lstStyle/>
        <a:p>
          <a:pPr algn="ctr" rtl="1"/>
          <a:r>
            <a:rPr lang="fa-IR" dirty="0" smtClean="0">
              <a:cs typeface="B Koodak" pitchFamily="2" charset="-78"/>
            </a:rPr>
            <a:t>بهای تمام شده</a:t>
          </a:r>
          <a:endParaRPr lang="en-US" dirty="0">
            <a:cs typeface="B Koodak" pitchFamily="2" charset="-78"/>
          </a:endParaRPr>
        </a:p>
      </dgm:t>
    </dgm:pt>
    <dgm:pt modelId="{3B3DC2E1-3A5B-4CBE-8F8F-80ECB4306036}" type="parTrans" cxnId="{A5E2FBAE-581D-43D3-BE20-21A2CC3F1F4D}">
      <dgm:prSet/>
      <dgm:spPr/>
      <dgm:t>
        <a:bodyPr/>
        <a:lstStyle/>
        <a:p>
          <a:endParaRPr lang="en-US">
            <a:cs typeface="B Koodak" pitchFamily="2" charset="-78"/>
          </a:endParaRPr>
        </a:p>
      </dgm:t>
    </dgm:pt>
    <dgm:pt modelId="{179DD0C8-EF03-4CD4-AFFC-2248E0F1271C}" type="sibTrans" cxnId="{A5E2FBAE-581D-43D3-BE20-21A2CC3F1F4D}">
      <dgm:prSet/>
      <dgm:spPr/>
      <dgm:t>
        <a:bodyPr/>
        <a:lstStyle/>
        <a:p>
          <a:endParaRPr lang="en-US">
            <a:cs typeface="B Koodak" pitchFamily="2" charset="-78"/>
          </a:endParaRPr>
        </a:p>
      </dgm:t>
    </dgm:pt>
    <dgm:pt modelId="{8C8E256C-3F11-4F54-9D82-DCA9F97E3837}" type="pres">
      <dgm:prSet presAssocID="{30DC9404-6CD1-4BC3-B2B6-A9C5E267D0FD}" presName="list" presStyleCnt="0">
        <dgm:presLayoutVars>
          <dgm:dir/>
          <dgm:animLvl val="lvl"/>
        </dgm:presLayoutVars>
      </dgm:prSet>
      <dgm:spPr/>
      <dgm:t>
        <a:bodyPr/>
        <a:lstStyle/>
        <a:p>
          <a:endParaRPr lang="en-US"/>
        </a:p>
      </dgm:t>
    </dgm:pt>
    <dgm:pt modelId="{5194CDD8-E2D9-482A-9705-55D4B225D191}" type="pres">
      <dgm:prSet presAssocID="{06DCB2BB-C817-4608-9B72-A89CAE374084}" presName="posSpace" presStyleCnt="0"/>
      <dgm:spPr/>
      <dgm:t>
        <a:bodyPr/>
        <a:lstStyle/>
        <a:p>
          <a:endParaRPr lang="en-US"/>
        </a:p>
      </dgm:t>
    </dgm:pt>
    <dgm:pt modelId="{4E5373CB-6512-403A-BE52-BE9948E5AAC6}" type="pres">
      <dgm:prSet presAssocID="{06DCB2BB-C817-4608-9B72-A89CAE374084}" presName="vertFlow" presStyleCnt="0"/>
      <dgm:spPr/>
      <dgm:t>
        <a:bodyPr/>
        <a:lstStyle/>
        <a:p>
          <a:endParaRPr lang="en-US"/>
        </a:p>
      </dgm:t>
    </dgm:pt>
    <dgm:pt modelId="{F516F15A-4CB8-4622-AC8B-D8D26004984C}" type="pres">
      <dgm:prSet presAssocID="{06DCB2BB-C817-4608-9B72-A89CAE374084}" presName="topSpace" presStyleCnt="0"/>
      <dgm:spPr/>
      <dgm:t>
        <a:bodyPr/>
        <a:lstStyle/>
        <a:p>
          <a:endParaRPr lang="en-US"/>
        </a:p>
      </dgm:t>
    </dgm:pt>
    <dgm:pt modelId="{C2D714E5-38A6-4739-8330-60A753BA2B00}" type="pres">
      <dgm:prSet presAssocID="{06DCB2BB-C817-4608-9B72-A89CAE374084}" presName="firstComp" presStyleCnt="0"/>
      <dgm:spPr/>
      <dgm:t>
        <a:bodyPr/>
        <a:lstStyle/>
        <a:p>
          <a:endParaRPr lang="en-US"/>
        </a:p>
      </dgm:t>
    </dgm:pt>
    <dgm:pt modelId="{E4799109-D8B0-4F77-AB9F-D5C657C519EC}" type="pres">
      <dgm:prSet presAssocID="{06DCB2BB-C817-4608-9B72-A89CAE374084}" presName="firstChild" presStyleLbl="bgAccFollowNode1" presStyleIdx="0" presStyleCnt="1" custScaleX="118974" custScaleY="146718" custLinFactNeighborX="-70978" custLinFactNeighborY="17678"/>
      <dgm:spPr/>
      <dgm:t>
        <a:bodyPr/>
        <a:lstStyle/>
        <a:p>
          <a:endParaRPr lang="en-US"/>
        </a:p>
      </dgm:t>
    </dgm:pt>
    <dgm:pt modelId="{549D5BF9-A1B8-4A32-8EA2-27426DD56678}" type="pres">
      <dgm:prSet presAssocID="{06DCB2BB-C817-4608-9B72-A89CAE374084}" presName="firstChildTx" presStyleLbl="bgAccFollowNode1" presStyleIdx="0" presStyleCnt="1">
        <dgm:presLayoutVars>
          <dgm:bulletEnabled val="1"/>
        </dgm:presLayoutVars>
      </dgm:prSet>
      <dgm:spPr/>
      <dgm:t>
        <a:bodyPr/>
        <a:lstStyle/>
        <a:p>
          <a:endParaRPr lang="en-US"/>
        </a:p>
      </dgm:t>
    </dgm:pt>
    <dgm:pt modelId="{93255AD3-736B-479D-84A8-638A6B95A694}" type="pres">
      <dgm:prSet presAssocID="{06DCB2BB-C817-4608-9B72-A89CAE374084}" presName="negSpace" presStyleCnt="0"/>
      <dgm:spPr/>
      <dgm:t>
        <a:bodyPr/>
        <a:lstStyle/>
        <a:p>
          <a:endParaRPr lang="en-US"/>
        </a:p>
      </dgm:t>
    </dgm:pt>
    <dgm:pt modelId="{D4448F77-F129-4692-BFE7-E7A8AEABFB25}" type="pres">
      <dgm:prSet presAssocID="{06DCB2BB-C817-4608-9B72-A89CAE374084}" presName="circle" presStyleLbl="node1" presStyleIdx="0" presStyleCnt="1" custScaleX="83868" custScaleY="89374" custLinFactNeighborX="64734" custLinFactNeighborY="-7136"/>
      <dgm:spPr/>
      <dgm:t>
        <a:bodyPr/>
        <a:lstStyle/>
        <a:p>
          <a:endParaRPr lang="en-US"/>
        </a:p>
      </dgm:t>
    </dgm:pt>
  </dgm:ptLst>
  <dgm:cxnLst>
    <dgm:cxn modelId="{A5E2FBAE-581D-43D3-BE20-21A2CC3F1F4D}" srcId="{06DCB2BB-C817-4608-9B72-A89CAE374084}" destId="{5ABAEBF0-419D-4399-9257-622BAB2307E4}" srcOrd="0" destOrd="0" parTransId="{3B3DC2E1-3A5B-4CBE-8F8F-80ECB4306036}" sibTransId="{179DD0C8-EF03-4CD4-AFFC-2248E0F1271C}"/>
    <dgm:cxn modelId="{98584894-C1DF-4373-A64E-65FAE59D78F4}" type="presOf" srcId="{06DCB2BB-C817-4608-9B72-A89CAE374084}" destId="{D4448F77-F129-4692-BFE7-E7A8AEABFB25}" srcOrd="0" destOrd="0" presId="urn:microsoft.com/office/officeart/2005/8/layout/hList9"/>
    <dgm:cxn modelId="{22F0AA44-AED2-4D7E-AD84-23B71B107B8E}" type="presOf" srcId="{30DC9404-6CD1-4BC3-B2B6-A9C5E267D0FD}" destId="{8C8E256C-3F11-4F54-9D82-DCA9F97E3837}" srcOrd="0" destOrd="0" presId="urn:microsoft.com/office/officeart/2005/8/layout/hList9"/>
    <dgm:cxn modelId="{A742BCC7-E251-4484-ACDD-BAF3E4EF3AC6}" srcId="{30DC9404-6CD1-4BC3-B2B6-A9C5E267D0FD}" destId="{06DCB2BB-C817-4608-9B72-A89CAE374084}" srcOrd="0" destOrd="0" parTransId="{614C552F-E71B-4452-AF09-EEE1406B9661}" sibTransId="{3DF079C3-CD14-4AF9-A019-2A148ABEA47E}"/>
    <dgm:cxn modelId="{223D06A2-9D31-43FA-A82A-B62DC9D6ABBD}" type="presOf" srcId="{5ABAEBF0-419D-4399-9257-622BAB2307E4}" destId="{E4799109-D8B0-4F77-AB9F-D5C657C519EC}" srcOrd="0" destOrd="0" presId="urn:microsoft.com/office/officeart/2005/8/layout/hList9"/>
    <dgm:cxn modelId="{FDD2D487-E42D-4B8F-B382-70A48E967A24}" type="presOf" srcId="{5ABAEBF0-419D-4399-9257-622BAB2307E4}" destId="{549D5BF9-A1B8-4A32-8EA2-27426DD56678}" srcOrd="1" destOrd="0" presId="urn:microsoft.com/office/officeart/2005/8/layout/hList9"/>
    <dgm:cxn modelId="{C7026316-EF14-4210-B4F7-4B250A2D560D}" type="presParOf" srcId="{8C8E256C-3F11-4F54-9D82-DCA9F97E3837}" destId="{5194CDD8-E2D9-482A-9705-55D4B225D191}" srcOrd="0" destOrd="0" presId="urn:microsoft.com/office/officeart/2005/8/layout/hList9"/>
    <dgm:cxn modelId="{3F6600C9-1666-4F2D-B881-C9958C583B8F}" type="presParOf" srcId="{8C8E256C-3F11-4F54-9D82-DCA9F97E3837}" destId="{4E5373CB-6512-403A-BE52-BE9948E5AAC6}" srcOrd="1" destOrd="0" presId="urn:microsoft.com/office/officeart/2005/8/layout/hList9"/>
    <dgm:cxn modelId="{248197FE-5CEC-4EA5-B6DE-23F0A8D7544C}" type="presParOf" srcId="{4E5373CB-6512-403A-BE52-BE9948E5AAC6}" destId="{F516F15A-4CB8-4622-AC8B-D8D26004984C}" srcOrd="0" destOrd="0" presId="urn:microsoft.com/office/officeart/2005/8/layout/hList9"/>
    <dgm:cxn modelId="{6FF13084-FA3C-4894-A7E1-285C44E16EBC}" type="presParOf" srcId="{4E5373CB-6512-403A-BE52-BE9948E5AAC6}" destId="{C2D714E5-38A6-4739-8330-60A753BA2B00}" srcOrd="1" destOrd="0" presId="urn:microsoft.com/office/officeart/2005/8/layout/hList9"/>
    <dgm:cxn modelId="{EB29BC93-DABF-4D93-B5DD-27041EA489DB}" type="presParOf" srcId="{C2D714E5-38A6-4739-8330-60A753BA2B00}" destId="{E4799109-D8B0-4F77-AB9F-D5C657C519EC}" srcOrd="0" destOrd="0" presId="urn:microsoft.com/office/officeart/2005/8/layout/hList9"/>
    <dgm:cxn modelId="{83BCCB01-5717-47D4-A56B-D8368872C45D}" type="presParOf" srcId="{C2D714E5-38A6-4739-8330-60A753BA2B00}" destId="{549D5BF9-A1B8-4A32-8EA2-27426DD56678}" srcOrd="1" destOrd="0" presId="urn:microsoft.com/office/officeart/2005/8/layout/hList9"/>
    <dgm:cxn modelId="{CE33D511-1070-4D1A-AE74-5C5A0BA2EFAE}" type="presParOf" srcId="{8C8E256C-3F11-4F54-9D82-DCA9F97E3837}" destId="{93255AD3-736B-479D-84A8-638A6B95A694}" srcOrd="2" destOrd="0" presId="urn:microsoft.com/office/officeart/2005/8/layout/hList9"/>
    <dgm:cxn modelId="{7D4F9B59-A231-4E64-B8EA-F4F1E66919B5}" type="presParOf" srcId="{8C8E256C-3F11-4F54-9D82-DCA9F97E3837}" destId="{D4448F77-F129-4692-BFE7-E7A8AEABFB25}"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1273B1-1900-4E1F-8691-10BBF2494E50}" type="doc">
      <dgm:prSet loTypeId="urn:microsoft.com/office/officeart/2005/8/layout/funnel1" loCatId="process" qsTypeId="urn:microsoft.com/office/officeart/2005/8/quickstyle/3d3" qsCatId="3D" csTypeId="urn:microsoft.com/office/officeart/2005/8/colors/colorful4" csCatId="colorful" phldr="1"/>
      <dgm:spPr/>
    </dgm:pt>
    <dgm:pt modelId="{3A780A3E-3FD0-4F63-A48D-3070824368FD}">
      <dgm:prSet phldrT="[Text]" custT="1"/>
      <dgm:spPr>
        <a:solidFill>
          <a:schemeClr val="accent2">
            <a:lumMod val="50000"/>
          </a:schemeClr>
        </a:solidFill>
      </dgm:spPr>
      <dgm:t>
        <a:bodyPr/>
        <a:lstStyle/>
        <a:p>
          <a:r>
            <a:rPr lang="fa-IR" sz="3600" b="1" dirty="0" smtClean="0">
              <a:latin typeface="Arial" pitchFamily="34" charset="0"/>
              <a:ea typeface="Times New Roman" pitchFamily="18" charset="0"/>
              <a:cs typeface="B Koodak" pitchFamily="2" charset="-78"/>
            </a:rPr>
            <a:t>مخارج خرید </a:t>
          </a:r>
          <a:endParaRPr lang="en-US" sz="3600" dirty="0"/>
        </a:p>
      </dgm:t>
    </dgm:pt>
    <dgm:pt modelId="{6766FC06-E24F-4C7E-A287-98297F94E157}" type="parTrans" cxnId="{0DA34C12-6777-488D-B37F-47EE105887C4}">
      <dgm:prSet/>
      <dgm:spPr/>
      <dgm:t>
        <a:bodyPr/>
        <a:lstStyle/>
        <a:p>
          <a:endParaRPr lang="en-US"/>
        </a:p>
      </dgm:t>
    </dgm:pt>
    <dgm:pt modelId="{CD4F414D-9ACD-4A82-9FE0-7271DC1B10C2}" type="sibTrans" cxnId="{0DA34C12-6777-488D-B37F-47EE105887C4}">
      <dgm:prSet/>
      <dgm:spPr/>
      <dgm:t>
        <a:bodyPr/>
        <a:lstStyle/>
        <a:p>
          <a:endParaRPr lang="en-US"/>
        </a:p>
      </dgm:t>
    </dgm:pt>
    <dgm:pt modelId="{8C84E4F1-E8E1-469E-9F95-8EDB6C47BE3D}">
      <dgm:prSet phldrT="[Text]"/>
      <dgm:spPr/>
      <dgm:t>
        <a:bodyPr/>
        <a:lstStyle/>
        <a:p>
          <a:r>
            <a:rPr lang="fa-IR" dirty="0" smtClean="0">
              <a:cs typeface="B Koodak" pitchFamily="2" charset="-78"/>
            </a:rPr>
            <a:t>بهای تمام شده</a:t>
          </a:r>
          <a:endParaRPr lang="en-US" dirty="0">
            <a:cs typeface="B Koodak" pitchFamily="2" charset="-78"/>
          </a:endParaRPr>
        </a:p>
      </dgm:t>
    </dgm:pt>
    <dgm:pt modelId="{5B3AD5C8-724E-44B4-8ACC-641AC84F341E}" type="parTrans" cxnId="{ACEC6909-8971-4F92-90D8-52F044298086}">
      <dgm:prSet/>
      <dgm:spPr/>
      <dgm:t>
        <a:bodyPr/>
        <a:lstStyle/>
        <a:p>
          <a:endParaRPr lang="en-US"/>
        </a:p>
      </dgm:t>
    </dgm:pt>
    <dgm:pt modelId="{32172FEB-C872-4575-ADF2-292FEA9696AC}" type="sibTrans" cxnId="{ACEC6909-8971-4F92-90D8-52F044298086}">
      <dgm:prSet/>
      <dgm:spPr/>
      <dgm:t>
        <a:bodyPr/>
        <a:lstStyle/>
        <a:p>
          <a:endParaRPr lang="en-US"/>
        </a:p>
      </dgm:t>
    </dgm:pt>
    <dgm:pt modelId="{2F32F168-C677-4596-AD79-CF60931005FC}">
      <dgm:prSet custT="1"/>
      <dgm:spPr>
        <a:solidFill>
          <a:srgbClr val="7030A0"/>
        </a:solidFill>
      </dgm:spPr>
      <dgm:t>
        <a:bodyPr/>
        <a:lstStyle/>
        <a:p>
          <a:r>
            <a:rPr lang="fa-IR" sz="3200" b="1" dirty="0" smtClean="0">
              <a:latin typeface="Arial" pitchFamily="34" charset="0"/>
              <a:ea typeface="Times New Roman" pitchFamily="18" charset="0"/>
              <a:cs typeface="B Koodak" pitchFamily="2" charset="-78"/>
            </a:rPr>
            <a:t>مخارج تبدیل </a:t>
          </a:r>
          <a:endParaRPr lang="en-US" sz="3200" dirty="0"/>
        </a:p>
      </dgm:t>
    </dgm:pt>
    <dgm:pt modelId="{F70CC0BF-4639-42B1-8051-35B56C5EAFCC}" type="parTrans" cxnId="{6E6D394C-C422-433B-BC93-0F05751E0D37}">
      <dgm:prSet/>
      <dgm:spPr/>
      <dgm:t>
        <a:bodyPr/>
        <a:lstStyle/>
        <a:p>
          <a:endParaRPr lang="en-US"/>
        </a:p>
      </dgm:t>
    </dgm:pt>
    <dgm:pt modelId="{FE9007F9-451B-46D5-9164-DF3A27604F35}" type="sibTrans" cxnId="{6E6D394C-C422-433B-BC93-0F05751E0D37}">
      <dgm:prSet/>
      <dgm:spPr/>
      <dgm:t>
        <a:bodyPr/>
        <a:lstStyle/>
        <a:p>
          <a:endParaRPr lang="en-US"/>
        </a:p>
      </dgm:t>
    </dgm:pt>
    <dgm:pt modelId="{1669ED93-2A40-4613-B9BE-4E3F38C15C59}">
      <dgm:prSet custT="1"/>
      <dgm:spPr>
        <a:solidFill>
          <a:schemeClr val="bg2">
            <a:lumMod val="25000"/>
          </a:schemeClr>
        </a:solidFill>
      </dgm:spPr>
      <dgm:t>
        <a:bodyPr/>
        <a:lstStyle/>
        <a:p>
          <a:r>
            <a:rPr lang="fa-IR" sz="3200" b="1" dirty="0" smtClean="0">
              <a:latin typeface="Arial" pitchFamily="34" charset="0"/>
              <a:ea typeface="Times New Roman" pitchFamily="18" charset="0"/>
              <a:cs typeface="B Koodak" pitchFamily="2" charset="-78"/>
            </a:rPr>
            <a:t>سایر مخارج عادی </a:t>
          </a:r>
          <a:endParaRPr lang="en-US" sz="3200" dirty="0"/>
        </a:p>
      </dgm:t>
    </dgm:pt>
    <dgm:pt modelId="{C2BAA4AE-15EC-4DF2-9DA9-D8C8A424C029}" type="parTrans" cxnId="{A25A83F6-C13B-402C-A687-4F3B51F579F1}">
      <dgm:prSet/>
      <dgm:spPr/>
      <dgm:t>
        <a:bodyPr/>
        <a:lstStyle/>
        <a:p>
          <a:endParaRPr lang="en-US"/>
        </a:p>
      </dgm:t>
    </dgm:pt>
    <dgm:pt modelId="{9152A703-C576-409C-BF48-2E2E419CF1DE}" type="sibTrans" cxnId="{A25A83F6-C13B-402C-A687-4F3B51F579F1}">
      <dgm:prSet/>
      <dgm:spPr/>
      <dgm:t>
        <a:bodyPr/>
        <a:lstStyle/>
        <a:p>
          <a:endParaRPr lang="en-US"/>
        </a:p>
      </dgm:t>
    </dgm:pt>
    <dgm:pt modelId="{180E692A-BB17-45E1-9ADF-86E255A031D5}" type="pres">
      <dgm:prSet presAssocID="{621273B1-1900-4E1F-8691-10BBF2494E50}" presName="Name0" presStyleCnt="0">
        <dgm:presLayoutVars>
          <dgm:chMax val="4"/>
          <dgm:resizeHandles val="exact"/>
        </dgm:presLayoutVars>
      </dgm:prSet>
      <dgm:spPr/>
    </dgm:pt>
    <dgm:pt modelId="{33617C31-D93C-48D5-9D45-0194B25F4A86}" type="pres">
      <dgm:prSet presAssocID="{621273B1-1900-4E1F-8691-10BBF2494E50}" presName="ellipse" presStyleLbl="trBgShp" presStyleIdx="0" presStyleCnt="1"/>
      <dgm:spPr/>
    </dgm:pt>
    <dgm:pt modelId="{5ACCE64C-18EC-438F-82EE-62465179DCD3}" type="pres">
      <dgm:prSet presAssocID="{621273B1-1900-4E1F-8691-10BBF2494E50}" presName="arrow1" presStyleLbl="fgShp" presStyleIdx="0" presStyleCnt="1"/>
      <dgm:spPr/>
    </dgm:pt>
    <dgm:pt modelId="{95FF6005-1CB7-4CE4-83CB-E9F0649B7F78}" type="pres">
      <dgm:prSet presAssocID="{621273B1-1900-4E1F-8691-10BBF2494E50}" presName="rectangle" presStyleLbl="revTx" presStyleIdx="0" presStyleCnt="1">
        <dgm:presLayoutVars>
          <dgm:bulletEnabled val="1"/>
        </dgm:presLayoutVars>
      </dgm:prSet>
      <dgm:spPr/>
      <dgm:t>
        <a:bodyPr/>
        <a:lstStyle/>
        <a:p>
          <a:endParaRPr lang="en-US"/>
        </a:p>
      </dgm:t>
    </dgm:pt>
    <dgm:pt modelId="{38D42B71-B353-42CB-96D2-E07C5FF14419}" type="pres">
      <dgm:prSet presAssocID="{2F32F168-C677-4596-AD79-CF60931005FC}" presName="item1" presStyleLbl="node1" presStyleIdx="0" presStyleCnt="3" custScaleX="137612" custScaleY="119273">
        <dgm:presLayoutVars>
          <dgm:bulletEnabled val="1"/>
        </dgm:presLayoutVars>
      </dgm:prSet>
      <dgm:spPr/>
      <dgm:t>
        <a:bodyPr/>
        <a:lstStyle/>
        <a:p>
          <a:endParaRPr lang="en-US"/>
        </a:p>
      </dgm:t>
    </dgm:pt>
    <dgm:pt modelId="{580CEC89-2010-4432-B765-922E0EEF9FD1}" type="pres">
      <dgm:prSet presAssocID="{1669ED93-2A40-4613-B9BE-4E3F38C15C59}" presName="item2" presStyleLbl="node1" presStyleIdx="1" presStyleCnt="3" custLinFactNeighborX="19009" custLinFactNeighborY="-16680">
        <dgm:presLayoutVars>
          <dgm:bulletEnabled val="1"/>
        </dgm:presLayoutVars>
      </dgm:prSet>
      <dgm:spPr/>
      <dgm:t>
        <a:bodyPr/>
        <a:lstStyle/>
        <a:p>
          <a:endParaRPr lang="en-US"/>
        </a:p>
      </dgm:t>
    </dgm:pt>
    <dgm:pt modelId="{E0663F07-BEE5-4549-8F8C-BBD14AC06339}" type="pres">
      <dgm:prSet presAssocID="{8C84E4F1-E8E1-469E-9F95-8EDB6C47BE3D}" presName="item3" presStyleLbl="node1" presStyleIdx="2" presStyleCnt="3" custLinFactNeighborX="19598" custLinFactNeighborY="-1070">
        <dgm:presLayoutVars>
          <dgm:bulletEnabled val="1"/>
        </dgm:presLayoutVars>
      </dgm:prSet>
      <dgm:spPr/>
      <dgm:t>
        <a:bodyPr/>
        <a:lstStyle/>
        <a:p>
          <a:endParaRPr lang="en-US"/>
        </a:p>
      </dgm:t>
    </dgm:pt>
    <dgm:pt modelId="{BB12087B-B9FB-4705-ADE4-315BB29CCA5D}" type="pres">
      <dgm:prSet presAssocID="{621273B1-1900-4E1F-8691-10BBF2494E50}" presName="funnel" presStyleLbl="trAlignAcc1" presStyleIdx="0" presStyleCnt="1" custLinFactNeighborX="3873" custLinFactNeighborY="-893"/>
      <dgm:spPr>
        <a:solidFill>
          <a:schemeClr val="bg1">
            <a:lumMod val="75000"/>
            <a:alpha val="40000"/>
          </a:schemeClr>
        </a:solidFill>
      </dgm:spPr>
    </dgm:pt>
  </dgm:ptLst>
  <dgm:cxnLst>
    <dgm:cxn modelId="{9FE03B46-84D8-4084-AD8B-B4CFF4293558}" type="presOf" srcId="{1669ED93-2A40-4613-B9BE-4E3F38C15C59}" destId="{38D42B71-B353-42CB-96D2-E07C5FF14419}" srcOrd="0" destOrd="0" presId="urn:microsoft.com/office/officeart/2005/8/layout/funnel1"/>
    <dgm:cxn modelId="{ACEC6909-8971-4F92-90D8-52F044298086}" srcId="{621273B1-1900-4E1F-8691-10BBF2494E50}" destId="{8C84E4F1-E8E1-469E-9F95-8EDB6C47BE3D}" srcOrd="3" destOrd="0" parTransId="{5B3AD5C8-724E-44B4-8ACC-641AC84F341E}" sibTransId="{32172FEB-C872-4575-ADF2-292FEA9696AC}"/>
    <dgm:cxn modelId="{CB9F7E89-A06A-4096-B9CB-FCED874D924F}" type="presOf" srcId="{2F32F168-C677-4596-AD79-CF60931005FC}" destId="{580CEC89-2010-4432-B765-922E0EEF9FD1}" srcOrd="0" destOrd="0" presId="urn:microsoft.com/office/officeart/2005/8/layout/funnel1"/>
    <dgm:cxn modelId="{44D33784-ED5C-44A5-819A-7B001302C788}" type="presOf" srcId="{621273B1-1900-4E1F-8691-10BBF2494E50}" destId="{180E692A-BB17-45E1-9ADF-86E255A031D5}" srcOrd="0" destOrd="0" presId="urn:microsoft.com/office/officeart/2005/8/layout/funnel1"/>
    <dgm:cxn modelId="{C1FB8942-8F1C-4661-8ABC-FB4DCFA78711}" type="presOf" srcId="{3A780A3E-3FD0-4F63-A48D-3070824368FD}" destId="{E0663F07-BEE5-4549-8F8C-BBD14AC06339}" srcOrd="0" destOrd="0" presId="urn:microsoft.com/office/officeart/2005/8/layout/funnel1"/>
    <dgm:cxn modelId="{0DA34C12-6777-488D-B37F-47EE105887C4}" srcId="{621273B1-1900-4E1F-8691-10BBF2494E50}" destId="{3A780A3E-3FD0-4F63-A48D-3070824368FD}" srcOrd="0" destOrd="0" parTransId="{6766FC06-E24F-4C7E-A287-98297F94E157}" sibTransId="{CD4F414D-9ACD-4A82-9FE0-7271DC1B10C2}"/>
    <dgm:cxn modelId="{6E6D394C-C422-433B-BC93-0F05751E0D37}" srcId="{621273B1-1900-4E1F-8691-10BBF2494E50}" destId="{2F32F168-C677-4596-AD79-CF60931005FC}" srcOrd="1" destOrd="0" parTransId="{F70CC0BF-4639-42B1-8051-35B56C5EAFCC}" sibTransId="{FE9007F9-451B-46D5-9164-DF3A27604F35}"/>
    <dgm:cxn modelId="{A25A83F6-C13B-402C-A687-4F3B51F579F1}" srcId="{621273B1-1900-4E1F-8691-10BBF2494E50}" destId="{1669ED93-2A40-4613-B9BE-4E3F38C15C59}" srcOrd="2" destOrd="0" parTransId="{C2BAA4AE-15EC-4DF2-9DA9-D8C8A424C029}" sibTransId="{9152A703-C576-409C-BF48-2E2E419CF1DE}"/>
    <dgm:cxn modelId="{4F55B55E-E209-4A42-A7F3-2234591D1101}" type="presOf" srcId="{8C84E4F1-E8E1-469E-9F95-8EDB6C47BE3D}" destId="{95FF6005-1CB7-4CE4-83CB-E9F0649B7F78}" srcOrd="0" destOrd="0" presId="urn:microsoft.com/office/officeart/2005/8/layout/funnel1"/>
    <dgm:cxn modelId="{03861625-8BD9-49B1-B80B-6461FA9D6210}" type="presParOf" srcId="{180E692A-BB17-45E1-9ADF-86E255A031D5}" destId="{33617C31-D93C-48D5-9D45-0194B25F4A86}" srcOrd="0" destOrd="0" presId="urn:microsoft.com/office/officeart/2005/8/layout/funnel1"/>
    <dgm:cxn modelId="{7331DB60-EB38-4987-9D28-380377BCACFB}" type="presParOf" srcId="{180E692A-BB17-45E1-9ADF-86E255A031D5}" destId="{5ACCE64C-18EC-438F-82EE-62465179DCD3}" srcOrd="1" destOrd="0" presId="urn:microsoft.com/office/officeart/2005/8/layout/funnel1"/>
    <dgm:cxn modelId="{BE08D82C-7309-4586-AD69-D33266C163C7}" type="presParOf" srcId="{180E692A-BB17-45E1-9ADF-86E255A031D5}" destId="{95FF6005-1CB7-4CE4-83CB-E9F0649B7F78}" srcOrd="2" destOrd="0" presId="urn:microsoft.com/office/officeart/2005/8/layout/funnel1"/>
    <dgm:cxn modelId="{B3F9F842-EF6E-4E9E-AACC-E143CC7110CB}" type="presParOf" srcId="{180E692A-BB17-45E1-9ADF-86E255A031D5}" destId="{38D42B71-B353-42CB-96D2-E07C5FF14419}" srcOrd="3" destOrd="0" presId="urn:microsoft.com/office/officeart/2005/8/layout/funnel1"/>
    <dgm:cxn modelId="{A2EBA79D-B7A4-4DD2-9251-C35A41E0010F}" type="presParOf" srcId="{180E692A-BB17-45E1-9ADF-86E255A031D5}" destId="{580CEC89-2010-4432-B765-922E0EEF9FD1}" srcOrd="4" destOrd="0" presId="urn:microsoft.com/office/officeart/2005/8/layout/funnel1"/>
    <dgm:cxn modelId="{7CE81677-1226-4752-A3BA-4C9462CDBC59}" type="presParOf" srcId="{180E692A-BB17-45E1-9ADF-86E255A031D5}" destId="{E0663F07-BEE5-4549-8F8C-BBD14AC06339}" srcOrd="5" destOrd="0" presId="urn:microsoft.com/office/officeart/2005/8/layout/funnel1"/>
    <dgm:cxn modelId="{9F16B680-FDD5-42BB-B513-E388BCE8C9E7}" type="presParOf" srcId="{180E692A-BB17-45E1-9ADF-86E255A031D5}" destId="{BB12087B-B9FB-4705-ADE4-315BB29CCA5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DA0D0D-0FE9-4D8A-A574-1740123E1053}" type="doc">
      <dgm:prSet loTypeId="urn:microsoft.com/office/officeart/2005/8/layout/radial6" loCatId="cycle" qsTypeId="urn:microsoft.com/office/officeart/2005/8/quickstyle/3d1" qsCatId="3D" csTypeId="urn:microsoft.com/office/officeart/2005/8/colors/colorful3" csCatId="colorful" phldr="1"/>
      <dgm:spPr/>
      <dgm:t>
        <a:bodyPr/>
        <a:lstStyle/>
        <a:p>
          <a:endParaRPr lang="en-US"/>
        </a:p>
      </dgm:t>
    </dgm:pt>
    <dgm:pt modelId="{3DB7CB55-DB0E-484E-94DA-200D80D784BD}">
      <dgm:prSet phldrT="[Text]"/>
      <dgm:spPr/>
      <dgm:t>
        <a:bodyPr/>
        <a:lstStyle/>
        <a:p>
          <a:r>
            <a:rPr lang="fa-IR" dirty="0" smtClean="0">
              <a:cs typeface="B Koodak" pitchFamily="2" charset="-78"/>
            </a:rPr>
            <a:t>مخارج خرید</a:t>
          </a:r>
          <a:endParaRPr lang="en-US" dirty="0">
            <a:cs typeface="B Koodak" pitchFamily="2" charset="-78"/>
          </a:endParaRPr>
        </a:p>
      </dgm:t>
    </dgm:pt>
    <dgm:pt modelId="{1D3B764F-A51E-41C8-B92B-E9D146D2DFB7}" type="parTrans" cxnId="{DF671A4A-0E62-4F52-A6F1-40ECD8D0EA64}">
      <dgm:prSet/>
      <dgm:spPr/>
      <dgm:t>
        <a:bodyPr/>
        <a:lstStyle/>
        <a:p>
          <a:endParaRPr lang="en-US">
            <a:cs typeface="B Koodak" pitchFamily="2" charset="-78"/>
          </a:endParaRPr>
        </a:p>
      </dgm:t>
    </dgm:pt>
    <dgm:pt modelId="{BD7EB39E-48C3-429E-90D2-1BEE94041081}" type="sibTrans" cxnId="{DF671A4A-0E62-4F52-A6F1-40ECD8D0EA64}">
      <dgm:prSet/>
      <dgm:spPr/>
      <dgm:t>
        <a:bodyPr/>
        <a:lstStyle/>
        <a:p>
          <a:endParaRPr lang="en-US">
            <a:cs typeface="B Koodak" pitchFamily="2" charset="-78"/>
          </a:endParaRPr>
        </a:p>
      </dgm:t>
    </dgm:pt>
    <dgm:pt modelId="{C94AB80C-238E-423C-873E-30A33130422C}">
      <dgm:prSet phldrT="[Text]"/>
      <dgm:spPr/>
      <dgm:t>
        <a:bodyPr/>
        <a:lstStyle/>
        <a:p>
          <a:r>
            <a:rPr lang="fa-IR" dirty="0" smtClean="0">
              <a:cs typeface="B Koodak" pitchFamily="2" charset="-78"/>
            </a:rPr>
            <a:t>بهای خرید</a:t>
          </a:r>
          <a:endParaRPr lang="en-US" dirty="0">
            <a:cs typeface="B Koodak" pitchFamily="2" charset="-78"/>
          </a:endParaRPr>
        </a:p>
      </dgm:t>
    </dgm:pt>
    <dgm:pt modelId="{5C0DE650-1C88-4F57-95DE-19C1B339B402}" type="parTrans" cxnId="{73157FD7-487A-4D2D-B14F-AD8D2C5A4599}">
      <dgm:prSet/>
      <dgm:spPr/>
      <dgm:t>
        <a:bodyPr/>
        <a:lstStyle/>
        <a:p>
          <a:endParaRPr lang="en-US">
            <a:cs typeface="B Koodak" pitchFamily="2" charset="-78"/>
          </a:endParaRPr>
        </a:p>
      </dgm:t>
    </dgm:pt>
    <dgm:pt modelId="{7EAA50E9-B67A-49A1-BE51-EC9D1B245942}" type="sibTrans" cxnId="{73157FD7-487A-4D2D-B14F-AD8D2C5A4599}">
      <dgm:prSet/>
      <dgm:spPr/>
      <dgm:t>
        <a:bodyPr/>
        <a:lstStyle/>
        <a:p>
          <a:endParaRPr lang="en-US">
            <a:cs typeface="B Koodak" pitchFamily="2" charset="-78"/>
          </a:endParaRPr>
        </a:p>
      </dgm:t>
    </dgm:pt>
    <dgm:pt modelId="{53226850-CD66-40A9-AF5D-8C85B4391AB4}">
      <dgm:prSet phldrT="[Text]"/>
      <dgm:spPr/>
      <dgm:t>
        <a:bodyPr/>
        <a:lstStyle/>
        <a:p>
          <a:r>
            <a:rPr lang="fa-IR" dirty="0" smtClean="0">
              <a:cs typeface="B Koodak" pitchFamily="2" charset="-78"/>
            </a:rPr>
            <a:t>بهای حمل به داخل</a:t>
          </a:r>
          <a:endParaRPr lang="en-US" dirty="0">
            <a:cs typeface="B Koodak" pitchFamily="2" charset="-78"/>
          </a:endParaRPr>
        </a:p>
      </dgm:t>
    </dgm:pt>
    <dgm:pt modelId="{DFAE6EE7-00FB-40F1-AE07-0977FC3DAC62}" type="parTrans" cxnId="{88E0728A-BBE8-46B3-809B-B793AAA48436}">
      <dgm:prSet/>
      <dgm:spPr/>
      <dgm:t>
        <a:bodyPr/>
        <a:lstStyle/>
        <a:p>
          <a:endParaRPr lang="en-US">
            <a:cs typeface="B Koodak" pitchFamily="2" charset="-78"/>
          </a:endParaRPr>
        </a:p>
      </dgm:t>
    </dgm:pt>
    <dgm:pt modelId="{60372DBC-8868-456D-8B48-E0FF40299F77}" type="sibTrans" cxnId="{88E0728A-BBE8-46B3-809B-B793AAA48436}">
      <dgm:prSet/>
      <dgm:spPr/>
      <dgm:t>
        <a:bodyPr/>
        <a:lstStyle/>
        <a:p>
          <a:endParaRPr lang="en-US">
            <a:cs typeface="B Koodak" pitchFamily="2" charset="-78"/>
          </a:endParaRPr>
        </a:p>
      </dgm:t>
    </dgm:pt>
    <dgm:pt modelId="{8B643612-0E8C-43C9-A746-CD97B5243250}">
      <dgm:prSet phldrT="[Text]"/>
      <dgm:spPr/>
      <dgm:t>
        <a:bodyPr/>
        <a:lstStyle/>
        <a:p>
          <a:r>
            <a:rPr lang="fa-IR" dirty="0" smtClean="0">
              <a:cs typeface="B Koodak" pitchFamily="2" charset="-78"/>
            </a:rPr>
            <a:t>مخارج بیمه</a:t>
          </a:r>
          <a:endParaRPr lang="en-US" dirty="0">
            <a:cs typeface="B Koodak" pitchFamily="2" charset="-78"/>
          </a:endParaRPr>
        </a:p>
      </dgm:t>
    </dgm:pt>
    <dgm:pt modelId="{ED4DE75E-9CE4-4223-9772-B173CF6DC033}" type="parTrans" cxnId="{FC55DD3C-DC36-4A46-93BB-C1ADA5E66994}">
      <dgm:prSet/>
      <dgm:spPr/>
      <dgm:t>
        <a:bodyPr/>
        <a:lstStyle/>
        <a:p>
          <a:endParaRPr lang="en-US">
            <a:cs typeface="B Koodak" pitchFamily="2" charset="-78"/>
          </a:endParaRPr>
        </a:p>
      </dgm:t>
    </dgm:pt>
    <dgm:pt modelId="{4C91AF9A-3705-4B0F-B89C-EBC2DE635C6C}" type="sibTrans" cxnId="{FC55DD3C-DC36-4A46-93BB-C1ADA5E66994}">
      <dgm:prSet/>
      <dgm:spPr/>
      <dgm:t>
        <a:bodyPr/>
        <a:lstStyle/>
        <a:p>
          <a:endParaRPr lang="en-US">
            <a:cs typeface="B Koodak" pitchFamily="2" charset="-78"/>
          </a:endParaRPr>
        </a:p>
      </dgm:t>
    </dgm:pt>
    <dgm:pt modelId="{B81ADB13-5458-4712-9963-3CEAFB171A06}">
      <dgm:prSet phldrT="[Text]"/>
      <dgm:spPr/>
      <dgm:t>
        <a:bodyPr/>
        <a:lstStyle/>
        <a:p>
          <a:r>
            <a:rPr lang="fa-IR" dirty="0" smtClean="0">
              <a:cs typeface="B Koodak" pitchFamily="2" charset="-78"/>
            </a:rPr>
            <a:t>مخارج گمرکی</a:t>
          </a:r>
          <a:endParaRPr lang="en-US" dirty="0">
            <a:cs typeface="B Koodak" pitchFamily="2" charset="-78"/>
          </a:endParaRPr>
        </a:p>
      </dgm:t>
    </dgm:pt>
    <dgm:pt modelId="{35D2AFF8-888B-415A-BACD-C0DD72A206FD}" type="parTrans" cxnId="{0B8A5B1A-37DB-4B18-B019-AD02EEAD332D}">
      <dgm:prSet/>
      <dgm:spPr/>
      <dgm:t>
        <a:bodyPr/>
        <a:lstStyle/>
        <a:p>
          <a:endParaRPr lang="en-US">
            <a:cs typeface="B Koodak" pitchFamily="2" charset="-78"/>
          </a:endParaRPr>
        </a:p>
      </dgm:t>
    </dgm:pt>
    <dgm:pt modelId="{7C78664C-F932-44F2-874C-EADB497C16A7}" type="sibTrans" cxnId="{0B8A5B1A-37DB-4B18-B019-AD02EEAD332D}">
      <dgm:prSet/>
      <dgm:spPr/>
      <dgm:t>
        <a:bodyPr/>
        <a:lstStyle/>
        <a:p>
          <a:endParaRPr lang="en-US">
            <a:cs typeface="B Koodak" pitchFamily="2" charset="-78"/>
          </a:endParaRPr>
        </a:p>
      </dgm:t>
    </dgm:pt>
    <dgm:pt modelId="{BF2062A2-A067-4473-8DF4-75950E585C7B}" type="pres">
      <dgm:prSet presAssocID="{FCDA0D0D-0FE9-4D8A-A574-1740123E1053}" presName="Name0" presStyleCnt="0">
        <dgm:presLayoutVars>
          <dgm:chMax val="1"/>
          <dgm:dir/>
          <dgm:animLvl val="ctr"/>
          <dgm:resizeHandles val="exact"/>
        </dgm:presLayoutVars>
      </dgm:prSet>
      <dgm:spPr/>
      <dgm:t>
        <a:bodyPr/>
        <a:lstStyle/>
        <a:p>
          <a:endParaRPr lang="en-US"/>
        </a:p>
      </dgm:t>
    </dgm:pt>
    <dgm:pt modelId="{352CD1DA-B18C-4475-B903-CD4D299C8D47}" type="pres">
      <dgm:prSet presAssocID="{3DB7CB55-DB0E-484E-94DA-200D80D784BD}" presName="centerShape" presStyleLbl="node0" presStyleIdx="0" presStyleCnt="1"/>
      <dgm:spPr/>
      <dgm:t>
        <a:bodyPr/>
        <a:lstStyle/>
        <a:p>
          <a:endParaRPr lang="en-US"/>
        </a:p>
      </dgm:t>
    </dgm:pt>
    <dgm:pt modelId="{40D8D681-5CD3-4F74-B2D7-A478EBCEBE12}" type="pres">
      <dgm:prSet presAssocID="{C94AB80C-238E-423C-873E-30A33130422C}" presName="node" presStyleLbl="node1" presStyleIdx="0" presStyleCnt="4">
        <dgm:presLayoutVars>
          <dgm:bulletEnabled val="1"/>
        </dgm:presLayoutVars>
      </dgm:prSet>
      <dgm:spPr/>
      <dgm:t>
        <a:bodyPr/>
        <a:lstStyle/>
        <a:p>
          <a:endParaRPr lang="en-US"/>
        </a:p>
      </dgm:t>
    </dgm:pt>
    <dgm:pt modelId="{3358AB46-200F-41F1-BBBD-F31606C33D69}" type="pres">
      <dgm:prSet presAssocID="{C94AB80C-238E-423C-873E-30A33130422C}" presName="dummy" presStyleCnt="0"/>
      <dgm:spPr/>
    </dgm:pt>
    <dgm:pt modelId="{FB486334-8540-41C5-8E17-76BBEBA955BB}" type="pres">
      <dgm:prSet presAssocID="{7EAA50E9-B67A-49A1-BE51-EC9D1B245942}" presName="sibTrans" presStyleLbl="sibTrans2D1" presStyleIdx="0" presStyleCnt="4"/>
      <dgm:spPr/>
      <dgm:t>
        <a:bodyPr/>
        <a:lstStyle/>
        <a:p>
          <a:endParaRPr lang="en-US"/>
        </a:p>
      </dgm:t>
    </dgm:pt>
    <dgm:pt modelId="{ED94DA0C-74B7-4012-9AB0-337FE57F77B5}" type="pres">
      <dgm:prSet presAssocID="{53226850-CD66-40A9-AF5D-8C85B4391AB4}" presName="node" presStyleLbl="node1" presStyleIdx="1" presStyleCnt="4">
        <dgm:presLayoutVars>
          <dgm:bulletEnabled val="1"/>
        </dgm:presLayoutVars>
      </dgm:prSet>
      <dgm:spPr/>
      <dgm:t>
        <a:bodyPr/>
        <a:lstStyle/>
        <a:p>
          <a:endParaRPr lang="en-US"/>
        </a:p>
      </dgm:t>
    </dgm:pt>
    <dgm:pt modelId="{0F7D5304-61F3-4899-9A43-6E357534B30C}" type="pres">
      <dgm:prSet presAssocID="{53226850-CD66-40A9-AF5D-8C85B4391AB4}" presName="dummy" presStyleCnt="0"/>
      <dgm:spPr/>
    </dgm:pt>
    <dgm:pt modelId="{6BDA25E0-6F0C-4DAC-8772-F6C74B84A4B1}" type="pres">
      <dgm:prSet presAssocID="{60372DBC-8868-456D-8B48-E0FF40299F77}" presName="sibTrans" presStyleLbl="sibTrans2D1" presStyleIdx="1" presStyleCnt="4"/>
      <dgm:spPr/>
      <dgm:t>
        <a:bodyPr/>
        <a:lstStyle/>
        <a:p>
          <a:endParaRPr lang="en-US"/>
        </a:p>
      </dgm:t>
    </dgm:pt>
    <dgm:pt modelId="{90126A75-BD21-4710-84EB-68157C746AF1}" type="pres">
      <dgm:prSet presAssocID="{8B643612-0E8C-43C9-A746-CD97B5243250}" presName="node" presStyleLbl="node1" presStyleIdx="2" presStyleCnt="4">
        <dgm:presLayoutVars>
          <dgm:bulletEnabled val="1"/>
        </dgm:presLayoutVars>
      </dgm:prSet>
      <dgm:spPr/>
      <dgm:t>
        <a:bodyPr/>
        <a:lstStyle/>
        <a:p>
          <a:endParaRPr lang="en-US"/>
        </a:p>
      </dgm:t>
    </dgm:pt>
    <dgm:pt modelId="{417EEFDD-597D-4489-BBF2-4BE818978353}" type="pres">
      <dgm:prSet presAssocID="{8B643612-0E8C-43C9-A746-CD97B5243250}" presName="dummy" presStyleCnt="0"/>
      <dgm:spPr/>
    </dgm:pt>
    <dgm:pt modelId="{34F1A5F6-9723-45CB-A645-938340D2A03F}" type="pres">
      <dgm:prSet presAssocID="{4C91AF9A-3705-4B0F-B89C-EBC2DE635C6C}" presName="sibTrans" presStyleLbl="sibTrans2D1" presStyleIdx="2" presStyleCnt="4"/>
      <dgm:spPr/>
      <dgm:t>
        <a:bodyPr/>
        <a:lstStyle/>
        <a:p>
          <a:endParaRPr lang="en-US"/>
        </a:p>
      </dgm:t>
    </dgm:pt>
    <dgm:pt modelId="{22742103-C653-4C44-B39F-6801D83291C6}" type="pres">
      <dgm:prSet presAssocID="{B81ADB13-5458-4712-9963-3CEAFB171A06}" presName="node" presStyleLbl="node1" presStyleIdx="3" presStyleCnt="4">
        <dgm:presLayoutVars>
          <dgm:bulletEnabled val="1"/>
        </dgm:presLayoutVars>
      </dgm:prSet>
      <dgm:spPr/>
      <dgm:t>
        <a:bodyPr/>
        <a:lstStyle/>
        <a:p>
          <a:endParaRPr lang="en-US"/>
        </a:p>
      </dgm:t>
    </dgm:pt>
    <dgm:pt modelId="{650DC006-034C-4D4C-9E8C-00CDAB0E1A0B}" type="pres">
      <dgm:prSet presAssocID="{B81ADB13-5458-4712-9963-3CEAFB171A06}" presName="dummy" presStyleCnt="0"/>
      <dgm:spPr/>
    </dgm:pt>
    <dgm:pt modelId="{61B6750A-DA40-49B6-9C0E-11DF2D2C9E05}" type="pres">
      <dgm:prSet presAssocID="{7C78664C-F932-44F2-874C-EADB497C16A7}" presName="sibTrans" presStyleLbl="sibTrans2D1" presStyleIdx="3" presStyleCnt="4"/>
      <dgm:spPr/>
      <dgm:t>
        <a:bodyPr/>
        <a:lstStyle/>
        <a:p>
          <a:endParaRPr lang="en-US"/>
        </a:p>
      </dgm:t>
    </dgm:pt>
  </dgm:ptLst>
  <dgm:cxnLst>
    <dgm:cxn modelId="{FD6B7F57-E30A-4F1C-B51D-25EEA90C7B02}" type="presOf" srcId="{B81ADB13-5458-4712-9963-3CEAFB171A06}" destId="{22742103-C653-4C44-B39F-6801D83291C6}" srcOrd="0" destOrd="0" presId="urn:microsoft.com/office/officeart/2005/8/layout/radial6"/>
    <dgm:cxn modelId="{FC55DD3C-DC36-4A46-93BB-C1ADA5E66994}" srcId="{3DB7CB55-DB0E-484E-94DA-200D80D784BD}" destId="{8B643612-0E8C-43C9-A746-CD97B5243250}" srcOrd="2" destOrd="0" parTransId="{ED4DE75E-9CE4-4223-9772-B173CF6DC033}" sibTransId="{4C91AF9A-3705-4B0F-B89C-EBC2DE635C6C}"/>
    <dgm:cxn modelId="{C1B37902-9395-4BA3-B5C6-015C9C9974A7}" type="presOf" srcId="{7EAA50E9-B67A-49A1-BE51-EC9D1B245942}" destId="{FB486334-8540-41C5-8E17-76BBEBA955BB}" srcOrd="0" destOrd="0" presId="urn:microsoft.com/office/officeart/2005/8/layout/radial6"/>
    <dgm:cxn modelId="{0B8A5B1A-37DB-4B18-B019-AD02EEAD332D}" srcId="{3DB7CB55-DB0E-484E-94DA-200D80D784BD}" destId="{B81ADB13-5458-4712-9963-3CEAFB171A06}" srcOrd="3" destOrd="0" parTransId="{35D2AFF8-888B-415A-BACD-C0DD72A206FD}" sibTransId="{7C78664C-F932-44F2-874C-EADB497C16A7}"/>
    <dgm:cxn modelId="{B10E348D-6674-4818-8220-4393343023BA}" type="presOf" srcId="{60372DBC-8868-456D-8B48-E0FF40299F77}" destId="{6BDA25E0-6F0C-4DAC-8772-F6C74B84A4B1}" srcOrd="0" destOrd="0" presId="urn:microsoft.com/office/officeart/2005/8/layout/radial6"/>
    <dgm:cxn modelId="{43F4F1E0-2D8A-4ACB-8F90-65D28EA367CA}" type="presOf" srcId="{C94AB80C-238E-423C-873E-30A33130422C}" destId="{40D8D681-5CD3-4F74-B2D7-A478EBCEBE12}" srcOrd="0" destOrd="0" presId="urn:microsoft.com/office/officeart/2005/8/layout/radial6"/>
    <dgm:cxn modelId="{88E0728A-BBE8-46B3-809B-B793AAA48436}" srcId="{3DB7CB55-DB0E-484E-94DA-200D80D784BD}" destId="{53226850-CD66-40A9-AF5D-8C85B4391AB4}" srcOrd="1" destOrd="0" parTransId="{DFAE6EE7-00FB-40F1-AE07-0977FC3DAC62}" sibTransId="{60372DBC-8868-456D-8B48-E0FF40299F77}"/>
    <dgm:cxn modelId="{DF671A4A-0E62-4F52-A6F1-40ECD8D0EA64}" srcId="{FCDA0D0D-0FE9-4D8A-A574-1740123E1053}" destId="{3DB7CB55-DB0E-484E-94DA-200D80D784BD}" srcOrd="0" destOrd="0" parTransId="{1D3B764F-A51E-41C8-B92B-E9D146D2DFB7}" sibTransId="{BD7EB39E-48C3-429E-90D2-1BEE94041081}"/>
    <dgm:cxn modelId="{8C37A993-CEF1-4F31-A4E9-679B095974D4}" type="presOf" srcId="{7C78664C-F932-44F2-874C-EADB497C16A7}" destId="{61B6750A-DA40-49B6-9C0E-11DF2D2C9E05}" srcOrd="0" destOrd="0" presId="urn:microsoft.com/office/officeart/2005/8/layout/radial6"/>
    <dgm:cxn modelId="{4D445F59-330F-494A-9B41-2B2B9A3B4A83}" type="presOf" srcId="{53226850-CD66-40A9-AF5D-8C85B4391AB4}" destId="{ED94DA0C-74B7-4012-9AB0-337FE57F77B5}" srcOrd="0" destOrd="0" presId="urn:microsoft.com/office/officeart/2005/8/layout/radial6"/>
    <dgm:cxn modelId="{73157FD7-487A-4D2D-B14F-AD8D2C5A4599}" srcId="{3DB7CB55-DB0E-484E-94DA-200D80D784BD}" destId="{C94AB80C-238E-423C-873E-30A33130422C}" srcOrd="0" destOrd="0" parTransId="{5C0DE650-1C88-4F57-95DE-19C1B339B402}" sibTransId="{7EAA50E9-B67A-49A1-BE51-EC9D1B245942}"/>
    <dgm:cxn modelId="{EB2E5BE9-70E5-4B84-960C-406F275BC802}" type="presOf" srcId="{8B643612-0E8C-43C9-A746-CD97B5243250}" destId="{90126A75-BD21-4710-84EB-68157C746AF1}" srcOrd="0" destOrd="0" presId="urn:microsoft.com/office/officeart/2005/8/layout/radial6"/>
    <dgm:cxn modelId="{81B303B7-C511-443E-A208-26B81A92E51C}" type="presOf" srcId="{4C91AF9A-3705-4B0F-B89C-EBC2DE635C6C}" destId="{34F1A5F6-9723-45CB-A645-938340D2A03F}" srcOrd="0" destOrd="0" presId="urn:microsoft.com/office/officeart/2005/8/layout/radial6"/>
    <dgm:cxn modelId="{A61BE578-B683-40D3-A3C4-4D3031BE873C}" type="presOf" srcId="{FCDA0D0D-0FE9-4D8A-A574-1740123E1053}" destId="{BF2062A2-A067-4473-8DF4-75950E585C7B}" srcOrd="0" destOrd="0" presId="urn:microsoft.com/office/officeart/2005/8/layout/radial6"/>
    <dgm:cxn modelId="{22751669-0282-4A30-8184-873CF7D7D159}" type="presOf" srcId="{3DB7CB55-DB0E-484E-94DA-200D80D784BD}" destId="{352CD1DA-B18C-4475-B903-CD4D299C8D47}" srcOrd="0" destOrd="0" presId="urn:microsoft.com/office/officeart/2005/8/layout/radial6"/>
    <dgm:cxn modelId="{4ABCFEC5-8AC7-4D1A-B322-2F1DC5A94089}" type="presParOf" srcId="{BF2062A2-A067-4473-8DF4-75950E585C7B}" destId="{352CD1DA-B18C-4475-B903-CD4D299C8D47}" srcOrd="0" destOrd="0" presId="urn:microsoft.com/office/officeart/2005/8/layout/radial6"/>
    <dgm:cxn modelId="{0048C1D2-E5BA-4954-AC6A-5A1DBEA3A658}" type="presParOf" srcId="{BF2062A2-A067-4473-8DF4-75950E585C7B}" destId="{40D8D681-5CD3-4F74-B2D7-A478EBCEBE12}" srcOrd="1" destOrd="0" presId="urn:microsoft.com/office/officeart/2005/8/layout/radial6"/>
    <dgm:cxn modelId="{BA7A0DF6-4903-439F-B6A3-2B08EF96D1A6}" type="presParOf" srcId="{BF2062A2-A067-4473-8DF4-75950E585C7B}" destId="{3358AB46-200F-41F1-BBBD-F31606C33D69}" srcOrd="2" destOrd="0" presId="urn:microsoft.com/office/officeart/2005/8/layout/radial6"/>
    <dgm:cxn modelId="{69B2A5CB-D04F-4831-923E-C3EE8DAEE56A}" type="presParOf" srcId="{BF2062A2-A067-4473-8DF4-75950E585C7B}" destId="{FB486334-8540-41C5-8E17-76BBEBA955BB}" srcOrd="3" destOrd="0" presId="urn:microsoft.com/office/officeart/2005/8/layout/radial6"/>
    <dgm:cxn modelId="{B7768F99-3094-4644-87DE-4F9238E5EF92}" type="presParOf" srcId="{BF2062A2-A067-4473-8DF4-75950E585C7B}" destId="{ED94DA0C-74B7-4012-9AB0-337FE57F77B5}" srcOrd="4" destOrd="0" presId="urn:microsoft.com/office/officeart/2005/8/layout/radial6"/>
    <dgm:cxn modelId="{AF4F3414-B764-414D-AFF5-26BE57148DE2}" type="presParOf" srcId="{BF2062A2-A067-4473-8DF4-75950E585C7B}" destId="{0F7D5304-61F3-4899-9A43-6E357534B30C}" srcOrd="5" destOrd="0" presId="urn:microsoft.com/office/officeart/2005/8/layout/radial6"/>
    <dgm:cxn modelId="{5E4AC900-8F72-4D7A-8F8C-E29A61BF3EB8}" type="presParOf" srcId="{BF2062A2-A067-4473-8DF4-75950E585C7B}" destId="{6BDA25E0-6F0C-4DAC-8772-F6C74B84A4B1}" srcOrd="6" destOrd="0" presId="urn:microsoft.com/office/officeart/2005/8/layout/radial6"/>
    <dgm:cxn modelId="{3A774465-9D5C-4BD5-942C-7515BD63A448}" type="presParOf" srcId="{BF2062A2-A067-4473-8DF4-75950E585C7B}" destId="{90126A75-BD21-4710-84EB-68157C746AF1}" srcOrd="7" destOrd="0" presId="urn:microsoft.com/office/officeart/2005/8/layout/radial6"/>
    <dgm:cxn modelId="{9B9D35BC-449A-4F65-B2F3-715C6864963D}" type="presParOf" srcId="{BF2062A2-A067-4473-8DF4-75950E585C7B}" destId="{417EEFDD-597D-4489-BBF2-4BE818978353}" srcOrd="8" destOrd="0" presId="urn:microsoft.com/office/officeart/2005/8/layout/radial6"/>
    <dgm:cxn modelId="{8C4539F4-EA15-4EB5-ACD6-8F80137418C1}" type="presParOf" srcId="{BF2062A2-A067-4473-8DF4-75950E585C7B}" destId="{34F1A5F6-9723-45CB-A645-938340D2A03F}" srcOrd="9" destOrd="0" presId="urn:microsoft.com/office/officeart/2005/8/layout/radial6"/>
    <dgm:cxn modelId="{9C6F6C17-A578-4C49-852C-0A7DCEF4F827}" type="presParOf" srcId="{BF2062A2-A067-4473-8DF4-75950E585C7B}" destId="{22742103-C653-4C44-B39F-6801D83291C6}" srcOrd="10" destOrd="0" presId="urn:microsoft.com/office/officeart/2005/8/layout/radial6"/>
    <dgm:cxn modelId="{6603EB9B-7B21-449F-ADE3-A649532C31A0}" type="presParOf" srcId="{BF2062A2-A067-4473-8DF4-75950E585C7B}" destId="{650DC006-034C-4D4C-9E8C-00CDAB0E1A0B}" srcOrd="11" destOrd="0" presId="urn:microsoft.com/office/officeart/2005/8/layout/radial6"/>
    <dgm:cxn modelId="{A75C17DA-61F7-4FF9-9D09-C3713CE7A0A0}" type="presParOf" srcId="{BF2062A2-A067-4473-8DF4-75950E585C7B}" destId="{61B6750A-DA40-49B6-9C0E-11DF2D2C9E0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FBDE97-D35F-4A82-8EDC-7214B0744B37}"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FA5C4B28-241E-40B9-8DDF-3225E8FF0333}">
      <dgm:prSet phldrT="[Text]"/>
      <dgm:spPr/>
      <dgm:t>
        <a:bodyPr/>
        <a:lstStyle/>
        <a:p>
          <a:r>
            <a:rPr lang="fa-IR" dirty="0" smtClean="0">
              <a:cs typeface="B Koodak" pitchFamily="2" charset="-78"/>
            </a:rPr>
            <a:t>بهای تمام شده</a:t>
          </a:r>
          <a:endParaRPr lang="en-US" dirty="0">
            <a:cs typeface="B Koodak" pitchFamily="2" charset="-78"/>
          </a:endParaRPr>
        </a:p>
      </dgm:t>
    </dgm:pt>
    <dgm:pt modelId="{EE6809BD-109F-40DE-ACFF-1BC904A88837}" type="parTrans" cxnId="{A75724E1-9EF8-483D-B46B-C73F7EC1F06A}">
      <dgm:prSet/>
      <dgm:spPr/>
      <dgm:t>
        <a:bodyPr/>
        <a:lstStyle/>
        <a:p>
          <a:endParaRPr lang="en-US">
            <a:cs typeface="B Koodak" pitchFamily="2" charset="-78"/>
          </a:endParaRPr>
        </a:p>
      </dgm:t>
    </dgm:pt>
    <dgm:pt modelId="{95C68CDF-80D2-4887-8DF5-769197336DFE}" type="sibTrans" cxnId="{A75724E1-9EF8-483D-B46B-C73F7EC1F06A}">
      <dgm:prSet/>
      <dgm:spPr/>
      <dgm:t>
        <a:bodyPr/>
        <a:lstStyle/>
        <a:p>
          <a:endParaRPr lang="en-US">
            <a:cs typeface="B Koodak" pitchFamily="2" charset="-78"/>
          </a:endParaRPr>
        </a:p>
      </dgm:t>
    </dgm:pt>
    <dgm:pt modelId="{A3CB7AD0-371D-4263-9BD3-23E53C411C31}">
      <dgm:prSet phldrT="[Text]"/>
      <dgm:spPr/>
      <dgm:t>
        <a:bodyPr/>
        <a:lstStyle/>
        <a:p>
          <a:r>
            <a:rPr lang="fa-IR" dirty="0" smtClean="0">
              <a:cs typeface="B Koodak" pitchFamily="2" charset="-78"/>
            </a:rPr>
            <a:t>بهای سربار</a:t>
          </a:r>
          <a:endParaRPr lang="en-US" dirty="0">
            <a:cs typeface="B Koodak" pitchFamily="2" charset="-78"/>
          </a:endParaRPr>
        </a:p>
      </dgm:t>
    </dgm:pt>
    <dgm:pt modelId="{1377504E-6DA2-42E5-9723-71365E87B278}" type="parTrans" cxnId="{1E59AC46-60C7-4DB2-B2B2-E97B257E30A3}">
      <dgm:prSet/>
      <dgm:spPr/>
      <dgm:t>
        <a:bodyPr/>
        <a:lstStyle/>
        <a:p>
          <a:endParaRPr lang="en-US">
            <a:cs typeface="B Koodak" pitchFamily="2" charset="-78"/>
          </a:endParaRPr>
        </a:p>
      </dgm:t>
    </dgm:pt>
    <dgm:pt modelId="{AC5E19CD-D7EC-4899-BA8D-5B64307E7C7A}" type="sibTrans" cxnId="{1E59AC46-60C7-4DB2-B2B2-E97B257E30A3}">
      <dgm:prSet/>
      <dgm:spPr/>
      <dgm:t>
        <a:bodyPr/>
        <a:lstStyle/>
        <a:p>
          <a:endParaRPr lang="en-US">
            <a:cs typeface="B Koodak" pitchFamily="2" charset="-78"/>
          </a:endParaRPr>
        </a:p>
      </dgm:t>
    </dgm:pt>
    <dgm:pt modelId="{40325033-B052-4401-834D-7B504277B323}">
      <dgm:prSet phldrT="[Text]"/>
      <dgm:spPr/>
      <dgm:t>
        <a:bodyPr/>
        <a:lstStyle/>
        <a:p>
          <a:r>
            <a:rPr lang="fa-IR" dirty="0" smtClean="0">
              <a:cs typeface="B Koodak" pitchFamily="2" charset="-78"/>
            </a:rPr>
            <a:t>بهای کار مستقیم</a:t>
          </a:r>
          <a:endParaRPr lang="en-US" dirty="0">
            <a:cs typeface="B Koodak" pitchFamily="2" charset="-78"/>
          </a:endParaRPr>
        </a:p>
      </dgm:t>
    </dgm:pt>
    <dgm:pt modelId="{AA2473D5-6A88-4D99-A0C0-DF40CE3B0B78}" type="parTrans" cxnId="{CE79C106-0659-4DC5-BD22-4764F9720FBE}">
      <dgm:prSet/>
      <dgm:spPr/>
      <dgm:t>
        <a:bodyPr/>
        <a:lstStyle/>
        <a:p>
          <a:endParaRPr lang="en-US">
            <a:cs typeface="B Koodak" pitchFamily="2" charset="-78"/>
          </a:endParaRPr>
        </a:p>
      </dgm:t>
    </dgm:pt>
    <dgm:pt modelId="{E19F1D8D-A174-47D0-8DB3-95908428CF0D}" type="sibTrans" cxnId="{CE79C106-0659-4DC5-BD22-4764F9720FBE}">
      <dgm:prSet/>
      <dgm:spPr/>
      <dgm:t>
        <a:bodyPr/>
        <a:lstStyle/>
        <a:p>
          <a:endParaRPr lang="en-US">
            <a:cs typeface="B Koodak" pitchFamily="2" charset="-78"/>
          </a:endParaRPr>
        </a:p>
      </dgm:t>
    </dgm:pt>
    <dgm:pt modelId="{3D5E6056-DF9C-4D35-B032-D63912F6D11D}">
      <dgm:prSet phldrT="[Text]"/>
      <dgm:spPr>
        <a:solidFill>
          <a:srgbClr val="7030A0"/>
        </a:solidFill>
      </dgm:spPr>
      <dgm:t>
        <a:bodyPr/>
        <a:lstStyle/>
        <a:p>
          <a:r>
            <a:rPr lang="fa-IR" dirty="0" smtClean="0">
              <a:cs typeface="B Koodak" pitchFamily="2" charset="-78"/>
            </a:rPr>
            <a:t>بهای مواد مستقیم</a:t>
          </a:r>
          <a:endParaRPr lang="en-US" dirty="0">
            <a:cs typeface="B Koodak" pitchFamily="2" charset="-78"/>
          </a:endParaRPr>
        </a:p>
      </dgm:t>
    </dgm:pt>
    <dgm:pt modelId="{CEA6A723-59D8-4931-A0C0-47E62E2DC59A}" type="parTrans" cxnId="{D77234DC-3449-4961-BE37-D90F9008992C}">
      <dgm:prSet/>
      <dgm:spPr/>
      <dgm:t>
        <a:bodyPr/>
        <a:lstStyle/>
        <a:p>
          <a:endParaRPr lang="en-US">
            <a:cs typeface="B Koodak" pitchFamily="2" charset="-78"/>
          </a:endParaRPr>
        </a:p>
      </dgm:t>
    </dgm:pt>
    <dgm:pt modelId="{BE868C29-F929-4BC7-BE5C-6C70BF182944}" type="sibTrans" cxnId="{D77234DC-3449-4961-BE37-D90F9008992C}">
      <dgm:prSet/>
      <dgm:spPr/>
      <dgm:t>
        <a:bodyPr/>
        <a:lstStyle/>
        <a:p>
          <a:endParaRPr lang="en-US">
            <a:cs typeface="B Koodak" pitchFamily="2" charset="-78"/>
          </a:endParaRPr>
        </a:p>
      </dgm:t>
    </dgm:pt>
    <dgm:pt modelId="{80487E1A-6D71-446F-9C72-5F5F19200E3A}" type="pres">
      <dgm:prSet presAssocID="{1DFBDE97-D35F-4A82-8EDC-7214B0744B37}" presName="cycle" presStyleCnt="0">
        <dgm:presLayoutVars>
          <dgm:chMax val="1"/>
          <dgm:dir/>
          <dgm:animLvl val="ctr"/>
          <dgm:resizeHandles val="exact"/>
        </dgm:presLayoutVars>
      </dgm:prSet>
      <dgm:spPr/>
      <dgm:t>
        <a:bodyPr/>
        <a:lstStyle/>
        <a:p>
          <a:endParaRPr lang="en-US"/>
        </a:p>
      </dgm:t>
    </dgm:pt>
    <dgm:pt modelId="{D3A46D0F-A581-4AA8-9619-4CD6CA193B49}" type="pres">
      <dgm:prSet presAssocID="{FA5C4B28-241E-40B9-8DDF-3225E8FF0333}" presName="centerShape" presStyleLbl="node0" presStyleIdx="0" presStyleCnt="1"/>
      <dgm:spPr/>
      <dgm:t>
        <a:bodyPr/>
        <a:lstStyle/>
        <a:p>
          <a:endParaRPr lang="en-US"/>
        </a:p>
      </dgm:t>
    </dgm:pt>
    <dgm:pt modelId="{B017496A-1BF8-43F1-B963-4D4E9A3F9BB7}" type="pres">
      <dgm:prSet presAssocID="{1377504E-6DA2-42E5-9723-71365E87B278}" presName="parTrans" presStyleLbl="bgSibTrans2D1" presStyleIdx="0" presStyleCnt="3"/>
      <dgm:spPr/>
      <dgm:t>
        <a:bodyPr/>
        <a:lstStyle/>
        <a:p>
          <a:endParaRPr lang="en-US"/>
        </a:p>
      </dgm:t>
    </dgm:pt>
    <dgm:pt modelId="{1C9A6366-9A89-4ACC-9D9F-929A7F0AD1C8}" type="pres">
      <dgm:prSet presAssocID="{A3CB7AD0-371D-4263-9BD3-23E53C411C31}" presName="node" presStyleLbl="node1" presStyleIdx="0" presStyleCnt="3">
        <dgm:presLayoutVars>
          <dgm:bulletEnabled val="1"/>
        </dgm:presLayoutVars>
      </dgm:prSet>
      <dgm:spPr/>
      <dgm:t>
        <a:bodyPr/>
        <a:lstStyle/>
        <a:p>
          <a:endParaRPr lang="en-US"/>
        </a:p>
      </dgm:t>
    </dgm:pt>
    <dgm:pt modelId="{0FF9F8CD-6B6D-482F-9EB2-54283D26502B}" type="pres">
      <dgm:prSet presAssocID="{AA2473D5-6A88-4D99-A0C0-DF40CE3B0B78}" presName="parTrans" presStyleLbl="bgSibTrans2D1" presStyleIdx="1" presStyleCnt="3"/>
      <dgm:spPr/>
      <dgm:t>
        <a:bodyPr/>
        <a:lstStyle/>
        <a:p>
          <a:endParaRPr lang="en-US"/>
        </a:p>
      </dgm:t>
    </dgm:pt>
    <dgm:pt modelId="{6E42D38E-1358-490E-873A-056D1A25EFAC}" type="pres">
      <dgm:prSet presAssocID="{40325033-B052-4401-834D-7B504277B323}" presName="node" presStyleLbl="node1" presStyleIdx="1" presStyleCnt="3">
        <dgm:presLayoutVars>
          <dgm:bulletEnabled val="1"/>
        </dgm:presLayoutVars>
      </dgm:prSet>
      <dgm:spPr/>
      <dgm:t>
        <a:bodyPr/>
        <a:lstStyle/>
        <a:p>
          <a:endParaRPr lang="en-US"/>
        </a:p>
      </dgm:t>
    </dgm:pt>
    <dgm:pt modelId="{0EC3F0F2-2FC5-410D-9159-BC14834D91C7}" type="pres">
      <dgm:prSet presAssocID="{CEA6A723-59D8-4931-A0C0-47E62E2DC59A}" presName="parTrans" presStyleLbl="bgSibTrans2D1" presStyleIdx="2" presStyleCnt="3"/>
      <dgm:spPr/>
      <dgm:t>
        <a:bodyPr/>
        <a:lstStyle/>
        <a:p>
          <a:endParaRPr lang="en-US"/>
        </a:p>
      </dgm:t>
    </dgm:pt>
    <dgm:pt modelId="{97A6B799-5856-4360-AC73-300BB83B8FAA}" type="pres">
      <dgm:prSet presAssocID="{3D5E6056-DF9C-4D35-B032-D63912F6D11D}" presName="node" presStyleLbl="node1" presStyleIdx="2" presStyleCnt="3">
        <dgm:presLayoutVars>
          <dgm:bulletEnabled val="1"/>
        </dgm:presLayoutVars>
      </dgm:prSet>
      <dgm:spPr/>
      <dgm:t>
        <a:bodyPr/>
        <a:lstStyle/>
        <a:p>
          <a:endParaRPr lang="en-US"/>
        </a:p>
      </dgm:t>
    </dgm:pt>
  </dgm:ptLst>
  <dgm:cxnLst>
    <dgm:cxn modelId="{CE79C106-0659-4DC5-BD22-4764F9720FBE}" srcId="{FA5C4B28-241E-40B9-8DDF-3225E8FF0333}" destId="{40325033-B052-4401-834D-7B504277B323}" srcOrd="1" destOrd="0" parTransId="{AA2473D5-6A88-4D99-A0C0-DF40CE3B0B78}" sibTransId="{E19F1D8D-A174-47D0-8DB3-95908428CF0D}"/>
    <dgm:cxn modelId="{C5D0543D-CD1B-41F8-8157-50A3BA850E71}" type="presOf" srcId="{CEA6A723-59D8-4931-A0C0-47E62E2DC59A}" destId="{0EC3F0F2-2FC5-410D-9159-BC14834D91C7}" srcOrd="0" destOrd="0" presId="urn:microsoft.com/office/officeart/2005/8/layout/radial4"/>
    <dgm:cxn modelId="{C8B29E34-4AF4-4FEA-BF47-F61D6971F5D0}" type="presOf" srcId="{40325033-B052-4401-834D-7B504277B323}" destId="{6E42D38E-1358-490E-873A-056D1A25EFAC}" srcOrd="0" destOrd="0" presId="urn:microsoft.com/office/officeart/2005/8/layout/radial4"/>
    <dgm:cxn modelId="{B78AF652-6170-4AFD-BCED-9B7A00EDA6A5}" type="presOf" srcId="{A3CB7AD0-371D-4263-9BD3-23E53C411C31}" destId="{1C9A6366-9A89-4ACC-9D9F-929A7F0AD1C8}" srcOrd="0" destOrd="0" presId="urn:microsoft.com/office/officeart/2005/8/layout/radial4"/>
    <dgm:cxn modelId="{D77234DC-3449-4961-BE37-D90F9008992C}" srcId="{FA5C4B28-241E-40B9-8DDF-3225E8FF0333}" destId="{3D5E6056-DF9C-4D35-B032-D63912F6D11D}" srcOrd="2" destOrd="0" parTransId="{CEA6A723-59D8-4931-A0C0-47E62E2DC59A}" sibTransId="{BE868C29-F929-4BC7-BE5C-6C70BF182944}"/>
    <dgm:cxn modelId="{1E59AC46-60C7-4DB2-B2B2-E97B257E30A3}" srcId="{FA5C4B28-241E-40B9-8DDF-3225E8FF0333}" destId="{A3CB7AD0-371D-4263-9BD3-23E53C411C31}" srcOrd="0" destOrd="0" parTransId="{1377504E-6DA2-42E5-9723-71365E87B278}" sibTransId="{AC5E19CD-D7EC-4899-BA8D-5B64307E7C7A}"/>
    <dgm:cxn modelId="{A75724E1-9EF8-483D-B46B-C73F7EC1F06A}" srcId="{1DFBDE97-D35F-4A82-8EDC-7214B0744B37}" destId="{FA5C4B28-241E-40B9-8DDF-3225E8FF0333}" srcOrd="0" destOrd="0" parTransId="{EE6809BD-109F-40DE-ACFF-1BC904A88837}" sibTransId="{95C68CDF-80D2-4887-8DF5-769197336DFE}"/>
    <dgm:cxn modelId="{1B770099-8934-4756-BA7E-49FA9DEA8C13}" type="presOf" srcId="{FA5C4B28-241E-40B9-8DDF-3225E8FF0333}" destId="{D3A46D0F-A581-4AA8-9619-4CD6CA193B49}" srcOrd="0" destOrd="0" presId="urn:microsoft.com/office/officeart/2005/8/layout/radial4"/>
    <dgm:cxn modelId="{34F4FDBF-0886-45EA-B0BE-28800B36E05B}" type="presOf" srcId="{3D5E6056-DF9C-4D35-B032-D63912F6D11D}" destId="{97A6B799-5856-4360-AC73-300BB83B8FAA}" srcOrd="0" destOrd="0" presId="urn:microsoft.com/office/officeart/2005/8/layout/radial4"/>
    <dgm:cxn modelId="{C9E451A3-A92C-47E0-9C38-ECC4CEC581BA}" type="presOf" srcId="{AA2473D5-6A88-4D99-A0C0-DF40CE3B0B78}" destId="{0FF9F8CD-6B6D-482F-9EB2-54283D26502B}" srcOrd="0" destOrd="0" presId="urn:microsoft.com/office/officeart/2005/8/layout/radial4"/>
    <dgm:cxn modelId="{223DFF12-D815-434C-914C-89880B1F906E}" type="presOf" srcId="{1DFBDE97-D35F-4A82-8EDC-7214B0744B37}" destId="{80487E1A-6D71-446F-9C72-5F5F19200E3A}" srcOrd="0" destOrd="0" presId="urn:microsoft.com/office/officeart/2005/8/layout/radial4"/>
    <dgm:cxn modelId="{4BF9CFE7-339B-4464-ADD6-3C480C4C2218}" type="presOf" srcId="{1377504E-6DA2-42E5-9723-71365E87B278}" destId="{B017496A-1BF8-43F1-B963-4D4E9A3F9BB7}" srcOrd="0" destOrd="0" presId="urn:microsoft.com/office/officeart/2005/8/layout/radial4"/>
    <dgm:cxn modelId="{1672E5F1-CADC-4CE0-AA48-470D241E165F}" type="presParOf" srcId="{80487E1A-6D71-446F-9C72-5F5F19200E3A}" destId="{D3A46D0F-A581-4AA8-9619-4CD6CA193B49}" srcOrd="0" destOrd="0" presId="urn:microsoft.com/office/officeart/2005/8/layout/radial4"/>
    <dgm:cxn modelId="{C367FC5B-2947-4666-9DCC-8B87A2EF85AE}" type="presParOf" srcId="{80487E1A-6D71-446F-9C72-5F5F19200E3A}" destId="{B017496A-1BF8-43F1-B963-4D4E9A3F9BB7}" srcOrd="1" destOrd="0" presId="urn:microsoft.com/office/officeart/2005/8/layout/radial4"/>
    <dgm:cxn modelId="{6C9FB373-4353-43BB-B665-6BD09433A324}" type="presParOf" srcId="{80487E1A-6D71-446F-9C72-5F5F19200E3A}" destId="{1C9A6366-9A89-4ACC-9D9F-929A7F0AD1C8}" srcOrd="2" destOrd="0" presId="urn:microsoft.com/office/officeart/2005/8/layout/radial4"/>
    <dgm:cxn modelId="{89CCC830-1E01-4439-BC87-C7B72AD2D92F}" type="presParOf" srcId="{80487E1A-6D71-446F-9C72-5F5F19200E3A}" destId="{0FF9F8CD-6B6D-482F-9EB2-54283D26502B}" srcOrd="3" destOrd="0" presId="urn:microsoft.com/office/officeart/2005/8/layout/radial4"/>
    <dgm:cxn modelId="{BF1A1BF6-A549-44B5-8DF7-60E65629BDB1}" type="presParOf" srcId="{80487E1A-6D71-446F-9C72-5F5F19200E3A}" destId="{6E42D38E-1358-490E-873A-056D1A25EFAC}" srcOrd="4" destOrd="0" presId="urn:microsoft.com/office/officeart/2005/8/layout/radial4"/>
    <dgm:cxn modelId="{FA49C188-9FD6-4FA8-9ACF-D89771A8D8C7}" type="presParOf" srcId="{80487E1A-6D71-446F-9C72-5F5F19200E3A}" destId="{0EC3F0F2-2FC5-410D-9159-BC14834D91C7}" srcOrd="5" destOrd="0" presId="urn:microsoft.com/office/officeart/2005/8/layout/radial4"/>
    <dgm:cxn modelId="{117BB15D-BBA5-4927-A12E-3C0D7295B463}" type="presParOf" srcId="{80487E1A-6D71-446F-9C72-5F5F19200E3A}" destId="{97A6B799-5856-4360-AC73-300BB83B8FA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1D1BC4-5359-4F06-AE57-10206BC26F9B}" type="doc">
      <dgm:prSet loTypeId="urn:microsoft.com/office/officeart/2005/8/layout/equation2" loCatId="process" qsTypeId="urn:microsoft.com/office/officeart/2005/8/quickstyle/3d2" qsCatId="3D" csTypeId="urn:microsoft.com/office/officeart/2005/8/colors/colorful3" csCatId="colorful" phldr="1"/>
      <dgm:spPr/>
    </dgm:pt>
    <dgm:pt modelId="{FDDA40E7-FCFD-4F81-8597-D28B8E7A39FD}">
      <dgm:prSet phldrT="[Text]"/>
      <dgm:spPr/>
      <dgm:t>
        <a:bodyPr/>
        <a:lstStyle/>
        <a:p>
          <a:r>
            <a:rPr lang="fa-IR" dirty="0" smtClean="0">
              <a:cs typeface="B Koodak" pitchFamily="2" charset="-78"/>
            </a:rPr>
            <a:t>کارمستقیم</a:t>
          </a:r>
          <a:endParaRPr lang="en-US" dirty="0">
            <a:cs typeface="B Koodak" pitchFamily="2" charset="-78"/>
          </a:endParaRPr>
        </a:p>
      </dgm:t>
    </dgm:pt>
    <dgm:pt modelId="{4C950220-F136-44AC-B24F-CC943D8C2A48}" type="parTrans" cxnId="{9F67E4D6-89E0-4BBF-A223-090881BB2110}">
      <dgm:prSet/>
      <dgm:spPr/>
      <dgm:t>
        <a:bodyPr/>
        <a:lstStyle/>
        <a:p>
          <a:endParaRPr lang="en-US">
            <a:cs typeface="B Koodak" pitchFamily="2" charset="-78"/>
          </a:endParaRPr>
        </a:p>
      </dgm:t>
    </dgm:pt>
    <dgm:pt modelId="{34A3F098-FB86-48C0-9DF2-2AC49FCA0D39}" type="sibTrans" cxnId="{9F67E4D6-89E0-4BBF-A223-090881BB2110}">
      <dgm:prSet/>
      <dgm:spPr/>
      <dgm:t>
        <a:bodyPr/>
        <a:lstStyle/>
        <a:p>
          <a:endParaRPr lang="en-US">
            <a:cs typeface="B Koodak" pitchFamily="2" charset="-78"/>
          </a:endParaRPr>
        </a:p>
      </dgm:t>
    </dgm:pt>
    <dgm:pt modelId="{87BBEDB8-26D1-4924-9D1D-AD1D414188D3}">
      <dgm:prSet phldrT="[Text]"/>
      <dgm:spPr/>
      <dgm:t>
        <a:bodyPr/>
        <a:lstStyle/>
        <a:p>
          <a:r>
            <a:rPr lang="fa-IR" dirty="0" smtClean="0">
              <a:cs typeface="B Koodak" pitchFamily="2" charset="-78"/>
            </a:rPr>
            <a:t>سربار تولید</a:t>
          </a:r>
          <a:endParaRPr lang="en-US" dirty="0">
            <a:cs typeface="B Koodak" pitchFamily="2" charset="-78"/>
          </a:endParaRPr>
        </a:p>
      </dgm:t>
    </dgm:pt>
    <dgm:pt modelId="{F83919E3-30AA-4C71-90F3-8D7516795D82}" type="parTrans" cxnId="{1A300112-1907-4BA8-AC2C-52C1FB87BBF3}">
      <dgm:prSet/>
      <dgm:spPr/>
      <dgm:t>
        <a:bodyPr/>
        <a:lstStyle/>
        <a:p>
          <a:endParaRPr lang="en-US">
            <a:cs typeface="B Koodak" pitchFamily="2" charset="-78"/>
          </a:endParaRPr>
        </a:p>
      </dgm:t>
    </dgm:pt>
    <dgm:pt modelId="{32458811-CAAC-4BF5-A37C-DB383A149817}" type="sibTrans" cxnId="{1A300112-1907-4BA8-AC2C-52C1FB87BBF3}">
      <dgm:prSet/>
      <dgm:spPr/>
      <dgm:t>
        <a:bodyPr/>
        <a:lstStyle/>
        <a:p>
          <a:endParaRPr lang="en-US">
            <a:cs typeface="B Koodak" pitchFamily="2" charset="-78"/>
          </a:endParaRPr>
        </a:p>
      </dgm:t>
    </dgm:pt>
    <dgm:pt modelId="{FF123E13-9DB2-4C7C-A71B-04AA14A40F97}">
      <dgm:prSet phldrT="[Text]"/>
      <dgm:spPr/>
      <dgm:t>
        <a:bodyPr/>
        <a:lstStyle/>
        <a:p>
          <a:r>
            <a:rPr lang="fa-IR" dirty="0" smtClean="0">
              <a:cs typeface="B Koodak" pitchFamily="2" charset="-78"/>
            </a:rPr>
            <a:t>بهای تبدیل</a:t>
          </a:r>
          <a:endParaRPr lang="en-US" dirty="0">
            <a:cs typeface="B Koodak" pitchFamily="2" charset="-78"/>
          </a:endParaRPr>
        </a:p>
      </dgm:t>
    </dgm:pt>
    <dgm:pt modelId="{C6381902-EA5D-4B43-821A-9D693D064A92}" type="parTrans" cxnId="{6F1B3C68-9298-42A0-AD09-D066C86380AF}">
      <dgm:prSet/>
      <dgm:spPr/>
      <dgm:t>
        <a:bodyPr/>
        <a:lstStyle/>
        <a:p>
          <a:endParaRPr lang="en-US">
            <a:cs typeface="B Koodak" pitchFamily="2" charset="-78"/>
          </a:endParaRPr>
        </a:p>
      </dgm:t>
    </dgm:pt>
    <dgm:pt modelId="{0F076823-239C-476D-8DA9-DC144AA13151}" type="sibTrans" cxnId="{6F1B3C68-9298-42A0-AD09-D066C86380AF}">
      <dgm:prSet/>
      <dgm:spPr/>
      <dgm:t>
        <a:bodyPr/>
        <a:lstStyle/>
        <a:p>
          <a:endParaRPr lang="en-US">
            <a:cs typeface="B Koodak" pitchFamily="2" charset="-78"/>
          </a:endParaRPr>
        </a:p>
      </dgm:t>
    </dgm:pt>
    <dgm:pt modelId="{5E037F76-6C9F-49E6-94D0-ABC6C9F4350A}" type="pres">
      <dgm:prSet presAssocID="{B71D1BC4-5359-4F06-AE57-10206BC26F9B}" presName="Name0" presStyleCnt="0">
        <dgm:presLayoutVars>
          <dgm:dir val="rev"/>
          <dgm:resizeHandles val="exact"/>
        </dgm:presLayoutVars>
      </dgm:prSet>
      <dgm:spPr/>
    </dgm:pt>
    <dgm:pt modelId="{C3E4B3B4-5989-4C53-AED8-1AE7EA31C275}" type="pres">
      <dgm:prSet presAssocID="{B71D1BC4-5359-4F06-AE57-10206BC26F9B}" presName="vNodes" presStyleCnt="0"/>
      <dgm:spPr/>
    </dgm:pt>
    <dgm:pt modelId="{A3A0549C-BE52-411F-9294-7DA18183DE07}" type="pres">
      <dgm:prSet presAssocID="{FDDA40E7-FCFD-4F81-8597-D28B8E7A39FD}" presName="node" presStyleLbl="node1" presStyleIdx="0" presStyleCnt="3">
        <dgm:presLayoutVars>
          <dgm:bulletEnabled val="1"/>
        </dgm:presLayoutVars>
      </dgm:prSet>
      <dgm:spPr/>
      <dgm:t>
        <a:bodyPr/>
        <a:lstStyle/>
        <a:p>
          <a:endParaRPr lang="en-US"/>
        </a:p>
      </dgm:t>
    </dgm:pt>
    <dgm:pt modelId="{D2B9ACAB-4EF0-4C38-8CFD-D9C7ADE98BFB}" type="pres">
      <dgm:prSet presAssocID="{34A3F098-FB86-48C0-9DF2-2AC49FCA0D39}" presName="spacerT" presStyleCnt="0"/>
      <dgm:spPr/>
    </dgm:pt>
    <dgm:pt modelId="{9793EF44-A4A7-4601-86C9-E1A4B81311DE}" type="pres">
      <dgm:prSet presAssocID="{34A3F098-FB86-48C0-9DF2-2AC49FCA0D39}" presName="sibTrans" presStyleLbl="sibTrans2D1" presStyleIdx="0" presStyleCnt="2"/>
      <dgm:spPr/>
      <dgm:t>
        <a:bodyPr/>
        <a:lstStyle/>
        <a:p>
          <a:endParaRPr lang="en-US"/>
        </a:p>
      </dgm:t>
    </dgm:pt>
    <dgm:pt modelId="{3A781CF5-085A-4A49-83B9-74DF11C5C966}" type="pres">
      <dgm:prSet presAssocID="{34A3F098-FB86-48C0-9DF2-2AC49FCA0D39}" presName="spacerB" presStyleCnt="0"/>
      <dgm:spPr/>
    </dgm:pt>
    <dgm:pt modelId="{BA65B4C9-3EBC-4DB6-9095-FF1AFA485C0C}" type="pres">
      <dgm:prSet presAssocID="{87BBEDB8-26D1-4924-9D1D-AD1D414188D3}" presName="node" presStyleLbl="node1" presStyleIdx="1" presStyleCnt="3">
        <dgm:presLayoutVars>
          <dgm:bulletEnabled val="1"/>
        </dgm:presLayoutVars>
      </dgm:prSet>
      <dgm:spPr/>
      <dgm:t>
        <a:bodyPr/>
        <a:lstStyle/>
        <a:p>
          <a:endParaRPr lang="en-US"/>
        </a:p>
      </dgm:t>
    </dgm:pt>
    <dgm:pt modelId="{BA63FB7C-4356-4936-9F80-2F15DC8D0577}" type="pres">
      <dgm:prSet presAssocID="{B71D1BC4-5359-4F06-AE57-10206BC26F9B}" presName="sibTransLast" presStyleLbl="sibTrans2D1" presStyleIdx="1" presStyleCnt="2"/>
      <dgm:spPr/>
      <dgm:t>
        <a:bodyPr/>
        <a:lstStyle/>
        <a:p>
          <a:endParaRPr lang="en-US"/>
        </a:p>
      </dgm:t>
    </dgm:pt>
    <dgm:pt modelId="{276FD63A-B72E-44BD-89C3-CE3D1C7CFEF5}" type="pres">
      <dgm:prSet presAssocID="{B71D1BC4-5359-4F06-AE57-10206BC26F9B}" presName="connectorText" presStyleLbl="sibTrans2D1" presStyleIdx="1" presStyleCnt="2"/>
      <dgm:spPr/>
      <dgm:t>
        <a:bodyPr/>
        <a:lstStyle/>
        <a:p>
          <a:endParaRPr lang="en-US"/>
        </a:p>
      </dgm:t>
    </dgm:pt>
    <dgm:pt modelId="{6B3B2BEC-6109-4799-B73B-7BCFE5E9A79C}" type="pres">
      <dgm:prSet presAssocID="{B71D1BC4-5359-4F06-AE57-10206BC26F9B}" presName="lastNode" presStyleLbl="node1" presStyleIdx="2" presStyleCnt="3">
        <dgm:presLayoutVars>
          <dgm:bulletEnabled val="1"/>
        </dgm:presLayoutVars>
      </dgm:prSet>
      <dgm:spPr/>
      <dgm:t>
        <a:bodyPr/>
        <a:lstStyle/>
        <a:p>
          <a:endParaRPr lang="en-US"/>
        </a:p>
      </dgm:t>
    </dgm:pt>
  </dgm:ptLst>
  <dgm:cxnLst>
    <dgm:cxn modelId="{1A300112-1907-4BA8-AC2C-52C1FB87BBF3}" srcId="{B71D1BC4-5359-4F06-AE57-10206BC26F9B}" destId="{87BBEDB8-26D1-4924-9D1D-AD1D414188D3}" srcOrd="1" destOrd="0" parTransId="{F83919E3-30AA-4C71-90F3-8D7516795D82}" sibTransId="{32458811-CAAC-4BF5-A37C-DB383A149817}"/>
    <dgm:cxn modelId="{61B15E80-8F92-4A8F-A578-604A457B3F76}" type="presOf" srcId="{FDDA40E7-FCFD-4F81-8597-D28B8E7A39FD}" destId="{A3A0549C-BE52-411F-9294-7DA18183DE07}" srcOrd="0" destOrd="0" presId="urn:microsoft.com/office/officeart/2005/8/layout/equation2"/>
    <dgm:cxn modelId="{C109E0EE-B708-4B25-A6E1-5DFCA37CF462}" type="presOf" srcId="{32458811-CAAC-4BF5-A37C-DB383A149817}" destId="{276FD63A-B72E-44BD-89C3-CE3D1C7CFEF5}" srcOrd="1" destOrd="0" presId="urn:microsoft.com/office/officeart/2005/8/layout/equation2"/>
    <dgm:cxn modelId="{9F67E4D6-89E0-4BBF-A223-090881BB2110}" srcId="{B71D1BC4-5359-4F06-AE57-10206BC26F9B}" destId="{FDDA40E7-FCFD-4F81-8597-D28B8E7A39FD}" srcOrd="0" destOrd="0" parTransId="{4C950220-F136-44AC-B24F-CC943D8C2A48}" sibTransId="{34A3F098-FB86-48C0-9DF2-2AC49FCA0D39}"/>
    <dgm:cxn modelId="{6F1B3C68-9298-42A0-AD09-D066C86380AF}" srcId="{B71D1BC4-5359-4F06-AE57-10206BC26F9B}" destId="{FF123E13-9DB2-4C7C-A71B-04AA14A40F97}" srcOrd="2" destOrd="0" parTransId="{C6381902-EA5D-4B43-821A-9D693D064A92}" sibTransId="{0F076823-239C-476D-8DA9-DC144AA13151}"/>
    <dgm:cxn modelId="{86C52C3C-8BCD-4D58-AC76-F4C402C489A3}" type="presOf" srcId="{FF123E13-9DB2-4C7C-A71B-04AA14A40F97}" destId="{6B3B2BEC-6109-4799-B73B-7BCFE5E9A79C}" srcOrd="0" destOrd="0" presId="urn:microsoft.com/office/officeart/2005/8/layout/equation2"/>
    <dgm:cxn modelId="{0E79A0C9-04FE-4F54-834A-4F1C946679F7}" type="presOf" srcId="{87BBEDB8-26D1-4924-9D1D-AD1D414188D3}" destId="{BA65B4C9-3EBC-4DB6-9095-FF1AFA485C0C}" srcOrd="0" destOrd="0" presId="urn:microsoft.com/office/officeart/2005/8/layout/equation2"/>
    <dgm:cxn modelId="{0AC965CD-BA47-4277-894A-B4C578C20EFD}" type="presOf" srcId="{34A3F098-FB86-48C0-9DF2-2AC49FCA0D39}" destId="{9793EF44-A4A7-4601-86C9-E1A4B81311DE}" srcOrd="0" destOrd="0" presId="urn:microsoft.com/office/officeart/2005/8/layout/equation2"/>
    <dgm:cxn modelId="{6A5BC2E0-3B48-4CA8-BB66-D42BCD9D82AF}" type="presOf" srcId="{B71D1BC4-5359-4F06-AE57-10206BC26F9B}" destId="{5E037F76-6C9F-49E6-94D0-ABC6C9F4350A}" srcOrd="0" destOrd="0" presId="urn:microsoft.com/office/officeart/2005/8/layout/equation2"/>
    <dgm:cxn modelId="{4C46FE67-9ADB-407D-9A0A-DF2B2BE66844}" type="presOf" srcId="{32458811-CAAC-4BF5-A37C-DB383A149817}" destId="{BA63FB7C-4356-4936-9F80-2F15DC8D0577}" srcOrd="0" destOrd="0" presId="urn:microsoft.com/office/officeart/2005/8/layout/equation2"/>
    <dgm:cxn modelId="{849EECFA-E211-498A-8B12-DDF510852800}" type="presParOf" srcId="{5E037F76-6C9F-49E6-94D0-ABC6C9F4350A}" destId="{C3E4B3B4-5989-4C53-AED8-1AE7EA31C275}" srcOrd="0" destOrd="0" presId="urn:microsoft.com/office/officeart/2005/8/layout/equation2"/>
    <dgm:cxn modelId="{715F55B9-17A4-4A7B-9D29-245BA5E75991}" type="presParOf" srcId="{C3E4B3B4-5989-4C53-AED8-1AE7EA31C275}" destId="{A3A0549C-BE52-411F-9294-7DA18183DE07}" srcOrd="0" destOrd="0" presId="urn:microsoft.com/office/officeart/2005/8/layout/equation2"/>
    <dgm:cxn modelId="{7AB85F8D-3DA8-4E04-A251-FD1AEDC4F73E}" type="presParOf" srcId="{C3E4B3B4-5989-4C53-AED8-1AE7EA31C275}" destId="{D2B9ACAB-4EF0-4C38-8CFD-D9C7ADE98BFB}" srcOrd="1" destOrd="0" presId="urn:microsoft.com/office/officeart/2005/8/layout/equation2"/>
    <dgm:cxn modelId="{062127BA-61DB-456E-818E-07EDAC5DD2F8}" type="presParOf" srcId="{C3E4B3B4-5989-4C53-AED8-1AE7EA31C275}" destId="{9793EF44-A4A7-4601-86C9-E1A4B81311DE}" srcOrd="2" destOrd="0" presId="urn:microsoft.com/office/officeart/2005/8/layout/equation2"/>
    <dgm:cxn modelId="{1BE6D5F0-1C17-4E77-9ED2-5BEEDED2CF3C}" type="presParOf" srcId="{C3E4B3B4-5989-4C53-AED8-1AE7EA31C275}" destId="{3A781CF5-085A-4A49-83B9-74DF11C5C966}" srcOrd="3" destOrd="0" presId="urn:microsoft.com/office/officeart/2005/8/layout/equation2"/>
    <dgm:cxn modelId="{80D99A97-B6A7-48D0-AC1E-8FE0E4942285}" type="presParOf" srcId="{C3E4B3B4-5989-4C53-AED8-1AE7EA31C275}" destId="{BA65B4C9-3EBC-4DB6-9095-FF1AFA485C0C}" srcOrd="4" destOrd="0" presId="urn:microsoft.com/office/officeart/2005/8/layout/equation2"/>
    <dgm:cxn modelId="{AB1EAC12-67BD-43F9-9790-ABAEC0513FFE}" type="presParOf" srcId="{5E037F76-6C9F-49E6-94D0-ABC6C9F4350A}" destId="{BA63FB7C-4356-4936-9F80-2F15DC8D0577}" srcOrd="1" destOrd="0" presId="urn:microsoft.com/office/officeart/2005/8/layout/equation2"/>
    <dgm:cxn modelId="{325E6156-B7B1-4586-8C6C-AA88C9D85EA1}" type="presParOf" srcId="{BA63FB7C-4356-4936-9F80-2F15DC8D0577}" destId="{276FD63A-B72E-44BD-89C3-CE3D1C7CFEF5}" srcOrd="0" destOrd="0" presId="urn:microsoft.com/office/officeart/2005/8/layout/equation2"/>
    <dgm:cxn modelId="{E04B3AD2-1A3E-4455-A5D8-705E0FE7EFFF}" type="presParOf" srcId="{5E037F76-6C9F-49E6-94D0-ABC6C9F4350A}" destId="{6B3B2BEC-6109-4799-B73B-7BCFE5E9A79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B5B972-47CB-4E14-B359-E86238532870}" type="doc">
      <dgm:prSet loTypeId="urn:microsoft.com/office/officeart/2005/8/layout/lProcess2" loCatId="list" qsTypeId="urn:microsoft.com/office/officeart/2005/8/quickstyle/3d2" qsCatId="3D" csTypeId="urn:microsoft.com/office/officeart/2005/8/colors/accent0_3" csCatId="mainScheme" phldr="1"/>
      <dgm:spPr/>
      <dgm:t>
        <a:bodyPr/>
        <a:lstStyle/>
        <a:p>
          <a:endParaRPr lang="en-US"/>
        </a:p>
      </dgm:t>
    </dgm:pt>
    <dgm:pt modelId="{A4CA366D-A011-484A-925C-BC874D17D018}">
      <dgm:prSet phldrT="[Text]" custT="1"/>
      <dgm:spPr/>
      <dgm:t>
        <a:bodyPr/>
        <a:lstStyle/>
        <a:p>
          <a:pPr algn="ctr" rtl="1"/>
          <a:r>
            <a:rPr lang="fa-IR" sz="2800" dirty="0" smtClean="0">
              <a:cs typeface="B Koodak" pitchFamily="2" charset="-78"/>
            </a:rPr>
            <a:t>موارد زير، نمونه‌هايي‌ از مخارجي‌ است‌ كه‌ در بهاي‌ تمام‌شده‌ موجوديها منظور نمي‌شود و در دوره‌ وقوع‌ به‌ عنوان‌ هزينه‌ شناسايي‌ مي‌گردد.</a:t>
          </a:r>
          <a:endParaRPr lang="en-US" sz="2800" dirty="0">
            <a:solidFill>
              <a:schemeClr val="tx1"/>
            </a:solidFill>
            <a:cs typeface="B Koodak" pitchFamily="2" charset="-78"/>
          </a:endParaRPr>
        </a:p>
      </dgm:t>
    </dgm:pt>
    <dgm:pt modelId="{57137EF6-D922-484C-A72C-A037704B6F4D}" type="parTrans" cxnId="{81D65945-DF5D-410B-8F2A-E90FC5E24946}">
      <dgm:prSet/>
      <dgm:spPr/>
      <dgm:t>
        <a:bodyPr/>
        <a:lstStyle/>
        <a:p>
          <a:pPr algn="ctr" rtl="1"/>
          <a:endParaRPr lang="en-US" sz="2000">
            <a:solidFill>
              <a:schemeClr val="tx1"/>
            </a:solidFill>
            <a:cs typeface="B Koodak" pitchFamily="2" charset="-78"/>
          </a:endParaRPr>
        </a:p>
      </dgm:t>
    </dgm:pt>
    <dgm:pt modelId="{223C67C5-F9A6-4063-9C28-5DA021DC00E3}" type="sibTrans" cxnId="{81D65945-DF5D-410B-8F2A-E90FC5E24946}">
      <dgm:prSet/>
      <dgm:spPr/>
      <dgm:t>
        <a:bodyPr/>
        <a:lstStyle/>
        <a:p>
          <a:pPr algn="ctr" rtl="1"/>
          <a:endParaRPr lang="en-US" sz="2000">
            <a:solidFill>
              <a:schemeClr val="tx1"/>
            </a:solidFill>
            <a:cs typeface="B Koodak" pitchFamily="2" charset="-78"/>
          </a:endParaRPr>
        </a:p>
      </dgm:t>
    </dgm:pt>
    <dgm:pt modelId="{AEA469FA-98AE-4E0A-801D-E02C1DB4F4D1}">
      <dgm:prSet custT="1"/>
      <dgm:spPr/>
      <dgm:t>
        <a:bodyPr/>
        <a:lstStyle/>
        <a:p>
          <a:pPr algn="ctr" rtl="1"/>
          <a:r>
            <a:rPr lang="fa-IR" sz="2000" dirty="0" smtClean="0">
              <a:cs typeface="B Koodak" pitchFamily="2" charset="-78"/>
            </a:rPr>
            <a:t>مبالغ‌ غيرعادي‌ مربوط‌ به‌ ضايعات‌ مواد، دستمزد و ساير مخارج‌ توليد (ضايعات‌ قابل‌ كنترل‌).</a:t>
          </a:r>
          <a:endParaRPr lang="en-US" sz="2000" dirty="0">
            <a:solidFill>
              <a:schemeClr val="tx1"/>
            </a:solidFill>
            <a:cs typeface="B Koodak" pitchFamily="2" charset="-78"/>
          </a:endParaRPr>
        </a:p>
      </dgm:t>
    </dgm:pt>
    <dgm:pt modelId="{EEEA95FB-07B3-4265-B77D-E16AEDB95DB5}" type="parTrans" cxnId="{247B324D-581A-469D-BE4F-1646D98F5E84}">
      <dgm:prSet/>
      <dgm:spPr/>
      <dgm:t>
        <a:bodyPr/>
        <a:lstStyle/>
        <a:p>
          <a:pPr algn="ctr" rtl="1"/>
          <a:endParaRPr lang="en-US" sz="2000">
            <a:solidFill>
              <a:schemeClr val="tx1"/>
            </a:solidFill>
            <a:cs typeface="B Koodak" pitchFamily="2" charset="-78"/>
          </a:endParaRPr>
        </a:p>
      </dgm:t>
    </dgm:pt>
    <dgm:pt modelId="{3F8FC570-850E-460B-8CCD-CB98F32C5992}" type="sibTrans" cxnId="{247B324D-581A-469D-BE4F-1646D98F5E84}">
      <dgm:prSet/>
      <dgm:spPr/>
      <dgm:t>
        <a:bodyPr/>
        <a:lstStyle/>
        <a:p>
          <a:pPr algn="ctr" rtl="1"/>
          <a:endParaRPr lang="en-US" sz="2000">
            <a:solidFill>
              <a:schemeClr val="tx1"/>
            </a:solidFill>
            <a:cs typeface="B Koodak" pitchFamily="2" charset="-78"/>
          </a:endParaRPr>
        </a:p>
      </dgm:t>
    </dgm:pt>
    <dgm:pt modelId="{2F0EF9CA-3C27-4AD7-9B2F-45BAED0C4AA0}">
      <dgm:prSet custT="1"/>
      <dgm:spPr/>
      <dgm:t>
        <a:bodyPr/>
        <a:lstStyle/>
        <a:p>
          <a:pPr algn="ctr" rtl="1"/>
          <a:r>
            <a:rPr lang="fa-IR" sz="2000" dirty="0" smtClean="0">
              <a:cs typeface="B Koodak" pitchFamily="2" charset="-78"/>
            </a:rPr>
            <a:t>سربار اداري‌ كه‌ در رساندن‌ موجوديها به‌ مكان‌ و شرايط‌ فعلي‌ نقشي‌ ندارد.</a:t>
          </a:r>
          <a:endParaRPr lang="en-US" sz="2000" dirty="0">
            <a:solidFill>
              <a:schemeClr val="tx1"/>
            </a:solidFill>
            <a:cs typeface="B Koodak" pitchFamily="2" charset="-78"/>
          </a:endParaRPr>
        </a:p>
      </dgm:t>
    </dgm:pt>
    <dgm:pt modelId="{DDE5BB66-D376-4E0D-ABA0-B964A07A28AC}" type="parTrans" cxnId="{C85F8FEF-BC38-41CC-A3EF-EB09377DBD5A}">
      <dgm:prSet/>
      <dgm:spPr/>
      <dgm:t>
        <a:bodyPr/>
        <a:lstStyle/>
        <a:p>
          <a:pPr algn="ctr" rtl="1"/>
          <a:endParaRPr lang="en-US" sz="2000">
            <a:solidFill>
              <a:schemeClr val="tx1"/>
            </a:solidFill>
            <a:cs typeface="B Koodak" pitchFamily="2" charset="-78"/>
          </a:endParaRPr>
        </a:p>
      </dgm:t>
    </dgm:pt>
    <dgm:pt modelId="{60B6CB34-2ADD-4BD6-B9A4-A7FAD8E3E3D7}" type="sibTrans" cxnId="{C85F8FEF-BC38-41CC-A3EF-EB09377DBD5A}">
      <dgm:prSet/>
      <dgm:spPr/>
      <dgm:t>
        <a:bodyPr/>
        <a:lstStyle/>
        <a:p>
          <a:pPr algn="ctr" rtl="1"/>
          <a:endParaRPr lang="en-US" sz="2000">
            <a:solidFill>
              <a:schemeClr val="tx1"/>
            </a:solidFill>
            <a:cs typeface="B Koodak" pitchFamily="2" charset="-78"/>
          </a:endParaRPr>
        </a:p>
      </dgm:t>
    </dgm:pt>
    <dgm:pt modelId="{58541932-AE50-407A-99CB-9CD4787055E9}">
      <dgm:prSet custT="1"/>
      <dgm:spPr/>
      <dgm:t>
        <a:bodyPr/>
        <a:lstStyle/>
        <a:p>
          <a:pPr algn="ctr" rtl="1"/>
          <a:r>
            <a:rPr lang="fa-IR" sz="2000" dirty="0" smtClean="0">
              <a:cs typeface="B Koodak" pitchFamily="2" charset="-78"/>
            </a:rPr>
            <a:t>مخارج‌ فروش‌.</a:t>
          </a:r>
          <a:endParaRPr lang="en-US" sz="2000" dirty="0">
            <a:solidFill>
              <a:schemeClr val="tx1"/>
            </a:solidFill>
            <a:cs typeface="B Koodak" pitchFamily="2" charset="-78"/>
          </a:endParaRPr>
        </a:p>
      </dgm:t>
    </dgm:pt>
    <dgm:pt modelId="{77332795-FF56-4132-ACB6-04F624088D6C}" type="parTrans" cxnId="{757E5163-FE07-4FA2-AC30-CCAC2A4932D9}">
      <dgm:prSet/>
      <dgm:spPr/>
      <dgm:t>
        <a:bodyPr/>
        <a:lstStyle/>
        <a:p>
          <a:pPr algn="ctr" rtl="1"/>
          <a:endParaRPr lang="en-US" sz="2000">
            <a:solidFill>
              <a:schemeClr val="tx1"/>
            </a:solidFill>
            <a:cs typeface="B Koodak" pitchFamily="2" charset="-78"/>
          </a:endParaRPr>
        </a:p>
      </dgm:t>
    </dgm:pt>
    <dgm:pt modelId="{807594E9-7ABB-4FE6-BE55-0042472867A0}" type="sibTrans" cxnId="{757E5163-FE07-4FA2-AC30-CCAC2A4932D9}">
      <dgm:prSet/>
      <dgm:spPr/>
      <dgm:t>
        <a:bodyPr/>
        <a:lstStyle/>
        <a:p>
          <a:pPr algn="ctr" rtl="1"/>
          <a:endParaRPr lang="en-US" sz="2000">
            <a:solidFill>
              <a:schemeClr val="tx1"/>
            </a:solidFill>
            <a:cs typeface="B Koodak" pitchFamily="2" charset="-78"/>
          </a:endParaRPr>
        </a:p>
      </dgm:t>
    </dgm:pt>
    <dgm:pt modelId="{8D0C2889-2A14-4225-9055-BF750976D858}">
      <dgm:prSet custT="1"/>
      <dgm:spPr/>
      <dgm:t>
        <a:bodyPr/>
        <a:lstStyle/>
        <a:p>
          <a:r>
            <a:rPr lang="fa-IR" sz="2000" dirty="0" smtClean="0">
              <a:cs typeface="B Koodak" pitchFamily="2" charset="-78"/>
            </a:rPr>
            <a:t>مخارج‌ انبارداري‌ باستثناي‌ مخارجي‌ كه‌ در فرايند توليد براي‌ انبارداري‌ محصولاتي‌ كه‌ نياز به‌ پردازش‌ بيشتر دارند، انجام‌ مي‌شود.</a:t>
          </a:r>
          <a:endParaRPr lang="en-US" sz="2000" dirty="0">
            <a:cs typeface="B Koodak" pitchFamily="2" charset="-78"/>
          </a:endParaRPr>
        </a:p>
      </dgm:t>
    </dgm:pt>
    <dgm:pt modelId="{72D4E17B-A186-49BA-8C4B-09017F7E0B4B}" type="parTrans" cxnId="{5505DB21-56C6-4AAC-93D4-A8368301671F}">
      <dgm:prSet/>
      <dgm:spPr/>
      <dgm:t>
        <a:bodyPr/>
        <a:lstStyle/>
        <a:p>
          <a:endParaRPr lang="en-US" sz="2000">
            <a:cs typeface="B Koodak" pitchFamily="2" charset="-78"/>
          </a:endParaRPr>
        </a:p>
      </dgm:t>
    </dgm:pt>
    <dgm:pt modelId="{2E7E524D-4EBD-4179-BF6B-D58440E88B2A}" type="sibTrans" cxnId="{5505DB21-56C6-4AAC-93D4-A8368301671F}">
      <dgm:prSet/>
      <dgm:spPr/>
      <dgm:t>
        <a:bodyPr/>
        <a:lstStyle/>
        <a:p>
          <a:endParaRPr lang="en-US" sz="2000">
            <a:cs typeface="B Koodak" pitchFamily="2" charset="-78"/>
          </a:endParaRPr>
        </a:p>
      </dgm:t>
    </dgm:pt>
    <dgm:pt modelId="{408E52FB-B0FE-490D-B84D-EFC4199BD660}" type="pres">
      <dgm:prSet presAssocID="{3FB5B972-47CB-4E14-B359-E86238532870}" presName="theList" presStyleCnt="0">
        <dgm:presLayoutVars>
          <dgm:dir/>
          <dgm:animLvl val="lvl"/>
          <dgm:resizeHandles val="exact"/>
        </dgm:presLayoutVars>
      </dgm:prSet>
      <dgm:spPr/>
      <dgm:t>
        <a:bodyPr/>
        <a:lstStyle/>
        <a:p>
          <a:endParaRPr lang="en-US"/>
        </a:p>
      </dgm:t>
    </dgm:pt>
    <dgm:pt modelId="{62116809-9B32-4DC0-BF26-F74460B2C1A5}" type="pres">
      <dgm:prSet presAssocID="{A4CA366D-A011-484A-925C-BC874D17D018}" presName="compNode" presStyleCnt="0"/>
      <dgm:spPr/>
      <dgm:t>
        <a:bodyPr/>
        <a:lstStyle/>
        <a:p>
          <a:endParaRPr lang="en-US"/>
        </a:p>
      </dgm:t>
    </dgm:pt>
    <dgm:pt modelId="{B6EC4911-11C6-424D-9182-B28499C277A3}" type="pres">
      <dgm:prSet presAssocID="{A4CA366D-A011-484A-925C-BC874D17D018}" presName="aNode" presStyleLbl="bgShp" presStyleIdx="0" presStyleCnt="1" custLinFactNeighborX="49" custLinFactNeighborY="1333"/>
      <dgm:spPr/>
      <dgm:t>
        <a:bodyPr/>
        <a:lstStyle/>
        <a:p>
          <a:endParaRPr lang="en-US"/>
        </a:p>
      </dgm:t>
    </dgm:pt>
    <dgm:pt modelId="{3E19FACE-657A-4CBD-94C5-66A05192A8E4}" type="pres">
      <dgm:prSet presAssocID="{A4CA366D-A011-484A-925C-BC874D17D018}" presName="textNode" presStyleLbl="bgShp" presStyleIdx="0" presStyleCnt="1"/>
      <dgm:spPr/>
      <dgm:t>
        <a:bodyPr/>
        <a:lstStyle/>
        <a:p>
          <a:endParaRPr lang="en-US"/>
        </a:p>
      </dgm:t>
    </dgm:pt>
    <dgm:pt modelId="{A169235C-3851-4135-8DDF-3F3FB393776D}" type="pres">
      <dgm:prSet presAssocID="{A4CA366D-A011-484A-925C-BC874D17D018}" presName="compChildNode" presStyleCnt="0"/>
      <dgm:spPr/>
      <dgm:t>
        <a:bodyPr/>
        <a:lstStyle/>
        <a:p>
          <a:endParaRPr lang="en-US"/>
        </a:p>
      </dgm:t>
    </dgm:pt>
    <dgm:pt modelId="{C0A1974F-A297-42DE-A3A4-2F8FDD4B7955}" type="pres">
      <dgm:prSet presAssocID="{A4CA366D-A011-484A-925C-BC874D17D018}" presName="theInnerList" presStyleCnt="0"/>
      <dgm:spPr/>
      <dgm:t>
        <a:bodyPr/>
        <a:lstStyle/>
        <a:p>
          <a:endParaRPr lang="en-US"/>
        </a:p>
      </dgm:t>
    </dgm:pt>
    <dgm:pt modelId="{26FC902D-23B4-43DE-9000-76C37AE07934}" type="pres">
      <dgm:prSet presAssocID="{AEA469FA-98AE-4E0A-801D-E02C1DB4F4D1}" presName="childNode" presStyleLbl="node1" presStyleIdx="0" presStyleCnt="4" custScaleX="120167">
        <dgm:presLayoutVars>
          <dgm:bulletEnabled val="1"/>
        </dgm:presLayoutVars>
      </dgm:prSet>
      <dgm:spPr/>
      <dgm:t>
        <a:bodyPr/>
        <a:lstStyle/>
        <a:p>
          <a:endParaRPr lang="en-US"/>
        </a:p>
      </dgm:t>
    </dgm:pt>
    <dgm:pt modelId="{AF435DB1-306A-493D-84C0-F9CBA6E5B2BD}" type="pres">
      <dgm:prSet presAssocID="{AEA469FA-98AE-4E0A-801D-E02C1DB4F4D1}" presName="aSpace2" presStyleCnt="0"/>
      <dgm:spPr/>
    </dgm:pt>
    <dgm:pt modelId="{C096E248-9258-4306-B2B9-E5D1F35227AB}" type="pres">
      <dgm:prSet presAssocID="{8D0C2889-2A14-4225-9055-BF750976D858}" presName="childNode" presStyleLbl="node1" presStyleIdx="1" presStyleCnt="4" custScaleX="120732">
        <dgm:presLayoutVars>
          <dgm:bulletEnabled val="1"/>
        </dgm:presLayoutVars>
      </dgm:prSet>
      <dgm:spPr/>
      <dgm:t>
        <a:bodyPr/>
        <a:lstStyle/>
        <a:p>
          <a:endParaRPr lang="en-US"/>
        </a:p>
      </dgm:t>
    </dgm:pt>
    <dgm:pt modelId="{01DD4006-677F-4D21-8552-398313077EB2}" type="pres">
      <dgm:prSet presAssocID="{8D0C2889-2A14-4225-9055-BF750976D858}" presName="aSpace2" presStyleCnt="0"/>
      <dgm:spPr/>
    </dgm:pt>
    <dgm:pt modelId="{6330AA6D-0AC1-45BB-8C5E-6196ADC147C8}" type="pres">
      <dgm:prSet presAssocID="{2F0EF9CA-3C27-4AD7-9B2F-45BAED0C4AA0}" presName="childNode" presStyleLbl="node1" presStyleIdx="2" presStyleCnt="4" custScaleX="120167">
        <dgm:presLayoutVars>
          <dgm:bulletEnabled val="1"/>
        </dgm:presLayoutVars>
      </dgm:prSet>
      <dgm:spPr/>
      <dgm:t>
        <a:bodyPr/>
        <a:lstStyle/>
        <a:p>
          <a:endParaRPr lang="en-US"/>
        </a:p>
      </dgm:t>
    </dgm:pt>
    <dgm:pt modelId="{59FBA75C-0106-4E39-9FB6-30B58DD05E05}" type="pres">
      <dgm:prSet presAssocID="{2F0EF9CA-3C27-4AD7-9B2F-45BAED0C4AA0}" presName="aSpace2" presStyleCnt="0"/>
      <dgm:spPr/>
    </dgm:pt>
    <dgm:pt modelId="{F902FCEF-7E86-4902-B774-1A16F8B2EF17}" type="pres">
      <dgm:prSet presAssocID="{58541932-AE50-407A-99CB-9CD4787055E9}" presName="childNode" presStyleLbl="node1" presStyleIdx="3" presStyleCnt="4" custScaleX="120167">
        <dgm:presLayoutVars>
          <dgm:bulletEnabled val="1"/>
        </dgm:presLayoutVars>
      </dgm:prSet>
      <dgm:spPr/>
      <dgm:t>
        <a:bodyPr/>
        <a:lstStyle/>
        <a:p>
          <a:endParaRPr lang="en-US"/>
        </a:p>
      </dgm:t>
    </dgm:pt>
  </dgm:ptLst>
  <dgm:cxnLst>
    <dgm:cxn modelId="{FC5417B7-99F3-4B03-904A-900984E8D90C}" type="presOf" srcId="{3FB5B972-47CB-4E14-B359-E86238532870}" destId="{408E52FB-B0FE-490D-B84D-EFC4199BD660}" srcOrd="0" destOrd="0" presId="urn:microsoft.com/office/officeart/2005/8/layout/lProcess2"/>
    <dgm:cxn modelId="{BA45A707-92AF-475C-8A24-1C9E60189793}" type="presOf" srcId="{58541932-AE50-407A-99CB-9CD4787055E9}" destId="{F902FCEF-7E86-4902-B774-1A16F8B2EF17}" srcOrd="0" destOrd="0" presId="urn:microsoft.com/office/officeart/2005/8/layout/lProcess2"/>
    <dgm:cxn modelId="{247B324D-581A-469D-BE4F-1646D98F5E84}" srcId="{A4CA366D-A011-484A-925C-BC874D17D018}" destId="{AEA469FA-98AE-4E0A-801D-E02C1DB4F4D1}" srcOrd="0" destOrd="0" parTransId="{EEEA95FB-07B3-4265-B77D-E16AEDB95DB5}" sibTransId="{3F8FC570-850E-460B-8CCD-CB98F32C5992}"/>
    <dgm:cxn modelId="{5505DB21-56C6-4AAC-93D4-A8368301671F}" srcId="{A4CA366D-A011-484A-925C-BC874D17D018}" destId="{8D0C2889-2A14-4225-9055-BF750976D858}" srcOrd="1" destOrd="0" parTransId="{72D4E17B-A186-49BA-8C4B-09017F7E0B4B}" sibTransId="{2E7E524D-4EBD-4179-BF6B-D58440E88B2A}"/>
    <dgm:cxn modelId="{96C70E39-51C7-4C80-B4C4-6F5E71DB5A85}" type="presOf" srcId="{A4CA366D-A011-484A-925C-BC874D17D018}" destId="{B6EC4911-11C6-424D-9182-B28499C277A3}" srcOrd="0" destOrd="0" presId="urn:microsoft.com/office/officeart/2005/8/layout/lProcess2"/>
    <dgm:cxn modelId="{81D65945-DF5D-410B-8F2A-E90FC5E24946}" srcId="{3FB5B972-47CB-4E14-B359-E86238532870}" destId="{A4CA366D-A011-484A-925C-BC874D17D018}" srcOrd="0" destOrd="0" parTransId="{57137EF6-D922-484C-A72C-A037704B6F4D}" sibTransId="{223C67C5-F9A6-4063-9C28-5DA021DC00E3}"/>
    <dgm:cxn modelId="{757E5163-FE07-4FA2-AC30-CCAC2A4932D9}" srcId="{A4CA366D-A011-484A-925C-BC874D17D018}" destId="{58541932-AE50-407A-99CB-9CD4787055E9}" srcOrd="3" destOrd="0" parTransId="{77332795-FF56-4132-ACB6-04F624088D6C}" sibTransId="{807594E9-7ABB-4FE6-BE55-0042472867A0}"/>
    <dgm:cxn modelId="{C85F8FEF-BC38-41CC-A3EF-EB09377DBD5A}" srcId="{A4CA366D-A011-484A-925C-BC874D17D018}" destId="{2F0EF9CA-3C27-4AD7-9B2F-45BAED0C4AA0}" srcOrd="2" destOrd="0" parTransId="{DDE5BB66-D376-4E0D-ABA0-B964A07A28AC}" sibTransId="{60B6CB34-2ADD-4BD6-B9A4-A7FAD8E3E3D7}"/>
    <dgm:cxn modelId="{645BB5B4-19F4-4779-8D05-99D3B81CE76B}" type="presOf" srcId="{2F0EF9CA-3C27-4AD7-9B2F-45BAED0C4AA0}" destId="{6330AA6D-0AC1-45BB-8C5E-6196ADC147C8}" srcOrd="0" destOrd="0" presId="urn:microsoft.com/office/officeart/2005/8/layout/lProcess2"/>
    <dgm:cxn modelId="{0D724B56-2371-4043-A254-A570BBF37E03}" type="presOf" srcId="{AEA469FA-98AE-4E0A-801D-E02C1DB4F4D1}" destId="{26FC902D-23B4-43DE-9000-76C37AE07934}" srcOrd="0" destOrd="0" presId="urn:microsoft.com/office/officeart/2005/8/layout/lProcess2"/>
    <dgm:cxn modelId="{352B829F-1908-4EF1-8C8F-EFFDDD5BE08A}" type="presOf" srcId="{A4CA366D-A011-484A-925C-BC874D17D018}" destId="{3E19FACE-657A-4CBD-94C5-66A05192A8E4}" srcOrd="1" destOrd="0" presId="urn:microsoft.com/office/officeart/2005/8/layout/lProcess2"/>
    <dgm:cxn modelId="{55B00C27-587D-4841-9660-3BF8DD65A943}" type="presOf" srcId="{8D0C2889-2A14-4225-9055-BF750976D858}" destId="{C096E248-9258-4306-B2B9-E5D1F35227AB}" srcOrd="0" destOrd="0" presId="urn:microsoft.com/office/officeart/2005/8/layout/lProcess2"/>
    <dgm:cxn modelId="{FE6AF8D6-BCAF-4726-9190-E4058A1137B5}" type="presParOf" srcId="{408E52FB-B0FE-490D-B84D-EFC4199BD660}" destId="{62116809-9B32-4DC0-BF26-F74460B2C1A5}" srcOrd="0" destOrd="0" presId="urn:microsoft.com/office/officeart/2005/8/layout/lProcess2"/>
    <dgm:cxn modelId="{EBCF003D-2CA5-4554-AA05-A6FAFD29C477}" type="presParOf" srcId="{62116809-9B32-4DC0-BF26-F74460B2C1A5}" destId="{B6EC4911-11C6-424D-9182-B28499C277A3}" srcOrd="0" destOrd="0" presId="urn:microsoft.com/office/officeart/2005/8/layout/lProcess2"/>
    <dgm:cxn modelId="{CBA5813F-C824-4721-9BB3-04BEB7C18A12}" type="presParOf" srcId="{62116809-9B32-4DC0-BF26-F74460B2C1A5}" destId="{3E19FACE-657A-4CBD-94C5-66A05192A8E4}" srcOrd="1" destOrd="0" presId="urn:microsoft.com/office/officeart/2005/8/layout/lProcess2"/>
    <dgm:cxn modelId="{A9421282-FF70-4C0A-8A74-1AF7A37A5C8F}" type="presParOf" srcId="{62116809-9B32-4DC0-BF26-F74460B2C1A5}" destId="{A169235C-3851-4135-8DDF-3F3FB393776D}" srcOrd="2" destOrd="0" presId="urn:microsoft.com/office/officeart/2005/8/layout/lProcess2"/>
    <dgm:cxn modelId="{C5C8076B-E0A4-4379-9DE4-0E34FEA1A48A}" type="presParOf" srcId="{A169235C-3851-4135-8DDF-3F3FB393776D}" destId="{C0A1974F-A297-42DE-A3A4-2F8FDD4B7955}" srcOrd="0" destOrd="0" presId="urn:microsoft.com/office/officeart/2005/8/layout/lProcess2"/>
    <dgm:cxn modelId="{1E4FACB1-D0D9-4C48-BB81-EDFBCB6687F0}" type="presParOf" srcId="{C0A1974F-A297-42DE-A3A4-2F8FDD4B7955}" destId="{26FC902D-23B4-43DE-9000-76C37AE07934}" srcOrd="0" destOrd="0" presId="urn:microsoft.com/office/officeart/2005/8/layout/lProcess2"/>
    <dgm:cxn modelId="{0F1DDED3-0DDC-4A33-9FE9-02DDFAEAC45F}" type="presParOf" srcId="{C0A1974F-A297-42DE-A3A4-2F8FDD4B7955}" destId="{AF435DB1-306A-493D-84C0-F9CBA6E5B2BD}" srcOrd="1" destOrd="0" presId="urn:microsoft.com/office/officeart/2005/8/layout/lProcess2"/>
    <dgm:cxn modelId="{9B0619FB-20D3-4D71-95C2-B65766528669}" type="presParOf" srcId="{C0A1974F-A297-42DE-A3A4-2F8FDD4B7955}" destId="{C096E248-9258-4306-B2B9-E5D1F35227AB}" srcOrd="2" destOrd="0" presId="urn:microsoft.com/office/officeart/2005/8/layout/lProcess2"/>
    <dgm:cxn modelId="{421B6D3D-C938-474A-BF8A-2D46AD787411}" type="presParOf" srcId="{C0A1974F-A297-42DE-A3A4-2F8FDD4B7955}" destId="{01DD4006-677F-4D21-8552-398313077EB2}" srcOrd="3" destOrd="0" presId="urn:microsoft.com/office/officeart/2005/8/layout/lProcess2"/>
    <dgm:cxn modelId="{D6714AD1-7624-40BA-A892-6779019699D1}" type="presParOf" srcId="{C0A1974F-A297-42DE-A3A4-2F8FDD4B7955}" destId="{6330AA6D-0AC1-45BB-8C5E-6196ADC147C8}" srcOrd="4" destOrd="0" presId="urn:microsoft.com/office/officeart/2005/8/layout/lProcess2"/>
    <dgm:cxn modelId="{2785F072-29BE-4709-91A3-855E19D4A26C}" type="presParOf" srcId="{C0A1974F-A297-42DE-A3A4-2F8FDD4B7955}" destId="{59FBA75C-0106-4E39-9FB6-30B58DD05E05}" srcOrd="5" destOrd="0" presId="urn:microsoft.com/office/officeart/2005/8/layout/lProcess2"/>
    <dgm:cxn modelId="{DD2D3700-7AAD-4A6B-8451-69749B3B3F38}" type="presParOf" srcId="{C0A1974F-A297-42DE-A3A4-2F8FDD4B7955}" destId="{F902FCEF-7E86-4902-B774-1A16F8B2EF17}"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C6BDDD-8C33-4619-AC17-8D58619943C0}" type="doc">
      <dgm:prSet loTypeId="urn:microsoft.com/office/officeart/2005/8/layout/radial1" loCatId="cycle" qsTypeId="urn:microsoft.com/office/officeart/2005/8/quickstyle/3d2" qsCatId="3D" csTypeId="urn:microsoft.com/office/officeart/2005/8/colors/colorful3" csCatId="colorful" phldr="1"/>
      <dgm:spPr/>
      <dgm:t>
        <a:bodyPr/>
        <a:lstStyle/>
        <a:p>
          <a:endParaRPr lang="en-US"/>
        </a:p>
      </dgm:t>
    </dgm:pt>
    <dgm:pt modelId="{58240CD5-6F74-4A51-A25E-C1BAB6D720C1}">
      <dgm:prSet phldrT="[Text]" custT="1"/>
      <dgm:spPr/>
      <dgm:t>
        <a:bodyPr/>
        <a:lstStyle/>
        <a:p>
          <a:r>
            <a:rPr kumimoji="0" lang="fa-IR" sz="2000" b="1" kern="1200" dirty="0" smtClean="0">
              <a:latin typeface="B Koodak"/>
              <a:ea typeface="+mn-ea"/>
              <a:cs typeface="B Koodak" pitchFamily="2" charset="-78"/>
            </a:rPr>
            <a:t>روش های محاسبه بهای تمام شده موجودیها</a:t>
          </a:r>
          <a:endParaRPr kumimoji="0" lang="en-US" sz="2000" b="1" kern="1200" dirty="0" smtClean="0">
            <a:latin typeface="B Koodak"/>
            <a:ea typeface="+mn-ea"/>
            <a:cs typeface="B Koodak" pitchFamily="2" charset="-78"/>
          </a:endParaRPr>
        </a:p>
      </dgm:t>
    </dgm:pt>
    <dgm:pt modelId="{EA324C7B-6DA4-4C5F-B1A9-6DAB105972ED}" type="parTrans" cxnId="{576C9AD4-AEA0-418D-8A8D-16C18BF24FFF}">
      <dgm:prSet/>
      <dgm:spPr/>
      <dgm:t>
        <a:bodyPr/>
        <a:lstStyle/>
        <a:p>
          <a:endParaRPr lang="en-US" sz="2000">
            <a:cs typeface="B Koodak" pitchFamily="2" charset="-78"/>
          </a:endParaRPr>
        </a:p>
      </dgm:t>
    </dgm:pt>
    <dgm:pt modelId="{AE5377D8-A81E-4EB4-B874-5E77F2C7B08C}" type="sibTrans" cxnId="{576C9AD4-AEA0-418D-8A8D-16C18BF24FFF}">
      <dgm:prSet/>
      <dgm:spPr/>
      <dgm:t>
        <a:bodyPr/>
        <a:lstStyle/>
        <a:p>
          <a:endParaRPr lang="en-US" sz="2000">
            <a:cs typeface="B Koodak" pitchFamily="2" charset="-78"/>
          </a:endParaRPr>
        </a:p>
      </dgm:t>
    </dgm:pt>
    <dgm:pt modelId="{C63E8057-904F-40AA-A997-C667166C353A}">
      <dgm:prSet phldrT="[Text]" custT="1"/>
      <dgm:spPr/>
      <dgm:t>
        <a:bodyPr/>
        <a:lstStyle/>
        <a:p>
          <a:r>
            <a:rPr kumimoji="0" lang="fa-IR" sz="2000" b="1" kern="1200" smtClean="0">
              <a:latin typeface="B Koodak"/>
              <a:ea typeface="+mn-ea"/>
              <a:cs typeface="B Koodak" pitchFamily="2" charset="-78"/>
            </a:rPr>
            <a:t>اولين‌ صادره‌ از اولين‌ وارده</a:t>
          </a:r>
          <a:r>
            <a:rPr kumimoji="0" lang="fa-IR" sz="2000" b="1" i="0" u="none" strike="noStrike" kern="1200" cap="none" normalizeH="0" baseline="0" smtClean="0">
              <a:ln/>
              <a:effectLst/>
              <a:latin typeface="Times" charset="0"/>
              <a:ea typeface="Times New Roman" pitchFamily="18" charset="0"/>
              <a:cs typeface="B Koodak" pitchFamily="2" charset="-78"/>
            </a:rPr>
            <a:t>‌</a:t>
          </a:r>
          <a:endParaRPr lang="en-US" sz="2000" kern="1200" dirty="0">
            <a:cs typeface="B Koodak" pitchFamily="2" charset="-78"/>
          </a:endParaRPr>
        </a:p>
      </dgm:t>
    </dgm:pt>
    <dgm:pt modelId="{01263C2F-FA3F-4BCD-AFDF-53C650BFB3E7}" type="parTrans" cxnId="{3328E028-7517-4AF1-AB9A-70897BDB056F}">
      <dgm:prSet custT="1"/>
      <dgm:spPr/>
      <dgm:t>
        <a:bodyPr/>
        <a:lstStyle/>
        <a:p>
          <a:endParaRPr lang="en-US" sz="2000">
            <a:cs typeface="B Koodak" pitchFamily="2" charset="-78"/>
          </a:endParaRPr>
        </a:p>
      </dgm:t>
    </dgm:pt>
    <dgm:pt modelId="{F4A12037-508E-4CD8-A801-663A1DB4405B}" type="sibTrans" cxnId="{3328E028-7517-4AF1-AB9A-70897BDB056F}">
      <dgm:prSet/>
      <dgm:spPr/>
      <dgm:t>
        <a:bodyPr/>
        <a:lstStyle/>
        <a:p>
          <a:endParaRPr lang="en-US" sz="2000">
            <a:cs typeface="B Koodak" pitchFamily="2" charset="-78"/>
          </a:endParaRPr>
        </a:p>
      </dgm:t>
    </dgm:pt>
    <dgm:pt modelId="{671F0AE6-1145-40DF-88E3-0F3AB9729F9A}">
      <dgm:prSet phldrT="[Text]" custT="1"/>
      <dgm:spPr/>
      <dgm:t>
        <a:bodyPr/>
        <a:lstStyle/>
        <a:p>
          <a:r>
            <a:rPr kumimoji="0" lang="fa-IR" sz="2000" b="1" kern="1200" smtClean="0">
              <a:latin typeface="B Koodak"/>
              <a:ea typeface="+mn-ea"/>
              <a:cs typeface="B Koodak" pitchFamily="2" charset="-78"/>
            </a:rPr>
            <a:t>اولين‌ صادره‌ از آخرين‌ وارده‌</a:t>
          </a:r>
          <a:endParaRPr kumimoji="0" lang="en-US" sz="2000" b="1" kern="1200" dirty="0" smtClean="0">
            <a:latin typeface="B Koodak"/>
            <a:ea typeface="+mn-ea"/>
            <a:cs typeface="B Koodak" pitchFamily="2" charset="-78"/>
          </a:endParaRPr>
        </a:p>
      </dgm:t>
    </dgm:pt>
    <dgm:pt modelId="{D72174CF-6C39-4A0F-9751-A110E2BFE5E2}" type="parTrans" cxnId="{D79401D2-918B-4474-B71D-C18F583DA6FB}">
      <dgm:prSet custT="1"/>
      <dgm:spPr/>
      <dgm:t>
        <a:bodyPr/>
        <a:lstStyle/>
        <a:p>
          <a:endParaRPr lang="en-US" sz="2000">
            <a:cs typeface="B Koodak" pitchFamily="2" charset="-78"/>
          </a:endParaRPr>
        </a:p>
      </dgm:t>
    </dgm:pt>
    <dgm:pt modelId="{AAE72034-1F77-490E-83EB-5CEF2A98CB50}" type="sibTrans" cxnId="{D79401D2-918B-4474-B71D-C18F583DA6FB}">
      <dgm:prSet/>
      <dgm:spPr/>
      <dgm:t>
        <a:bodyPr/>
        <a:lstStyle/>
        <a:p>
          <a:endParaRPr lang="en-US" sz="2000">
            <a:cs typeface="B Koodak" pitchFamily="2" charset="-78"/>
          </a:endParaRPr>
        </a:p>
      </dgm:t>
    </dgm:pt>
    <dgm:pt modelId="{5EC5D7F7-DF4A-4620-B6A9-6BF4644B8F84}">
      <dgm:prSet phldrT="[Text]" custT="1"/>
      <dgm:spPr/>
      <dgm:t>
        <a:bodyPr/>
        <a:lstStyle/>
        <a:p>
          <a:r>
            <a:rPr kumimoji="0" lang="fa-IR" sz="2000" b="1" kern="1200" smtClean="0">
              <a:latin typeface="B Koodak"/>
              <a:ea typeface="+mn-ea"/>
              <a:cs typeface="B Koodak" pitchFamily="2" charset="-78"/>
            </a:rPr>
            <a:t>موجودي‌ پايه‌</a:t>
          </a:r>
          <a:endParaRPr kumimoji="0" lang="en-US" sz="2000" b="1" kern="1200" dirty="0" smtClean="0">
            <a:latin typeface="B Koodak"/>
            <a:ea typeface="+mn-ea"/>
            <a:cs typeface="B Koodak" pitchFamily="2" charset="-78"/>
          </a:endParaRPr>
        </a:p>
      </dgm:t>
    </dgm:pt>
    <dgm:pt modelId="{F7AE5CBD-2264-4501-B561-1FE0FFD3D2DE}" type="parTrans" cxnId="{2A15D4F5-01B3-4027-9D9F-205D73F28B9F}">
      <dgm:prSet custT="1"/>
      <dgm:spPr/>
      <dgm:t>
        <a:bodyPr/>
        <a:lstStyle/>
        <a:p>
          <a:endParaRPr lang="en-US" sz="2000">
            <a:cs typeface="B Koodak" pitchFamily="2" charset="-78"/>
          </a:endParaRPr>
        </a:p>
      </dgm:t>
    </dgm:pt>
    <dgm:pt modelId="{932C8034-FD84-460D-B58B-33B8E894B121}" type="sibTrans" cxnId="{2A15D4F5-01B3-4027-9D9F-205D73F28B9F}">
      <dgm:prSet/>
      <dgm:spPr/>
      <dgm:t>
        <a:bodyPr/>
        <a:lstStyle/>
        <a:p>
          <a:endParaRPr lang="en-US" sz="2000">
            <a:cs typeface="B Koodak" pitchFamily="2" charset="-78"/>
          </a:endParaRPr>
        </a:p>
      </dgm:t>
    </dgm:pt>
    <dgm:pt modelId="{54476B73-C984-44BF-A5A3-2A186DC1D069}">
      <dgm:prSet phldrT="[Text]" custT="1"/>
      <dgm:spPr/>
      <dgm:t>
        <a:bodyPr/>
        <a:lstStyle/>
        <a:p>
          <a:r>
            <a:rPr kumimoji="0" lang="fa-IR" sz="2000" b="1" kern="1200" smtClean="0">
              <a:latin typeface="B Koodak"/>
              <a:ea typeface="+mn-ea"/>
              <a:cs typeface="B Koodak" pitchFamily="2" charset="-78"/>
            </a:rPr>
            <a:t>خرده‌ فروشي‌</a:t>
          </a:r>
          <a:r>
            <a:rPr kumimoji="0" lang="en-US" sz="2000" b="1" kern="1200" smtClean="0">
              <a:latin typeface="B Koodak"/>
              <a:ea typeface="+mn-ea"/>
              <a:cs typeface="B Koodak" pitchFamily="2" charset="-78"/>
            </a:rPr>
            <a:t> </a:t>
          </a:r>
          <a:endParaRPr kumimoji="0" lang="en-US" sz="2000" b="1" kern="1200" dirty="0" smtClean="0">
            <a:latin typeface="B Koodak"/>
            <a:ea typeface="+mn-ea"/>
            <a:cs typeface="B Koodak" pitchFamily="2" charset="-78"/>
          </a:endParaRPr>
        </a:p>
      </dgm:t>
    </dgm:pt>
    <dgm:pt modelId="{44C45FD1-17C6-4A37-A0ED-C916964E95F3}" type="parTrans" cxnId="{2ECAE864-39B6-4FB2-81C9-C4A495FA7680}">
      <dgm:prSet custT="1"/>
      <dgm:spPr/>
      <dgm:t>
        <a:bodyPr/>
        <a:lstStyle/>
        <a:p>
          <a:endParaRPr lang="en-US" sz="2000">
            <a:cs typeface="B Koodak" pitchFamily="2" charset="-78"/>
          </a:endParaRPr>
        </a:p>
      </dgm:t>
    </dgm:pt>
    <dgm:pt modelId="{94284478-453A-4F0F-8EDE-5DC0AF41CC89}" type="sibTrans" cxnId="{2ECAE864-39B6-4FB2-81C9-C4A495FA7680}">
      <dgm:prSet/>
      <dgm:spPr/>
      <dgm:t>
        <a:bodyPr/>
        <a:lstStyle/>
        <a:p>
          <a:endParaRPr lang="en-US" sz="2000">
            <a:cs typeface="B Koodak" pitchFamily="2" charset="-78"/>
          </a:endParaRPr>
        </a:p>
      </dgm:t>
    </dgm:pt>
    <dgm:pt modelId="{6300B03E-88D8-4423-8849-48D7C96E7084}">
      <dgm:prSet phldrT="[Text]" custT="1"/>
      <dgm:spPr/>
      <dgm:t>
        <a:bodyPr/>
        <a:lstStyle/>
        <a:p>
          <a:r>
            <a:rPr kumimoji="0" lang="fa-IR" sz="2000" b="1" kern="1200" smtClean="0">
              <a:latin typeface="B Koodak"/>
              <a:ea typeface="+mn-ea"/>
              <a:cs typeface="B Koodak" pitchFamily="2" charset="-78"/>
            </a:rPr>
            <a:t>ميانگين‌ موزون‌</a:t>
          </a:r>
          <a:endParaRPr kumimoji="0" lang="en-US" sz="2000" b="1" kern="1200" dirty="0" smtClean="0">
            <a:latin typeface="B Koodak"/>
            <a:ea typeface="+mn-ea"/>
            <a:cs typeface="B Koodak" pitchFamily="2" charset="-78"/>
          </a:endParaRPr>
        </a:p>
      </dgm:t>
    </dgm:pt>
    <dgm:pt modelId="{5DE3E928-320A-44E1-8607-75E2DEC0FFAA}" type="parTrans" cxnId="{21537974-8450-4C96-9A43-DFFCA70EBA72}">
      <dgm:prSet custT="1"/>
      <dgm:spPr/>
      <dgm:t>
        <a:bodyPr/>
        <a:lstStyle/>
        <a:p>
          <a:endParaRPr lang="en-US" sz="2000">
            <a:cs typeface="B Koodak" pitchFamily="2" charset="-78"/>
          </a:endParaRPr>
        </a:p>
      </dgm:t>
    </dgm:pt>
    <dgm:pt modelId="{7F4A4A05-D16C-4110-A7D9-0AD30A7DFD43}" type="sibTrans" cxnId="{21537974-8450-4C96-9A43-DFFCA70EBA72}">
      <dgm:prSet/>
      <dgm:spPr/>
      <dgm:t>
        <a:bodyPr/>
        <a:lstStyle/>
        <a:p>
          <a:endParaRPr lang="en-US" sz="2000">
            <a:cs typeface="B Koodak" pitchFamily="2" charset="-78"/>
          </a:endParaRPr>
        </a:p>
      </dgm:t>
    </dgm:pt>
    <dgm:pt modelId="{BA1B8346-FCE3-496F-BC0B-EB11CAB845DA}">
      <dgm:prSet phldrT="[Text]" custT="1"/>
      <dgm:spPr/>
      <dgm:t>
        <a:bodyPr/>
        <a:lstStyle/>
        <a:p>
          <a:r>
            <a:rPr kumimoji="0" lang="fa-IR" sz="2000" b="1" kern="1200" smtClean="0">
              <a:latin typeface="B Koodak"/>
              <a:ea typeface="+mn-ea"/>
              <a:cs typeface="B Koodak" pitchFamily="2" charset="-78"/>
            </a:rPr>
            <a:t>شناسايي‌ ويژه‌</a:t>
          </a:r>
          <a:endParaRPr kumimoji="0" lang="en-US" sz="2000" b="1" kern="1200" dirty="0" smtClean="0">
            <a:latin typeface="B Koodak"/>
            <a:ea typeface="+mn-ea"/>
            <a:cs typeface="B Koodak" pitchFamily="2" charset="-78"/>
          </a:endParaRPr>
        </a:p>
      </dgm:t>
    </dgm:pt>
    <dgm:pt modelId="{16A8ECFC-FCCF-48B7-B9DF-4216096EC96C}" type="parTrans" cxnId="{8E5B8504-42EE-4558-9184-2F539DAD9E19}">
      <dgm:prSet custT="1"/>
      <dgm:spPr/>
      <dgm:t>
        <a:bodyPr/>
        <a:lstStyle/>
        <a:p>
          <a:endParaRPr lang="en-US" sz="2000">
            <a:cs typeface="B Koodak" pitchFamily="2" charset="-78"/>
          </a:endParaRPr>
        </a:p>
      </dgm:t>
    </dgm:pt>
    <dgm:pt modelId="{CCB49BA0-8C90-4E73-8235-50B73129D7BD}" type="sibTrans" cxnId="{8E5B8504-42EE-4558-9184-2F539DAD9E19}">
      <dgm:prSet/>
      <dgm:spPr/>
      <dgm:t>
        <a:bodyPr/>
        <a:lstStyle/>
        <a:p>
          <a:endParaRPr lang="en-US" sz="2000">
            <a:cs typeface="B Koodak" pitchFamily="2" charset="-78"/>
          </a:endParaRPr>
        </a:p>
      </dgm:t>
    </dgm:pt>
    <dgm:pt modelId="{ECD0EB07-41DC-496D-A9F8-7C24468A4F4F}" type="pres">
      <dgm:prSet presAssocID="{FCC6BDDD-8C33-4619-AC17-8D58619943C0}" presName="cycle" presStyleCnt="0">
        <dgm:presLayoutVars>
          <dgm:chMax val="1"/>
          <dgm:dir/>
          <dgm:animLvl val="ctr"/>
          <dgm:resizeHandles val="exact"/>
        </dgm:presLayoutVars>
      </dgm:prSet>
      <dgm:spPr/>
      <dgm:t>
        <a:bodyPr/>
        <a:lstStyle/>
        <a:p>
          <a:endParaRPr lang="en-US"/>
        </a:p>
      </dgm:t>
    </dgm:pt>
    <dgm:pt modelId="{733F70A4-FBA6-45E1-A7C4-A68AF0209783}" type="pres">
      <dgm:prSet presAssocID="{58240CD5-6F74-4A51-A25E-C1BAB6D720C1}" presName="centerShape" presStyleLbl="node0" presStyleIdx="0" presStyleCnt="1" custScaleX="129503" custScaleY="120253"/>
      <dgm:spPr/>
      <dgm:t>
        <a:bodyPr/>
        <a:lstStyle/>
        <a:p>
          <a:endParaRPr lang="en-US"/>
        </a:p>
      </dgm:t>
    </dgm:pt>
    <dgm:pt modelId="{9672DB45-C759-4AEA-AED6-A92B34CB5E1E}" type="pres">
      <dgm:prSet presAssocID="{01263C2F-FA3F-4BCD-AFDF-53C650BFB3E7}" presName="Name9" presStyleLbl="parChTrans1D2" presStyleIdx="0" presStyleCnt="6"/>
      <dgm:spPr/>
      <dgm:t>
        <a:bodyPr/>
        <a:lstStyle/>
        <a:p>
          <a:endParaRPr lang="en-US"/>
        </a:p>
      </dgm:t>
    </dgm:pt>
    <dgm:pt modelId="{5032EBBD-2A4E-429C-8CAC-47BBB580B454}" type="pres">
      <dgm:prSet presAssocID="{01263C2F-FA3F-4BCD-AFDF-53C650BFB3E7}" presName="connTx" presStyleLbl="parChTrans1D2" presStyleIdx="0" presStyleCnt="6"/>
      <dgm:spPr/>
      <dgm:t>
        <a:bodyPr/>
        <a:lstStyle/>
        <a:p>
          <a:endParaRPr lang="en-US"/>
        </a:p>
      </dgm:t>
    </dgm:pt>
    <dgm:pt modelId="{C7E5CBAA-5E15-48F0-BBFE-7440A6E66578}" type="pres">
      <dgm:prSet presAssocID="{C63E8057-904F-40AA-A997-C667166C353A}" presName="node" presStyleLbl="node1" presStyleIdx="0" presStyleCnt="6">
        <dgm:presLayoutVars>
          <dgm:bulletEnabled val="1"/>
        </dgm:presLayoutVars>
      </dgm:prSet>
      <dgm:spPr/>
      <dgm:t>
        <a:bodyPr/>
        <a:lstStyle/>
        <a:p>
          <a:endParaRPr lang="en-US"/>
        </a:p>
      </dgm:t>
    </dgm:pt>
    <dgm:pt modelId="{F31C2A55-BE3A-4F0B-8ACC-F2599AE5A850}" type="pres">
      <dgm:prSet presAssocID="{5DE3E928-320A-44E1-8607-75E2DEC0FFAA}" presName="Name9" presStyleLbl="parChTrans1D2" presStyleIdx="1" presStyleCnt="6"/>
      <dgm:spPr/>
      <dgm:t>
        <a:bodyPr/>
        <a:lstStyle/>
        <a:p>
          <a:endParaRPr lang="en-US"/>
        </a:p>
      </dgm:t>
    </dgm:pt>
    <dgm:pt modelId="{C908E7B9-4073-4414-924E-FECF496778E6}" type="pres">
      <dgm:prSet presAssocID="{5DE3E928-320A-44E1-8607-75E2DEC0FFAA}" presName="connTx" presStyleLbl="parChTrans1D2" presStyleIdx="1" presStyleCnt="6"/>
      <dgm:spPr/>
      <dgm:t>
        <a:bodyPr/>
        <a:lstStyle/>
        <a:p>
          <a:endParaRPr lang="en-US"/>
        </a:p>
      </dgm:t>
    </dgm:pt>
    <dgm:pt modelId="{1B79E2A6-6581-4B2C-8177-ADE5B1A11998}" type="pres">
      <dgm:prSet presAssocID="{6300B03E-88D8-4423-8849-48D7C96E7084}" presName="node" presStyleLbl="node1" presStyleIdx="1" presStyleCnt="6">
        <dgm:presLayoutVars>
          <dgm:bulletEnabled val="1"/>
        </dgm:presLayoutVars>
      </dgm:prSet>
      <dgm:spPr/>
      <dgm:t>
        <a:bodyPr/>
        <a:lstStyle/>
        <a:p>
          <a:endParaRPr lang="en-US"/>
        </a:p>
      </dgm:t>
    </dgm:pt>
    <dgm:pt modelId="{62C8AA0A-8BC9-47EC-A994-AD6FD8791F81}" type="pres">
      <dgm:prSet presAssocID="{16A8ECFC-FCCF-48B7-B9DF-4216096EC96C}" presName="Name9" presStyleLbl="parChTrans1D2" presStyleIdx="2" presStyleCnt="6"/>
      <dgm:spPr/>
      <dgm:t>
        <a:bodyPr/>
        <a:lstStyle/>
        <a:p>
          <a:endParaRPr lang="en-US"/>
        </a:p>
      </dgm:t>
    </dgm:pt>
    <dgm:pt modelId="{4D20B6DF-F3CD-4511-B180-A57CA89B49A5}" type="pres">
      <dgm:prSet presAssocID="{16A8ECFC-FCCF-48B7-B9DF-4216096EC96C}" presName="connTx" presStyleLbl="parChTrans1D2" presStyleIdx="2" presStyleCnt="6"/>
      <dgm:spPr/>
      <dgm:t>
        <a:bodyPr/>
        <a:lstStyle/>
        <a:p>
          <a:endParaRPr lang="en-US"/>
        </a:p>
      </dgm:t>
    </dgm:pt>
    <dgm:pt modelId="{2C6A0048-99E3-478A-88A8-D5A7B4813E16}" type="pres">
      <dgm:prSet presAssocID="{BA1B8346-FCE3-496F-BC0B-EB11CAB845DA}" presName="node" presStyleLbl="node1" presStyleIdx="2" presStyleCnt="6">
        <dgm:presLayoutVars>
          <dgm:bulletEnabled val="1"/>
        </dgm:presLayoutVars>
      </dgm:prSet>
      <dgm:spPr/>
      <dgm:t>
        <a:bodyPr/>
        <a:lstStyle/>
        <a:p>
          <a:endParaRPr lang="en-US"/>
        </a:p>
      </dgm:t>
    </dgm:pt>
    <dgm:pt modelId="{177DA1C5-8879-4664-A462-63F28E6DE96C}" type="pres">
      <dgm:prSet presAssocID="{D72174CF-6C39-4A0F-9751-A110E2BFE5E2}" presName="Name9" presStyleLbl="parChTrans1D2" presStyleIdx="3" presStyleCnt="6"/>
      <dgm:spPr/>
      <dgm:t>
        <a:bodyPr/>
        <a:lstStyle/>
        <a:p>
          <a:endParaRPr lang="en-US"/>
        </a:p>
      </dgm:t>
    </dgm:pt>
    <dgm:pt modelId="{155C22BE-84DB-4436-A387-9D53363C9B88}" type="pres">
      <dgm:prSet presAssocID="{D72174CF-6C39-4A0F-9751-A110E2BFE5E2}" presName="connTx" presStyleLbl="parChTrans1D2" presStyleIdx="3" presStyleCnt="6"/>
      <dgm:spPr/>
      <dgm:t>
        <a:bodyPr/>
        <a:lstStyle/>
        <a:p>
          <a:endParaRPr lang="en-US"/>
        </a:p>
      </dgm:t>
    </dgm:pt>
    <dgm:pt modelId="{2DABD10A-9A11-48A5-8462-565C5228D214}" type="pres">
      <dgm:prSet presAssocID="{671F0AE6-1145-40DF-88E3-0F3AB9729F9A}" presName="node" presStyleLbl="node1" presStyleIdx="3" presStyleCnt="6">
        <dgm:presLayoutVars>
          <dgm:bulletEnabled val="1"/>
        </dgm:presLayoutVars>
      </dgm:prSet>
      <dgm:spPr/>
      <dgm:t>
        <a:bodyPr/>
        <a:lstStyle/>
        <a:p>
          <a:endParaRPr lang="en-US"/>
        </a:p>
      </dgm:t>
    </dgm:pt>
    <dgm:pt modelId="{DD8F5785-E930-4738-9A88-0DE7B2AF38F6}" type="pres">
      <dgm:prSet presAssocID="{F7AE5CBD-2264-4501-B561-1FE0FFD3D2DE}" presName="Name9" presStyleLbl="parChTrans1D2" presStyleIdx="4" presStyleCnt="6"/>
      <dgm:spPr/>
      <dgm:t>
        <a:bodyPr/>
        <a:lstStyle/>
        <a:p>
          <a:endParaRPr lang="en-US"/>
        </a:p>
      </dgm:t>
    </dgm:pt>
    <dgm:pt modelId="{1D57A978-4519-46DD-8FAC-1A00E9751F1C}" type="pres">
      <dgm:prSet presAssocID="{F7AE5CBD-2264-4501-B561-1FE0FFD3D2DE}" presName="connTx" presStyleLbl="parChTrans1D2" presStyleIdx="4" presStyleCnt="6"/>
      <dgm:spPr/>
      <dgm:t>
        <a:bodyPr/>
        <a:lstStyle/>
        <a:p>
          <a:endParaRPr lang="en-US"/>
        </a:p>
      </dgm:t>
    </dgm:pt>
    <dgm:pt modelId="{4C6E54FB-9404-4847-A7DA-A2ADEDCCEC88}" type="pres">
      <dgm:prSet presAssocID="{5EC5D7F7-DF4A-4620-B6A9-6BF4644B8F84}" presName="node" presStyleLbl="node1" presStyleIdx="4" presStyleCnt="6">
        <dgm:presLayoutVars>
          <dgm:bulletEnabled val="1"/>
        </dgm:presLayoutVars>
      </dgm:prSet>
      <dgm:spPr/>
      <dgm:t>
        <a:bodyPr/>
        <a:lstStyle/>
        <a:p>
          <a:endParaRPr lang="en-US"/>
        </a:p>
      </dgm:t>
    </dgm:pt>
    <dgm:pt modelId="{FB66102D-CFF1-4643-804A-1AC0006EFFFA}" type="pres">
      <dgm:prSet presAssocID="{44C45FD1-17C6-4A37-A0ED-C916964E95F3}" presName="Name9" presStyleLbl="parChTrans1D2" presStyleIdx="5" presStyleCnt="6"/>
      <dgm:spPr/>
      <dgm:t>
        <a:bodyPr/>
        <a:lstStyle/>
        <a:p>
          <a:endParaRPr lang="en-US"/>
        </a:p>
      </dgm:t>
    </dgm:pt>
    <dgm:pt modelId="{91777994-2922-43E1-BF04-6E0B98C57C56}" type="pres">
      <dgm:prSet presAssocID="{44C45FD1-17C6-4A37-A0ED-C916964E95F3}" presName="connTx" presStyleLbl="parChTrans1D2" presStyleIdx="5" presStyleCnt="6"/>
      <dgm:spPr/>
      <dgm:t>
        <a:bodyPr/>
        <a:lstStyle/>
        <a:p>
          <a:endParaRPr lang="en-US"/>
        </a:p>
      </dgm:t>
    </dgm:pt>
    <dgm:pt modelId="{CB600788-2A95-4D68-B894-3E7B120417E6}" type="pres">
      <dgm:prSet presAssocID="{54476B73-C984-44BF-A5A3-2A186DC1D069}" presName="node" presStyleLbl="node1" presStyleIdx="5" presStyleCnt="6">
        <dgm:presLayoutVars>
          <dgm:bulletEnabled val="1"/>
        </dgm:presLayoutVars>
      </dgm:prSet>
      <dgm:spPr/>
      <dgm:t>
        <a:bodyPr/>
        <a:lstStyle/>
        <a:p>
          <a:endParaRPr lang="en-US"/>
        </a:p>
      </dgm:t>
    </dgm:pt>
  </dgm:ptLst>
  <dgm:cxnLst>
    <dgm:cxn modelId="{2ECAE864-39B6-4FB2-81C9-C4A495FA7680}" srcId="{58240CD5-6F74-4A51-A25E-C1BAB6D720C1}" destId="{54476B73-C984-44BF-A5A3-2A186DC1D069}" srcOrd="5" destOrd="0" parTransId="{44C45FD1-17C6-4A37-A0ED-C916964E95F3}" sibTransId="{94284478-453A-4F0F-8EDE-5DC0AF41CC89}"/>
    <dgm:cxn modelId="{1C6DC484-D21C-45A2-9629-49161779B040}" type="presOf" srcId="{D72174CF-6C39-4A0F-9751-A110E2BFE5E2}" destId="{177DA1C5-8879-4664-A462-63F28E6DE96C}" srcOrd="0" destOrd="0" presId="urn:microsoft.com/office/officeart/2005/8/layout/radial1"/>
    <dgm:cxn modelId="{2A15D4F5-01B3-4027-9D9F-205D73F28B9F}" srcId="{58240CD5-6F74-4A51-A25E-C1BAB6D720C1}" destId="{5EC5D7F7-DF4A-4620-B6A9-6BF4644B8F84}" srcOrd="4" destOrd="0" parTransId="{F7AE5CBD-2264-4501-B561-1FE0FFD3D2DE}" sibTransId="{932C8034-FD84-460D-B58B-33B8E894B121}"/>
    <dgm:cxn modelId="{B00B1A4C-8A5A-41DC-8125-B8AD7636ACC6}" type="presOf" srcId="{01263C2F-FA3F-4BCD-AFDF-53C650BFB3E7}" destId="{5032EBBD-2A4E-429C-8CAC-47BBB580B454}" srcOrd="1" destOrd="0" presId="urn:microsoft.com/office/officeart/2005/8/layout/radial1"/>
    <dgm:cxn modelId="{42A866EF-25BC-4E16-B541-4BE3DA28123F}" type="presOf" srcId="{16A8ECFC-FCCF-48B7-B9DF-4216096EC96C}" destId="{62C8AA0A-8BC9-47EC-A994-AD6FD8791F81}" srcOrd="0" destOrd="0" presId="urn:microsoft.com/office/officeart/2005/8/layout/radial1"/>
    <dgm:cxn modelId="{F926486D-DEAE-4E5B-A5CF-F71AE20C4B88}" type="presOf" srcId="{44C45FD1-17C6-4A37-A0ED-C916964E95F3}" destId="{91777994-2922-43E1-BF04-6E0B98C57C56}" srcOrd="1" destOrd="0" presId="urn:microsoft.com/office/officeart/2005/8/layout/radial1"/>
    <dgm:cxn modelId="{74A92FC7-FC18-444E-BD43-D0771E67E11B}" type="presOf" srcId="{671F0AE6-1145-40DF-88E3-0F3AB9729F9A}" destId="{2DABD10A-9A11-48A5-8462-565C5228D214}" srcOrd="0" destOrd="0" presId="urn:microsoft.com/office/officeart/2005/8/layout/radial1"/>
    <dgm:cxn modelId="{937A4200-55A6-4158-846A-2413EE3BCC28}" type="presOf" srcId="{5EC5D7F7-DF4A-4620-B6A9-6BF4644B8F84}" destId="{4C6E54FB-9404-4847-A7DA-A2ADEDCCEC88}" srcOrd="0" destOrd="0" presId="urn:microsoft.com/office/officeart/2005/8/layout/radial1"/>
    <dgm:cxn modelId="{83BEEA68-413B-414B-8DD9-5BFE9403CAC7}" type="presOf" srcId="{44C45FD1-17C6-4A37-A0ED-C916964E95F3}" destId="{FB66102D-CFF1-4643-804A-1AC0006EFFFA}" srcOrd="0" destOrd="0" presId="urn:microsoft.com/office/officeart/2005/8/layout/radial1"/>
    <dgm:cxn modelId="{548D71E8-C7D3-4020-B01A-8D11F88D6405}" type="presOf" srcId="{BA1B8346-FCE3-496F-BC0B-EB11CAB845DA}" destId="{2C6A0048-99E3-478A-88A8-D5A7B4813E16}" srcOrd="0" destOrd="0" presId="urn:microsoft.com/office/officeart/2005/8/layout/radial1"/>
    <dgm:cxn modelId="{21537974-8450-4C96-9A43-DFFCA70EBA72}" srcId="{58240CD5-6F74-4A51-A25E-C1BAB6D720C1}" destId="{6300B03E-88D8-4423-8849-48D7C96E7084}" srcOrd="1" destOrd="0" parTransId="{5DE3E928-320A-44E1-8607-75E2DEC0FFAA}" sibTransId="{7F4A4A05-D16C-4110-A7D9-0AD30A7DFD43}"/>
    <dgm:cxn modelId="{D2D44DA0-4A9A-4657-A43A-3A6BB294321B}" type="presOf" srcId="{58240CD5-6F74-4A51-A25E-C1BAB6D720C1}" destId="{733F70A4-FBA6-45E1-A7C4-A68AF0209783}" srcOrd="0" destOrd="0" presId="urn:microsoft.com/office/officeart/2005/8/layout/radial1"/>
    <dgm:cxn modelId="{6C3BF3FA-CBA0-47C4-8830-8828ED39DB46}" type="presOf" srcId="{01263C2F-FA3F-4BCD-AFDF-53C650BFB3E7}" destId="{9672DB45-C759-4AEA-AED6-A92B34CB5E1E}" srcOrd="0" destOrd="0" presId="urn:microsoft.com/office/officeart/2005/8/layout/radial1"/>
    <dgm:cxn modelId="{D79401D2-918B-4474-B71D-C18F583DA6FB}" srcId="{58240CD5-6F74-4A51-A25E-C1BAB6D720C1}" destId="{671F0AE6-1145-40DF-88E3-0F3AB9729F9A}" srcOrd="3" destOrd="0" parTransId="{D72174CF-6C39-4A0F-9751-A110E2BFE5E2}" sibTransId="{AAE72034-1F77-490E-83EB-5CEF2A98CB50}"/>
    <dgm:cxn modelId="{8E5B8504-42EE-4558-9184-2F539DAD9E19}" srcId="{58240CD5-6F74-4A51-A25E-C1BAB6D720C1}" destId="{BA1B8346-FCE3-496F-BC0B-EB11CAB845DA}" srcOrd="2" destOrd="0" parTransId="{16A8ECFC-FCCF-48B7-B9DF-4216096EC96C}" sibTransId="{CCB49BA0-8C90-4E73-8235-50B73129D7BD}"/>
    <dgm:cxn modelId="{DEE64C60-C92D-4C29-AC72-E6D87362DC49}" type="presOf" srcId="{6300B03E-88D8-4423-8849-48D7C96E7084}" destId="{1B79E2A6-6581-4B2C-8177-ADE5B1A11998}" srcOrd="0" destOrd="0" presId="urn:microsoft.com/office/officeart/2005/8/layout/radial1"/>
    <dgm:cxn modelId="{ABAA033A-0ABA-4D68-BFCD-9BBC46F6B0EE}" type="presOf" srcId="{16A8ECFC-FCCF-48B7-B9DF-4216096EC96C}" destId="{4D20B6DF-F3CD-4511-B180-A57CA89B49A5}" srcOrd="1" destOrd="0" presId="urn:microsoft.com/office/officeart/2005/8/layout/radial1"/>
    <dgm:cxn modelId="{0950A803-BE2F-4728-9D60-9EB391C2FFE1}" type="presOf" srcId="{5DE3E928-320A-44E1-8607-75E2DEC0FFAA}" destId="{F31C2A55-BE3A-4F0B-8ACC-F2599AE5A850}" srcOrd="0" destOrd="0" presId="urn:microsoft.com/office/officeart/2005/8/layout/radial1"/>
    <dgm:cxn modelId="{A49C34F6-045C-4D66-BC66-2C1B9FEF0B09}" type="presOf" srcId="{5DE3E928-320A-44E1-8607-75E2DEC0FFAA}" destId="{C908E7B9-4073-4414-924E-FECF496778E6}" srcOrd="1" destOrd="0" presId="urn:microsoft.com/office/officeart/2005/8/layout/radial1"/>
    <dgm:cxn modelId="{CB2EF48E-051C-4B0A-9DB2-9A99774941F3}" type="presOf" srcId="{FCC6BDDD-8C33-4619-AC17-8D58619943C0}" destId="{ECD0EB07-41DC-496D-A9F8-7C24468A4F4F}" srcOrd="0" destOrd="0" presId="urn:microsoft.com/office/officeart/2005/8/layout/radial1"/>
    <dgm:cxn modelId="{3328E028-7517-4AF1-AB9A-70897BDB056F}" srcId="{58240CD5-6F74-4A51-A25E-C1BAB6D720C1}" destId="{C63E8057-904F-40AA-A997-C667166C353A}" srcOrd="0" destOrd="0" parTransId="{01263C2F-FA3F-4BCD-AFDF-53C650BFB3E7}" sibTransId="{F4A12037-508E-4CD8-A801-663A1DB4405B}"/>
    <dgm:cxn modelId="{0EE00A79-88AF-4DD2-A538-9985BD412473}" type="presOf" srcId="{C63E8057-904F-40AA-A997-C667166C353A}" destId="{C7E5CBAA-5E15-48F0-BBFE-7440A6E66578}" srcOrd="0" destOrd="0" presId="urn:microsoft.com/office/officeart/2005/8/layout/radial1"/>
    <dgm:cxn modelId="{1B9B2769-77A1-4B89-806F-F6C007C35B35}" type="presOf" srcId="{D72174CF-6C39-4A0F-9751-A110E2BFE5E2}" destId="{155C22BE-84DB-4436-A387-9D53363C9B88}" srcOrd="1" destOrd="0" presId="urn:microsoft.com/office/officeart/2005/8/layout/radial1"/>
    <dgm:cxn modelId="{F3FC3F66-2F33-4AF2-B1DE-B2EA8C05044C}" type="presOf" srcId="{F7AE5CBD-2264-4501-B561-1FE0FFD3D2DE}" destId="{1D57A978-4519-46DD-8FAC-1A00E9751F1C}" srcOrd="1" destOrd="0" presId="urn:microsoft.com/office/officeart/2005/8/layout/radial1"/>
    <dgm:cxn modelId="{F7B67ED5-508B-4633-9C42-E3BF7367F8E5}" type="presOf" srcId="{54476B73-C984-44BF-A5A3-2A186DC1D069}" destId="{CB600788-2A95-4D68-B894-3E7B120417E6}" srcOrd="0" destOrd="0" presId="urn:microsoft.com/office/officeart/2005/8/layout/radial1"/>
    <dgm:cxn modelId="{576C9AD4-AEA0-418D-8A8D-16C18BF24FFF}" srcId="{FCC6BDDD-8C33-4619-AC17-8D58619943C0}" destId="{58240CD5-6F74-4A51-A25E-C1BAB6D720C1}" srcOrd="0" destOrd="0" parTransId="{EA324C7B-6DA4-4C5F-B1A9-6DAB105972ED}" sibTransId="{AE5377D8-A81E-4EB4-B874-5E77F2C7B08C}"/>
    <dgm:cxn modelId="{1596FC38-5717-43CE-9716-E6B4D5EC09F2}" type="presOf" srcId="{F7AE5CBD-2264-4501-B561-1FE0FFD3D2DE}" destId="{DD8F5785-E930-4738-9A88-0DE7B2AF38F6}" srcOrd="0" destOrd="0" presId="urn:microsoft.com/office/officeart/2005/8/layout/radial1"/>
    <dgm:cxn modelId="{8EB5324F-5AF7-41AB-92D6-78FB06F8C2EA}" type="presParOf" srcId="{ECD0EB07-41DC-496D-A9F8-7C24468A4F4F}" destId="{733F70A4-FBA6-45E1-A7C4-A68AF0209783}" srcOrd="0" destOrd="0" presId="urn:microsoft.com/office/officeart/2005/8/layout/radial1"/>
    <dgm:cxn modelId="{B226C3B8-0F2A-4483-8051-3B65D89E1D3D}" type="presParOf" srcId="{ECD0EB07-41DC-496D-A9F8-7C24468A4F4F}" destId="{9672DB45-C759-4AEA-AED6-A92B34CB5E1E}" srcOrd="1" destOrd="0" presId="urn:microsoft.com/office/officeart/2005/8/layout/radial1"/>
    <dgm:cxn modelId="{06CE07EA-C541-4C1E-8351-19ECBEF293C2}" type="presParOf" srcId="{9672DB45-C759-4AEA-AED6-A92B34CB5E1E}" destId="{5032EBBD-2A4E-429C-8CAC-47BBB580B454}" srcOrd="0" destOrd="0" presId="urn:microsoft.com/office/officeart/2005/8/layout/radial1"/>
    <dgm:cxn modelId="{61696A5A-08FB-4845-A1BA-1763FADAD436}" type="presParOf" srcId="{ECD0EB07-41DC-496D-A9F8-7C24468A4F4F}" destId="{C7E5CBAA-5E15-48F0-BBFE-7440A6E66578}" srcOrd="2" destOrd="0" presId="urn:microsoft.com/office/officeart/2005/8/layout/radial1"/>
    <dgm:cxn modelId="{655798D2-B00A-4AAD-9097-451EA89CD15C}" type="presParOf" srcId="{ECD0EB07-41DC-496D-A9F8-7C24468A4F4F}" destId="{F31C2A55-BE3A-4F0B-8ACC-F2599AE5A850}" srcOrd="3" destOrd="0" presId="urn:microsoft.com/office/officeart/2005/8/layout/radial1"/>
    <dgm:cxn modelId="{74D484CD-BE90-4AD2-89E3-22416D458A3A}" type="presParOf" srcId="{F31C2A55-BE3A-4F0B-8ACC-F2599AE5A850}" destId="{C908E7B9-4073-4414-924E-FECF496778E6}" srcOrd="0" destOrd="0" presId="urn:microsoft.com/office/officeart/2005/8/layout/radial1"/>
    <dgm:cxn modelId="{A6566759-4BB5-4142-B823-723B716EA93E}" type="presParOf" srcId="{ECD0EB07-41DC-496D-A9F8-7C24468A4F4F}" destId="{1B79E2A6-6581-4B2C-8177-ADE5B1A11998}" srcOrd="4" destOrd="0" presId="urn:microsoft.com/office/officeart/2005/8/layout/radial1"/>
    <dgm:cxn modelId="{68B34F0D-8479-4411-B39D-5C94DDF691CB}" type="presParOf" srcId="{ECD0EB07-41DC-496D-A9F8-7C24468A4F4F}" destId="{62C8AA0A-8BC9-47EC-A994-AD6FD8791F81}" srcOrd="5" destOrd="0" presId="urn:microsoft.com/office/officeart/2005/8/layout/radial1"/>
    <dgm:cxn modelId="{34B8131C-6EA0-484C-A5B1-6A4A9529EB1A}" type="presParOf" srcId="{62C8AA0A-8BC9-47EC-A994-AD6FD8791F81}" destId="{4D20B6DF-F3CD-4511-B180-A57CA89B49A5}" srcOrd="0" destOrd="0" presId="urn:microsoft.com/office/officeart/2005/8/layout/radial1"/>
    <dgm:cxn modelId="{4163BED2-5449-4A50-B144-06552DAE5DBD}" type="presParOf" srcId="{ECD0EB07-41DC-496D-A9F8-7C24468A4F4F}" destId="{2C6A0048-99E3-478A-88A8-D5A7B4813E16}" srcOrd="6" destOrd="0" presId="urn:microsoft.com/office/officeart/2005/8/layout/radial1"/>
    <dgm:cxn modelId="{36BA2B83-7B5A-4751-84F6-B366C61D18D2}" type="presParOf" srcId="{ECD0EB07-41DC-496D-A9F8-7C24468A4F4F}" destId="{177DA1C5-8879-4664-A462-63F28E6DE96C}" srcOrd="7" destOrd="0" presId="urn:microsoft.com/office/officeart/2005/8/layout/radial1"/>
    <dgm:cxn modelId="{E49641FB-7FA3-4527-A4F3-4522D09E727A}" type="presParOf" srcId="{177DA1C5-8879-4664-A462-63F28E6DE96C}" destId="{155C22BE-84DB-4436-A387-9D53363C9B88}" srcOrd="0" destOrd="0" presId="urn:microsoft.com/office/officeart/2005/8/layout/radial1"/>
    <dgm:cxn modelId="{3759FCCF-9800-4F92-8646-A0261252D65F}" type="presParOf" srcId="{ECD0EB07-41DC-496D-A9F8-7C24468A4F4F}" destId="{2DABD10A-9A11-48A5-8462-565C5228D214}" srcOrd="8" destOrd="0" presId="urn:microsoft.com/office/officeart/2005/8/layout/radial1"/>
    <dgm:cxn modelId="{50BCF57C-375A-4157-90F4-D5032E845726}" type="presParOf" srcId="{ECD0EB07-41DC-496D-A9F8-7C24468A4F4F}" destId="{DD8F5785-E930-4738-9A88-0DE7B2AF38F6}" srcOrd="9" destOrd="0" presId="urn:microsoft.com/office/officeart/2005/8/layout/radial1"/>
    <dgm:cxn modelId="{C6B73827-D7B2-42B8-84D2-9EEB174D633E}" type="presParOf" srcId="{DD8F5785-E930-4738-9A88-0DE7B2AF38F6}" destId="{1D57A978-4519-46DD-8FAC-1A00E9751F1C}" srcOrd="0" destOrd="0" presId="urn:microsoft.com/office/officeart/2005/8/layout/radial1"/>
    <dgm:cxn modelId="{067EE9C8-6489-47B3-91F1-1487ABF72CD2}" type="presParOf" srcId="{ECD0EB07-41DC-496D-A9F8-7C24468A4F4F}" destId="{4C6E54FB-9404-4847-A7DA-A2ADEDCCEC88}" srcOrd="10" destOrd="0" presId="urn:microsoft.com/office/officeart/2005/8/layout/radial1"/>
    <dgm:cxn modelId="{4569FAA9-C519-490A-97DA-D9511399EBA1}" type="presParOf" srcId="{ECD0EB07-41DC-496D-A9F8-7C24468A4F4F}" destId="{FB66102D-CFF1-4643-804A-1AC0006EFFFA}" srcOrd="11" destOrd="0" presId="urn:microsoft.com/office/officeart/2005/8/layout/radial1"/>
    <dgm:cxn modelId="{86ECD98A-9DE9-41EB-8D86-432FD7642A88}" type="presParOf" srcId="{FB66102D-CFF1-4643-804A-1AC0006EFFFA}" destId="{91777994-2922-43E1-BF04-6E0B98C57C56}" srcOrd="0" destOrd="0" presId="urn:microsoft.com/office/officeart/2005/8/layout/radial1"/>
    <dgm:cxn modelId="{E075B586-C3B1-40B4-93DF-4E91191DAFEB}" type="presParOf" srcId="{ECD0EB07-41DC-496D-A9F8-7C24468A4F4F}" destId="{CB600788-2A95-4D68-B894-3E7B120417E6}"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955155-1092-4C7F-A816-4284AC97C3C8}" type="doc">
      <dgm:prSet loTypeId="urn:microsoft.com/office/officeart/2005/8/layout/pyramid4" loCatId="pyramid" qsTypeId="urn:microsoft.com/office/officeart/2005/8/quickstyle/3d1" qsCatId="3D" csTypeId="urn:microsoft.com/office/officeart/2005/8/colors/colorful1#2" csCatId="colorful" phldr="1"/>
      <dgm:spPr/>
      <dgm:t>
        <a:bodyPr/>
        <a:lstStyle/>
        <a:p>
          <a:endParaRPr lang="en-US"/>
        </a:p>
      </dgm:t>
    </dgm:pt>
    <dgm:pt modelId="{0993AF0A-583C-434F-872D-882E8601C516}">
      <dgm:prSet phldrT="[Text]" custT="1"/>
      <dgm:spPr/>
      <dgm:t>
        <a:bodyPr/>
        <a:lstStyle/>
        <a:p>
          <a:r>
            <a:rPr lang="fa-IR" sz="2400" b="1" kern="1200" smtClean="0">
              <a:latin typeface="Arial" pitchFamily="34" charset="0"/>
              <a:ea typeface="Times New Roman" pitchFamily="18" charset="0"/>
              <a:cs typeface="B Koodak" pitchFamily="2" charset="-78"/>
            </a:rPr>
            <a:t>شناسایی ویژه</a:t>
          </a:r>
          <a:endParaRPr lang="en-US" sz="2400" b="1" kern="1200" dirty="0" smtClean="0">
            <a:latin typeface="Arial" pitchFamily="34" charset="0"/>
            <a:ea typeface="Times New Roman" pitchFamily="18" charset="0"/>
            <a:cs typeface="B Koodak" pitchFamily="2" charset="-78"/>
          </a:endParaRPr>
        </a:p>
      </dgm:t>
    </dgm:pt>
    <dgm:pt modelId="{2324B29B-DF80-49CA-B360-69E85640447E}" type="parTrans" cxnId="{7A00EA25-97BC-4F27-AADD-7F022D4C1EA8}">
      <dgm:prSet/>
      <dgm:spPr/>
      <dgm:t>
        <a:bodyPr/>
        <a:lstStyle/>
        <a:p>
          <a:endParaRPr lang="en-US"/>
        </a:p>
      </dgm:t>
    </dgm:pt>
    <dgm:pt modelId="{7C656E9A-3A67-4AEA-87A5-FFFA53F95F06}" type="sibTrans" cxnId="{7A00EA25-97BC-4F27-AADD-7F022D4C1EA8}">
      <dgm:prSet/>
      <dgm:spPr/>
      <dgm:t>
        <a:bodyPr/>
        <a:lstStyle/>
        <a:p>
          <a:endParaRPr lang="en-US"/>
        </a:p>
      </dgm:t>
    </dgm:pt>
    <dgm:pt modelId="{DC733990-C574-4359-B5BC-857D8F6F19D0}">
      <dgm:prSet phldrT="[Text]" custT="1"/>
      <dgm:spPr/>
      <dgm:t>
        <a:bodyPr/>
        <a:lstStyle/>
        <a:p>
          <a:endParaRPr lang="en-US" sz="2400" b="1" kern="1200" dirty="0" smtClean="0">
            <a:solidFill>
              <a:schemeClr val="bg1"/>
            </a:solidFill>
            <a:latin typeface="Arial" pitchFamily="34" charset="0"/>
            <a:ea typeface="Times New Roman" pitchFamily="18" charset="0"/>
            <a:cs typeface="B Koodak" pitchFamily="2" charset="-78"/>
          </a:endParaRPr>
        </a:p>
      </dgm:t>
    </dgm:pt>
    <dgm:pt modelId="{F534637C-F187-49C9-8237-F812D3D1CBFF}" type="parTrans" cxnId="{DB33E64C-4918-4331-8AC1-F64F8EC75E48}">
      <dgm:prSet/>
      <dgm:spPr/>
      <dgm:t>
        <a:bodyPr/>
        <a:lstStyle/>
        <a:p>
          <a:endParaRPr lang="en-US"/>
        </a:p>
      </dgm:t>
    </dgm:pt>
    <dgm:pt modelId="{620A2E5A-0446-4BE6-B04A-44A15A376119}" type="sibTrans" cxnId="{DB33E64C-4918-4331-8AC1-F64F8EC75E48}">
      <dgm:prSet/>
      <dgm:spPr/>
      <dgm:t>
        <a:bodyPr/>
        <a:lstStyle/>
        <a:p>
          <a:endParaRPr lang="en-US"/>
        </a:p>
      </dgm:t>
    </dgm:pt>
    <dgm:pt modelId="{19CF66EB-7A2B-41F2-B51B-99C6FBB571A6}">
      <dgm:prSet phldrT="[Text]" custT="1"/>
      <dgm:spPr/>
      <dgm:t>
        <a:bodyPr/>
        <a:lstStyle/>
        <a:p>
          <a:endParaRPr lang="fa-IR" sz="2400" b="1" kern="1200" smtClean="0">
            <a:latin typeface="Arial" pitchFamily="34" charset="0"/>
            <a:ea typeface="Times New Roman" pitchFamily="18" charset="0"/>
            <a:cs typeface="B Koodak" pitchFamily="2" charset="-78"/>
          </a:endParaRPr>
        </a:p>
        <a:p>
          <a:r>
            <a:rPr lang="fa-IR" sz="2300" b="1" kern="1200" smtClean="0">
              <a:latin typeface="Arial" pitchFamily="34" charset="0"/>
              <a:ea typeface="Times New Roman" pitchFamily="18" charset="0"/>
              <a:cs typeface="B Koodak" pitchFamily="2" charset="-78"/>
            </a:rPr>
            <a:t>روشهای مجاز برای محاسبه بهای تمام شده موجودیها</a:t>
          </a:r>
          <a:endParaRPr lang="en-US" sz="2300" b="1" kern="1200" dirty="0" smtClean="0">
            <a:latin typeface="Arial" pitchFamily="34" charset="0"/>
            <a:ea typeface="Times New Roman" pitchFamily="18" charset="0"/>
            <a:cs typeface="B Koodak" pitchFamily="2" charset="-78"/>
          </a:endParaRPr>
        </a:p>
      </dgm:t>
    </dgm:pt>
    <dgm:pt modelId="{55755643-1611-4F94-9E08-30A4E328EFE8}" type="parTrans" cxnId="{63821FD7-206E-4C1A-A89B-97EC5EE48BF2}">
      <dgm:prSet/>
      <dgm:spPr/>
      <dgm:t>
        <a:bodyPr/>
        <a:lstStyle/>
        <a:p>
          <a:endParaRPr lang="en-US"/>
        </a:p>
      </dgm:t>
    </dgm:pt>
    <dgm:pt modelId="{E23F2446-1707-48A3-A5D2-DE87F0F05C6B}" type="sibTrans" cxnId="{63821FD7-206E-4C1A-A89B-97EC5EE48BF2}">
      <dgm:prSet/>
      <dgm:spPr/>
      <dgm:t>
        <a:bodyPr/>
        <a:lstStyle/>
        <a:p>
          <a:endParaRPr lang="en-US"/>
        </a:p>
      </dgm:t>
    </dgm:pt>
    <dgm:pt modelId="{C8261ED4-0EE8-4B7A-B061-855C7CB304CE}">
      <dgm:prSet phldrT="[Text]" custT="1"/>
      <dgm:spPr/>
      <dgm:t>
        <a:bodyPr/>
        <a:lstStyle/>
        <a:p>
          <a:endParaRPr lang="en-US" sz="2400" b="1" kern="1200" dirty="0" smtClean="0">
            <a:solidFill>
              <a:schemeClr val="bg1"/>
            </a:solidFill>
            <a:latin typeface="Arial" pitchFamily="34" charset="0"/>
            <a:ea typeface="Times New Roman" pitchFamily="18" charset="0"/>
            <a:cs typeface="B Koodak" pitchFamily="2" charset="-78"/>
          </a:endParaRPr>
        </a:p>
      </dgm:t>
    </dgm:pt>
    <dgm:pt modelId="{515AA9F3-FCEB-4EA3-B975-9584DD2ED46D}" type="parTrans" cxnId="{6F128BD8-93CE-4FDC-8ADC-F981AFC12BB2}">
      <dgm:prSet/>
      <dgm:spPr/>
      <dgm:t>
        <a:bodyPr/>
        <a:lstStyle/>
        <a:p>
          <a:endParaRPr lang="en-US"/>
        </a:p>
      </dgm:t>
    </dgm:pt>
    <dgm:pt modelId="{F5314434-0384-44F3-BBD7-828E64DC2296}" type="sibTrans" cxnId="{6F128BD8-93CE-4FDC-8ADC-F981AFC12BB2}">
      <dgm:prSet/>
      <dgm:spPr/>
      <dgm:t>
        <a:bodyPr/>
        <a:lstStyle/>
        <a:p>
          <a:endParaRPr lang="en-US"/>
        </a:p>
      </dgm:t>
    </dgm:pt>
    <dgm:pt modelId="{46750E56-8B47-4427-9EEC-E38FCF7F34E0}" type="pres">
      <dgm:prSet presAssocID="{5F955155-1092-4C7F-A816-4284AC97C3C8}" presName="compositeShape" presStyleCnt="0">
        <dgm:presLayoutVars>
          <dgm:chMax val="9"/>
          <dgm:dir/>
          <dgm:resizeHandles val="exact"/>
        </dgm:presLayoutVars>
      </dgm:prSet>
      <dgm:spPr/>
      <dgm:t>
        <a:bodyPr/>
        <a:lstStyle/>
        <a:p>
          <a:endParaRPr lang="en-US"/>
        </a:p>
      </dgm:t>
    </dgm:pt>
    <dgm:pt modelId="{A3DFE002-EFF2-463C-8823-411AC3CBD6B6}" type="pres">
      <dgm:prSet presAssocID="{5F955155-1092-4C7F-A816-4284AC97C3C8}" presName="triangle1" presStyleLbl="node1" presStyleIdx="0" presStyleCnt="4">
        <dgm:presLayoutVars>
          <dgm:bulletEnabled val="1"/>
        </dgm:presLayoutVars>
      </dgm:prSet>
      <dgm:spPr/>
      <dgm:t>
        <a:bodyPr/>
        <a:lstStyle/>
        <a:p>
          <a:endParaRPr lang="en-US"/>
        </a:p>
      </dgm:t>
    </dgm:pt>
    <dgm:pt modelId="{D60E9BB6-8D56-4284-A611-FAAE71C2CA42}" type="pres">
      <dgm:prSet presAssocID="{5F955155-1092-4C7F-A816-4284AC97C3C8}" presName="triangle2" presStyleLbl="node1" presStyleIdx="1" presStyleCnt="4">
        <dgm:presLayoutVars>
          <dgm:bulletEnabled val="1"/>
        </dgm:presLayoutVars>
      </dgm:prSet>
      <dgm:spPr/>
      <dgm:t>
        <a:bodyPr/>
        <a:lstStyle/>
        <a:p>
          <a:endParaRPr lang="en-US"/>
        </a:p>
      </dgm:t>
    </dgm:pt>
    <dgm:pt modelId="{D7FDDDED-AA35-4E86-AB5F-BB035DF97F5C}" type="pres">
      <dgm:prSet presAssocID="{5F955155-1092-4C7F-A816-4284AC97C3C8}" presName="triangle3" presStyleLbl="node1" presStyleIdx="2" presStyleCnt="4">
        <dgm:presLayoutVars>
          <dgm:bulletEnabled val="1"/>
        </dgm:presLayoutVars>
      </dgm:prSet>
      <dgm:spPr/>
      <dgm:t>
        <a:bodyPr/>
        <a:lstStyle/>
        <a:p>
          <a:endParaRPr lang="en-US"/>
        </a:p>
      </dgm:t>
    </dgm:pt>
    <dgm:pt modelId="{A638CCFA-3545-416F-9310-790452F8B1A1}" type="pres">
      <dgm:prSet presAssocID="{5F955155-1092-4C7F-A816-4284AC97C3C8}" presName="triangle4" presStyleLbl="node1" presStyleIdx="3" presStyleCnt="4">
        <dgm:presLayoutVars>
          <dgm:bulletEnabled val="1"/>
        </dgm:presLayoutVars>
      </dgm:prSet>
      <dgm:spPr/>
      <dgm:t>
        <a:bodyPr/>
        <a:lstStyle/>
        <a:p>
          <a:endParaRPr lang="en-US"/>
        </a:p>
      </dgm:t>
    </dgm:pt>
  </dgm:ptLst>
  <dgm:cxnLst>
    <dgm:cxn modelId="{7A00EA25-97BC-4F27-AADD-7F022D4C1EA8}" srcId="{5F955155-1092-4C7F-A816-4284AC97C3C8}" destId="{0993AF0A-583C-434F-872D-882E8601C516}" srcOrd="0" destOrd="0" parTransId="{2324B29B-DF80-49CA-B360-69E85640447E}" sibTransId="{7C656E9A-3A67-4AEA-87A5-FFFA53F95F06}"/>
    <dgm:cxn modelId="{DAACC481-475E-4BCC-8DEE-A3E4CF9B4C43}" type="presOf" srcId="{C8261ED4-0EE8-4B7A-B061-855C7CB304CE}" destId="{A638CCFA-3545-416F-9310-790452F8B1A1}" srcOrd="0" destOrd="0" presId="urn:microsoft.com/office/officeart/2005/8/layout/pyramid4"/>
    <dgm:cxn modelId="{35871EDB-D22D-47B0-BCF9-E1F78A3A7FEA}" type="presOf" srcId="{0993AF0A-583C-434F-872D-882E8601C516}" destId="{A3DFE002-EFF2-463C-8823-411AC3CBD6B6}" srcOrd="0" destOrd="0" presId="urn:microsoft.com/office/officeart/2005/8/layout/pyramid4"/>
    <dgm:cxn modelId="{F5E9A987-8813-42CD-8B6A-FA5E9A9F70DB}" type="presOf" srcId="{5F955155-1092-4C7F-A816-4284AC97C3C8}" destId="{46750E56-8B47-4427-9EEC-E38FCF7F34E0}" srcOrd="0" destOrd="0" presId="urn:microsoft.com/office/officeart/2005/8/layout/pyramid4"/>
    <dgm:cxn modelId="{63821FD7-206E-4C1A-A89B-97EC5EE48BF2}" srcId="{5F955155-1092-4C7F-A816-4284AC97C3C8}" destId="{19CF66EB-7A2B-41F2-B51B-99C6FBB571A6}" srcOrd="2" destOrd="0" parTransId="{55755643-1611-4F94-9E08-30A4E328EFE8}" sibTransId="{E23F2446-1707-48A3-A5D2-DE87F0F05C6B}"/>
    <dgm:cxn modelId="{6F128BD8-93CE-4FDC-8ADC-F981AFC12BB2}" srcId="{5F955155-1092-4C7F-A816-4284AC97C3C8}" destId="{C8261ED4-0EE8-4B7A-B061-855C7CB304CE}" srcOrd="3" destOrd="0" parTransId="{515AA9F3-FCEB-4EA3-B975-9584DD2ED46D}" sibTransId="{F5314434-0384-44F3-BBD7-828E64DC2296}"/>
    <dgm:cxn modelId="{DB49143C-27FA-462F-8CA0-D50009437966}" type="presOf" srcId="{DC733990-C574-4359-B5BC-857D8F6F19D0}" destId="{D60E9BB6-8D56-4284-A611-FAAE71C2CA42}" srcOrd="0" destOrd="0" presId="urn:microsoft.com/office/officeart/2005/8/layout/pyramid4"/>
    <dgm:cxn modelId="{C5624730-1551-49CE-8A21-04EE5725F319}" type="presOf" srcId="{19CF66EB-7A2B-41F2-B51B-99C6FBB571A6}" destId="{D7FDDDED-AA35-4E86-AB5F-BB035DF97F5C}" srcOrd="0" destOrd="0" presId="urn:microsoft.com/office/officeart/2005/8/layout/pyramid4"/>
    <dgm:cxn modelId="{DB33E64C-4918-4331-8AC1-F64F8EC75E48}" srcId="{5F955155-1092-4C7F-A816-4284AC97C3C8}" destId="{DC733990-C574-4359-B5BC-857D8F6F19D0}" srcOrd="1" destOrd="0" parTransId="{F534637C-F187-49C9-8237-F812D3D1CBFF}" sibTransId="{620A2E5A-0446-4BE6-B04A-44A15A376119}"/>
    <dgm:cxn modelId="{E360C037-6159-46DD-930F-2F254A8CE7F0}" type="presParOf" srcId="{46750E56-8B47-4427-9EEC-E38FCF7F34E0}" destId="{A3DFE002-EFF2-463C-8823-411AC3CBD6B6}" srcOrd="0" destOrd="0" presId="urn:microsoft.com/office/officeart/2005/8/layout/pyramid4"/>
    <dgm:cxn modelId="{53CB6CB0-AE45-44D2-B63A-0A2C71F15E07}" type="presParOf" srcId="{46750E56-8B47-4427-9EEC-E38FCF7F34E0}" destId="{D60E9BB6-8D56-4284-A611-FAAE71C2CA42}" srcOrd="1" destOrd="0" presId="urn:microsoft.com/office/officeart/2005/8/layout/pyramid4"/>
    <dgm:cxn modelId="{9E707D58-B7A5-46EA-A163-50F17B292A2B}" type="presParOf" srcId="{46750E56-8B47-4427-9EEC-E38FCF7F34E0}" destId="{D7FDDDED-AA35-4E86-AB5F-BB035DF97F5C}" srcOrd="2" destOrd="0" presId="urn:microsoft.com/office/officeart/2005/8/layout/pyramid4"/>
    <dgm:cxn modelId="{87D08625-86E0-4665-8CEB-F6ABF4272FCD}" type="presParOf" srcId="{46750E56-8B47-4427-9EEC-E38FCF7F34E0}" destId="{A638CCFA-3545-416F-9310-790452F8B1A1}"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25994" y="0"/>
            <a:ext cx="4302231" cy="339884"/>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2298" y="0"/>
            <a:ext cx="4302231" cy="339884"/>
          </a:xfrm>
          <a:prstGeom prst="rect">
            <a:avLst/>
          </a:prstGeom>
        </p:spPr>
        <p:txBody>
          <a:bodyPr vert="horz" lIns="91440" tIns="45720" rIns="91440" bIns="45720" rtlCol="1"/>
          <a:lstStyle>
            <a:lvl1pPr algn="l">
              <a:defRPr sz="1200"/>
            </a:lvl1pPr>
          </a:lstStyle>
          <a:p>
            <a:fld id="{0D1E8A60-0261-4EBA-AE2E-2110ECB7E211}" type="datetimeFigureOut">
              <a:rPr lang="fa-IR" smtClean="0"/>
              <a:t>1437/08/15</a:t>
            </a:fld>
            <a:endParaRPr lang="fa-IR"/>
          </a:p>
        </p:txBody>
      </p:sp>
      <p:sp>
        <p:nvSpPr>
          <p:cNvPr id="4" name="Footer Placeholder 3"/>
          <p:cNvSpPr>
            <a:spLocks noGrp="1"/>
          </p:cNvSpPr>
          <p:nvPr>
            <p:ph type="ftr" sz="quarter" idx="2"/>
          </p:nvPr>
        </p:nvSpPr>
        <p:spPr>
          <a:xfrm>
            <a:off x="5625994" y="6456612"/>
            <a:ext cx="4302231" cy="339884"/>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2298" y="6456612"/>
            <a:ext cx="4302231" cy="339884"/>
          </a:xfrm>
          <a:prstGeom prst="rect">
            <a:avLst/>
          </a:prstGeom>
        </p:spPr>
        <p:txBody>
          <a:bodyPr vert="horz" lIns="91440" tIns="45720" rIns="91440" bIns="45720" rtlCol="1" anchor="b"/>
          <a:lstStyle>
            <a:lvl1pPr algn="l">
              <a:defRPr sz="1200"/>
            </a:lvl1pPr>
          </a:lstStyle>
          <a:p>
            <a:fld id="{32C50537-5FEB-4D95-BB5E-140138E08C93}" type="slidenum">
              <a:rPr lang="fa-IR" smtClean="0"/>
              <a:t>‹#›</a:t>
            </a:fld>
            <a:endParaRPr lang="fa-IR"/>
          </a:p>
        </p:txBody>
      </p:sp>
    </p:spTree>
    <p:extLst>
      <p:ext uri="{BB962C8B-B14F-4D97-AF65-F5344CB8AC3E}">
        <p14:creationId xmlns:p14="http://schemas.microsoft.com/office/powerpoint/2010/main" val="4017183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B929DB34-F4BA-4E4A-BDE2-10874FCA58DB}" type="datetimeFigureOut">
              <a:rPr lang="en-US" smtClean="0"/>
              <a:pPr/>
              <a:t>5/22/2016</a:t>
            </a:fld>
            <a:endParaRPr lang="en-US"/>
          </a:p>
        </p:txBody>
      </p:sp>
      <p:sp>
        <p:nvSpPr>
          <p:cNvPr id="4" name="Slide Image Placeholder 3"/>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823" y="3228896"/>
            <a:ext cx="7942580" cy="30589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433458C9-CD48-4F52-ABE7-153A1B7A737E}" type="slidenum">
              <a:rPr lang="en-US" smtClean="0"/>
              <a:pPr/>
              <a:t>‹#›</a:t>
            </a:fld>
            <a:endParaRPr lang="en-US"/>
          </a:p>
        </p:txBody>
      </p:sp>
    </p:spTree>
    <p:extLst>
      <p:ext uri="{BB962C8B-B14F-4D97-AF65-F5344CB8AC3E}">
        <p14:creationId xmlns:p14="http://schemas.microsoft.com/office/powerpoint/2010/main" val="104356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cs typeface="B Zar" pitchFamily="2" charset="-78"/>
              </a:defRPr>
            </a:lvl1pPr>
            <a:lvl2pPr marL="742950" indent="-285750" eaLnBrk="0" hangingPunct="0">
              <a:defRPr sz="2400" b="1">
                <a:solidFill>
                  <a:schemeClr val="tx1"/>
                </a:solidFill>
                <a:latin typeface="Times New Roman" pitchFamily="18" charset="0"/>
                <a:cs typeface="B Zar" pitchFamily="2" charset="-78"/>
              </a:defRPr>
            </a:lvl2pPr>
            <a:lvl3pPr marL="1143000" indent="-228600" eaLnBrk="0" hangingPunct="0">
              <a:defRPr sz="2400" b="1">
                <a:solidFill>
                  <a:schemeClr val="tx1"/>
                </a:solidFill>
                <a:latin typeface="Times New Roman" pitchFamily="18" charset="0"/>
                <a:cs typeface="B Zar" pitchFamily="2" charset="-78"/>
              </a:defRPr>
            </a:lvl3pPr>
            <a:lvl4pPr marL="1600200" indent="-228600" eaLnBrk="0" hangingPunct="0">
              <a:defRPr sz="2400" b="1">
                <a:solidFill>
                  <a:schemeClr val="tx1"/>
                </a:solidFill>
                <a:latin typeface="Times New Roman" pitchFamily="18" charset="0"/>
                <a:cs typeface="B Zar" pitchFamily="2" charset="-78"/>
              </a:defRPr>
            </a:lvl4pPr>
            <a:lvl5pPr marL="2057400" indent="-228600" eaLnBrk="0" hangingPunct="0">
              <a:defRPr sz="2400" b="1">
                <a:solidFill>
                  <a:schemeClr val="tx1"/>
                </a:solidFill>
                <a:latin typeface="Times New Roman" pitchFamily="18" charset="0"/>
                <a:cs typeface="B Zar" pitchFamily="2" charset="-78"/>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9pPr>
          </a:lstStyle>
          <a:p>
            <a:pPr eaLnBrk="1" hangingPunct="1"/>
            <a:fld id="{07C4BEF1-8E8B-4BE8-9D0E-2CD36DEB7BAF}" type="slidenum">
              <a:rPr lang="ar-SA" sz="1200" smtClean="0"/>
              <a:pPr eaLnBrk="1" hangingPunct="1"/>
              <a:t>71</a:t>
            </a:fld>
            <a:endParaRPr lang="en-US" sz="120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142640383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78886639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209875203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A27D8AF-00BB-4820-A5E7-80F70DCC68B8}" type="slidenum">
              <a:rPr lang="fa-IR" smtClean="0"/>
              <a:pPr/>
              <a:t>‹#›</a:t>
            </a:fld>
            <a:endParaRPr lang="fa-I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7860659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404512538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171480125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143059706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209584724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247872373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306175501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230503353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262798914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228276322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122147274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324955652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197725217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F48F1-6C9A-405F-B228-2FA55A4F698D}" type="datetimeFigureOut">
              <a:rPr lang="fa-IR" smtClean="0"/>
              <a:pPr/>
              <a:t>1437/08/15</a:t>
            </a:fld>
            <a:endParaRPr lang="fa-I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27D8AF-00BB-4820-A5E7-80F70DCC68B8}" type="slidenum">
              <a:rPr lang="fa-IR" smtClean="0"/>
              <a:pPr/>
              <a:t>‹#›</a:t>
            </a:fld>
            <a:endParaRPr lang="fa-IR"/>
          </a:p>
        </p:txBody>
      </p:sp>
    </p:spTree>
    <p:extLst>
      <p:ext uri="{BB962C8B-B14F-4D97-AF65-F5344CB8AC3E}">
        <p14:creationId xmlns:p14="http://schemas.microsoft.com/office/powerpoint/2010/main" val="153683997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A8F48F1-6C9A-405F-B228-2FA55A4F698D}" type="datetimeFigureOut">
              <a:rPr lang="fa-IR" smtClean="0"/>
              <a:pPr/>
              <a:t>1437/08/15</a:t>
            </a:fld>
            <a:endParaRPr lang="fa-I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a-I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A27D8AF-00BB-4820-A5E7-80F70DCC68B8}" type="slidenum">
              <a:rPr lang="fa-IR" smtClean="0"/>
              <a:pPr/>
              <a:t>‹#›</a:t>
            </a:fld>
            <a:endParaRPr lang="fa-IR"/>
          </a:p>
        </p:txBody>
      </p:sp>
    </p:spTree>
    <p:extLst>
      <p:ext uri="{BB962C8B-B14F-4D97-AF65-F5344CB8AC3E}">
        <p14:creationId xmlns:p14="http://schemas.microsoft.com/office/powerpoint/2010/main" val="6918909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ransition spd="slow">
    <p:fade/>
  </p:transition>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2" name="Picture 2" descr="H:\كنترل دانشگاه\پايان نامه فرهنگ\پاورپوینت پایان نامه\powerpoint-madsg.com\3312041199462301061831942613410433251113133.jpg"/>
          <p:cNvPicPr>
            <a:picLocks noChangeAspect="1" noChangeArrowheads="1"/>
          </p:cNvPicPr>
          <p:nvPr/>
        </p:nvPicPr>
        <p:blipFill>
          <a:blip r:embed="rId2" cstate="print"/>
          <a:srcRect/>
          <a:stretch>
            <a:fillRect/>
          </a:stretch>
        </p:blipFill>
        <p:spPr bwMode="auto">
          <a:xfrm>
            <a:off x="-163772" y="-66204"/>
            <a:ext cx="12460404" cy="6924204"/>
          </a:xfrm>
          <a:prstGeom prst="rect">
            <a:avLst/>
          </a:prstGeom>
          <a:noFill/>
        </p:spPr>
      </p:pic>
    </p:spTree>
    <p:extLst>
      <p:ext uri="{BB962C8B-B14F-4D97-AF65-F5344CB8AC3E}">
        <p14:creationId xmlns:p14="http://schemas.microsoft.com/office/powerpoint/2010/main" val="235885295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76836" y="1279272"/>
            <a:ext cx="10363826" cy="3424107"/>
          </a:xfrm>
        </p:spPr>
        <p:txBody>
          <a:bodyPr>
            <a:noAutofit/>
          </a:bodyPr>
          <a:lstStyle/>
          <a:p>
            <a:pPr marL="0" indent="0" algn="justLow" rtl="0">
              <a:lnSpc>
                <a:spcPct val="150000"/>
              </a:lnSpc>
              <a:buNone/>
            </a:pPr>
            <a:endParaRPr lang="en-US" sz="3200" dirty="0">
              <a:cs typeface="B Titr" pitchFamily="2" charset="-78"/>
            </a:endParaRPr>
          </a:p>
          <a:p>
            <a:pPr marL="0" indent="0" algn="justLow">
              <a:lnSpc>
                <a:spcPct val="150000"/>
              </a:lnSpc>
              <a:buNone/>
            </a:pPr>
            <a:r>
              <a:rPr lang="fa-IR" sz="3200" b="1" dirty="0">
                <a:cs typeface="B Titr" pitchFamily="2" charset="-78"/>
              </a:rPr>
              <a:t>حساب مزبور در پایان سال و در فرآیند بستن مانده حساب‌ها مورد استفاده قرار می‌گیرد و بصورت سیستمی ایجاد می‌شود. مانده حساب‌های «خلاصه عملکرد درآمد/هزینه»، «تعدیلات سنواتی»، «سایر تغییرات در ارزش خالص» و «مازاد تجدید ارزیابی دارایی‌ها» به حساب «ارزش خالص پایان سال- انباشته» منتقل می‌شوند</a:t>
            </a:r>
            <a:endParaRPr lang="fa-IR" sz="3200" dirty="0">
              <a:cs typeface="B Titr" pitchFamily="2" charset="-78"/>
            </a:endParaRPr>
          </a:p>
        </p:txBody>
      </p:sp>
      <p:sp>
        <p:nvSpPr>
          <p:cNvPr id="4" name="Rectangle 3"/>
          <p:cNvSpPr/>
          <p:nvPr/>
        </p:nvSpPr>
        <p:spPr>
          <a:xfrm>
            <a:off x="2050557" y="507537"/>
            <a:ext cx="7168950" cy="523220"/>
          </a:xfrm>
          <a:prstGeom prst="rect">
            <a:avLst/>
          </a:prstGeom>
        </p:spPr>
        <p:txBody>
          <a:bodyPr wrap="none">
            <a:spAutoFit/>
          </a:bodyPr>
          <a:lstStyle/>
          <a:p>
            <a:r>
              <a:rPr lang="fa-IR" sz="2800" b="1" dirty="0">
                <a:solidFill>
                  <a:srgbClr val="FF0000"/>
                </a:solidFill>
                <a:cs typeface="B Titr" pitchFamily="2" charset="-78"/>
              </a:rPr>
              <a:t>ارزش خالص در پايان سال– انباشته (کد حساب کل </a:t>
            </a:r>
            <a:r>
              <a:rPr lang="fa-IR" sz="2800" b="1" dirty="0" smtClean="0">
                <a:solidFill>
                  <a:srgbClr val="FF0000"/>
                </a:solidFill>
                <a:cs typeface="B Titr" pitchFamily="2" charset="-78"/>
              </a:rPr>
              <a:t>53)</a:t>
            </a:r>
            <a:endParaRPr lang="fa-IR" sz="2800" dirty="0">
              <a:solidFill>
                <a:srgbClr val="FF0000"/>
              </a:solidFill>
              <a:cs typeface="B Titr" pitchFamily="2" charset="-78"/>
            </a:endParaRPr>
          </a:p>
        </p:txBody>
      </p:sp>
    </p:spTree>
    <p:extLst>
      <p:ext uri="{BB962C8B-B14F-4D97-AF65-F5344CB8AC3E}">
        <p14:creationId xmlns:p14="http://schemas.microsoft.com/office/powerpoint/2010/main" val="252159213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0978" y="1791701"/>
            <a:ext cx="10830911" cy="3724096"/>
          </a:xfrm>
          <a:prstGeom prst="rect">
            <a:avLst/>
          </a:prstGeom>
        </p:spPr>
        <p:txBody>
          <a:bodyPr wrap="square">
            <a:spAutoFit/>
          </a:bodyPr>
          <a:lstStyle/>
          <a:p>
            <a:pPr algn="justLow">
              <a:lnSpc>
                <a:spcPct val="150000"/>
              </a:lnSpc>
            </a:pPr>
            <a:r>
              <a:rPr lang="fa-IR" sz="3200" b="1" dirty="0">
                <a:cs typeface="B Titr" pitchFamily="2" charset="-78"/>
              </a:rPr>
              <a:t>چنانچه حق‌الزحمه اشخاص حقوقی بابت آموزش کارکنان در پایان سال مالی 92 شناسایی نشده باشد ( و مبلغ آن با اهمیت باشد) و عدم ثبت در سال مالی 93، بعد از تایید و انتشار صورت‌های مالی سال 92 مشخص شود، جهت اصلاح مانده حساب‌ها باید سرفصل تعدیلات سنواتی را در سال مالی 1393 بدهکار و سرفصل حساب‌پرداختنی را بستانکار کرد</a:t>
            </a:r>
            <a:endParaRPr lang="fa-IR" sz="3200" dirty="0">
              <a:cs typeface="B Titr" pitchFamily="2" charset="-78"/>
            </a:endParaRPr>
          </a:p>
        </p:txBody>
      </p:sp>
      <p:sp>
        <p:nvSpPr>
          <p:cNvPr id="7" name="Rectangle 6"/>
          <p:cNvSpPr/>
          <p:nvPr/>
        </p:nvSpPr>
        <p:spPr>
          <a:xfrm>
            <a:off x="3640199" y="542244"/>
            <a:ext cx="4632999" cy="854080"/>
          </a:xfrm>
          <a:prstGeom prst="rect">
            <a:avLst/>
          </a:prstGeom>
        </p:spPr>
        <p:txBody>
          <a:bodyPr wrap="none">
            <a:spAutoFit/>
          </a:bodyPr>
          <a:lstStyle/>
          <a:p>
            <a:pPr rtl="0">
              <a:lnSpc>
                <a:spcPct val="150000"/>
              </a:lnSpc>
            </a:pPr>
            <a:r>
              <a:rPr lang="fa-IR" sz="3600" b="1" dirty="0" smtClean="0">
                <a:solidFill>
                  <a:srgbClr val="0070C0"/>
                </a:solidFill>
                <a:cs typeface="B Titr" pitchFamily="2" charset="-78"/>
              </a:rPr>
              <a:t>مثال مبلغ </a:t>
            </a:r>
            <a:r>
              <a:rPr lang="fa-IR" sz="3600" b="1" dirty="0">
                <a:solidFill>
                  <a:srgbClr val="0070C0"/>
                </a:solidFill>
                <a:cs typeface="B Titr" pitchFamily="2" charset="-78"/>
              </a:rPr>
              <a:t>آن با اهمیت </a:t>
            </a:r>
            <a:r>
              <a:rPr lang="fa-IR" sz="3600" b="1" dirty="0" smtClean="0">
                <a:solidFill>
                  <a:srgbClr val="0070C0"/>
                </a:solidFill>
                <a:cs typeface="B Titr" pitchFamily="2" charset="-78"/>
              </a:rPr>
              <a:t>باشد</a:t>
            </a:r>
            <a:endParaRPr lang="fa-IR" sz="3600" b="1" dirty="0">
              <a:solidFill>
                <a:srgbClr val="0070C0"/>
              </a:solidFill>
              <a:cs typeface="B Titr" pitchFamily="2" charset="-78"/>
            </a:endParaRPr>
          </a:p>
        </p:txBody>
      </p:sp>
    </p:spTree>
    <p:extLst>
      <p:ext uri="{BB962C8B-B14F-4D97-AF65-F5344CB8AC3E}">
        <p14:creationId xmlns:p14="http://schemas.microsoft.com/office/powerpoint/2010/main" val="179997259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62618" y="1563050"/>
            <a:ext cx="11493061" cy="4821984"/>
          </a:xfrm>
        </p:spPr>
        <p:txBody>
          <a:bodyPr>
            <a:normAutofit fontScale="85000" lnSpcReduction="20000"/>
          </a:bodyPr>
          <a:lstStyle/>
          <a:p>
            <a:pPr rtl="0"/>
            <a:r>
              <a:rPr lang="en-US" b="1" dirty="0"/>
              <a:t> </a:t>
            </a:r>
            <a:endParaRPr lang="en-US" dirty="0"/>
          </a:p>
          <a:p>
            <a:pPr marL="0" indent="0" algn="justLow">
              <a:lnSpc>
                <a:spcPct val="160000"/>
              </a:lnSpc>
              <a:buNone/>
            </a:pPr>
            <a:r>
              <a:rPr lang="fa-IR" sz="3900" b="1" dirty="0">
                <a:cs typeface="B Titr" pitchFamily="2" charset="-78"/>
              </a:rPr>
              <a:t>چنان‌چه هر ساله کسور (پرونده‌ای) سازمان‌های بیمه‌ای طرف قرارداد در مرداد ماه سال بعد مشخص شود و مبلغ آن هر ساله تقریبا با هم برابر باشد </a:t>
            </a:r>
            <a:r>
              <a:rPr lang="fa-IR" sz="3900" b="1" dirty="0" smtClean="0">
                <a:cs typeface="B Titr" pitchFamily="2" charset="-78"/>
              </a:rPr>
              <a:t>      (</a:t>
            </a:r>
            <a:r>
              <a:rPr lang="fa-IR" sz="3900" b="1" dirty="0">
                <a:cs typeface="B Titr" pitchFamily="2" charset="-78"/>
              </a:rPr>
              <a:t>و بعد از تایید صورت‌های مالی مشخص شود)، این رویداد جزو اصلاحات تکرار شونده معمول به حساب می‌آید. ولی اگر درصد کسور سازمان‌های بیمه‌ای نسبت به سال‌های قبل به میزان قابل توجهی افزایش یافته است، باید از حساب «تعديلات سنواتي» استفاده </a:t>
            </a:r>
            <a:r>
              <a:rPr lang="fa-IR" sz="3900" b="1" dirty="0" smtClean="0">
                <a:cs typeface="B Titr" pitchFamily="2" charset="-78"/>
              </a:rPr>
              <a:t>شود.</a:t>
            </a:r>
            <a:endParaRPr lang="fa-IR" sz="3900" dirty="0">
              <a:cs typeface="B Titr" pitchFamily="2" charset="-78"/>
            </a:endParaRPr>
          </a:p>
        </p:txBody>
      </p:sp>
      <p:sp>
        <p:nvSpPr>
          <p:cNvPr id="4" name="Rectangle 3"/>
          <p:cNvSpPr/>
          <p:nvPr/>
        </p:nvSpPr>
        <p:spPr>
          <a:xfrm>
            <a:off x="2402183" y="510713"/>
            <a:ext cx="6694461" cy="854080"/>
          </a:xfrm>
          <a:prstGeom prst="rect">
            <a:avLst/>
          </a:prstGeom>
        </p:spPr>
        <p:txBody>
          <a:bodyPr wrap="none">
            <a:spAutoFit/>
          </a:bodyPr>
          <a:lstStyle/>
          <a:p>
            <a:pPr marL="457200" indent="-457200" rtl="0">
              <a:lnSpc>
                <a:spcPct val="150000"/>
              </a:lnSpc>
              <a:buFontTx/>
              <a:buChar char="-"/>
            </a:pPr>
            <a:r>
              <a:rPr lang="en-US" sz="3600" b="1" dirty="0">
                <a:solidFill>
                  <a:srgbClr val="0070C0"/>
                </a:solidFill>
                <a:cs typeface="B Titr" pitchFamily="2" charset="-78"/>
              </a:rPr>
              <a:t> </a:t>
            </a:r>
            <a:r>
              <a:rPr lang="fa-IR" sz="3600" b="1" dirty="0">
                <a:solidFill>
                  <a:srgbClr val="0070C0"/>
                </a:solidFill>
                <a:cs typeface="B Titr" pitchFamily="2" charset="-78"/>
              </a:rPr>
              <a:t>اصلاحات تکرار شونده معمول، </a:t>
            </a:r>
            <a:r>
              <a:rPr lang="fa-IR" sz="3600" b="1" dirty="0" smtClean="0">
                <a:solidFill>
                  <a:srgbClr val="0070C0"/>
                </a:solidFill>
                <a:cs typeface="B Titr" pitchFamily="2" charset="-78"/>
              </a:rPr>
              <a:t>نباشد</a:t>
            </a:r>
            <a:endParaRPr lang="en-US" sz="3600" dirty="0">
              <a:solidFill>
                <a:srgbClr val="0070C0"/>
              </a:solidFill>
              <a:cs typeface="B Titr" pitchFamily="2" charset="-78"/>
            </a:endParaRPr>
          </a:p>
        </p:txBody>
      </p:sp>
    </p:spTree>
    <p:extLst>
      <p:ext uri="{BB962C8B-B14F-4D97-AF65-F5344CB8AC3E}">
        <p14:creationId xmlns:p14="http://schemas.microsoft.com/office/powerpoint/2010/main" val="299169128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2053" y="1599767"/>
            <a:ext cx="10594427" cy="2246769"/>
          </a:xfrm>
          <a:prstGeom prst="rect">
            <a:avLst/>
          </a:prstGeom>
        </p:spPr>
        <p:txBody>
          <a:bodyPr wrap="square">
            <a:spAutoFit/>
          </a:bodyPr>
          <a:lstStyle/>
          <a:p>
            <a:pPr rtl="0">
              <a:lnSpc>
                <a:spcPct val="150000"/>
              </a:lnSpc>
            </a:pPr>
            <a:r>
              <a:rPr lang="fa-IR" sz="3200" b="1" dirty="0" smtClean="0">
                <a:cs typeface="B Titr" pitchFamily="2" charset="-78"/>
              </a:rPr>
              <a:t>الف)  </a:t>
            </a:r>
            <a:r>
              <a:rPr lang="fa-IR" sz="3200" b="1" dirty="0">
                <a:cs typeface="B Titr" pitchFamily="2" charset="-78"/>
              </a:rPr>
              <a:t>میانگین مبلغ کسور پرونده‌ای در پنج سال قبل 2% بوده و در سال مالی 93 افزایش آن قابل توجه نبوده است؛ بنابراین باید در زمان شناخت، حساب برگشت از درآمد بدهکار و حساب‌های دریافتنی را بستانکار نمود</a:t>
            </a:r>
            <a:r>
              <a:rPr lang="en-US" sz="3200" b="1" dirty="0">
                <a:cs typeface="B Titr" pitchFamily="2" charset="-78"/>
              </a:rPr>
              <a:t>:</a:t>
            </a:r>
            <a:endParaRPr lang="en-US" sz="3200" dirty="0">
              <a:cs typeface="B Titr"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806289805"/>
              </p:ext>
            </p:extLst>
          </p:nvPr>
        </p:nvGraphicFramePr>
        <p:xfrm>
          <a:off x="740979" y="4027053"/>
          <a:ext cx="10925504" cy="2436807"/>
        </p:xfrm>
        <a:graphic>
          <a:graphicData uri="http://schemas.openxmlformats.org/drawingml/2006/table">
            <a:tbl>
              <a:tblPr firstRow="1" firstCol="1" bandRow="1">
                <a:tableStyleId>{5C22544A-7EE6-4342-B048-85BDC9FD1C3A}</a:tableStyleId>
              </a:tblPr>
              <a:tblGrid>
                <a:gridCol w="2731376"/>
                <a:gridCol w="2731376"/>
                <a:gridCol w="2731376"/>
                <a:gridCol w="2731376"/>
              </a:tblGrid>
              <a:tr h="812269">
                <a:tc>
                  <a:txBody>
                    <a:bodyPr/>
                    <a:lstStyle/>
                    <a:p>
                      <a:pPr algn="ctr" rtl="0">
                        <a:lnSpc>
                          <a:spcPct val="115000"/>
                        </a:lnSpc>
                        <a:spcAft>
                          <a:spcPts val="0"/>
                        </a:spcAft>
                      </a:pPr>
                      <a:r>
                        <a:rPr lang="fa-IR" sz="2400" dirty="0">
                          <a:solidFill>
                            <a:schemeClr val="tx1"/>
                          </a:solidFill>
                          <a:effectLst/>
                          <a:cs typeface="B Titr" pitchFamily="2" charset="-78"/>
                        </a:rPr>
                        <a:t>ردیف</a:t>
                      </a:r>
                      <a:endParaRPr lang="en-US" sz="3200" dirty="0">
                        <a:solidFill>
                          <a:schemeClr val="tx1"/>
                        </a:solidFill>
                        <a:effectLst/>
                        <a:latin typeface="Calibri"/>
                        <a:ea typeface="Calibri"/>
                        <a:cs typeface="B Titr" pitchFamily="2" charset="-78"/>
                      </a:endParaRPr>
                    </a:p>
                  </a:txBody>
                  <a:tcPr marL="19050" marR="19050" marT="19050" marB="19050" anchor="ctr">
                    <a:lnB w="38100" cmpd="sng">
                      <a:noFill/>
                    </a:lnB>
                    <a:solidFill>
                      <a:schemeClr val="accent5">
                        <a:lumMod val="40000"/>
                        <a:lumOff val="60000"/>
                      </a:schemeClr>
                    </a:solidFill>
                  </a:tcPr>
                </a:tc>
                <a:tc>
                  <a:txBody>
                    <a:bodyPr/>
                    <a:lstStyle/>
                    <a:p>
                      <a:pPr algn="ctr" rtl="0">
                        <a:lnSpc>
                          <a:spcPct val="115000"/>
                        </a:lnSpc>
                        <a:spcAft>
                          <a:spcPts val="0"/>
                        </a:spcAft>
                      </a:pPr>
                      <a:r>
                        <a:rPr lang="fa-IR" sz="2400" dirty="0">
                          <a:solidFill>
                            <a:schemeClr val="tx1"/>
                          </a:solidFill>
                          <a:effectLst/>
                          <a:cs typeface="B Titr" pitchFamily="2" charset="-78"/>
                        </a:rPr>
                        <a:t>عنوان حساب</a:t>
                      </a:r>
                      <a:endParaRPr lang="en-US" sz="3200" dirty="0">
                        <a:solidFill>
                          <a:schemeClr val="tx1"/>
                        </a:solidFill>
                        <a:effectLst/>
                        <a:latin typeface="Calibri"/>
                        <a:ea typeface="Calibri"/>
                        <a:cs typeface="B Titr" pitchFamily="2" charset="-78"/>
                      </a:endParaRPr>
                    </a:p>
                  </a:txBody>
                  <a:tcPr marL="19050" marR="19050" marT="19050" marB="19050" anchor="ctr">
                    <a:lnB w="38100" cmpd="sng">
                      <a:noFill/>
                    </a:lnB>
                    <a:solidFill>
                      <a:schemeClr val="accent5">
                        <a:lumMod val="40000"/>
                        <a:lumOff val="60000"/>
                      </a:schemeClr>
                    </a:solidFill>
                  </a:tcPr>
                </a:tc>
                <a:tc>
                  <a:txBody>
                    <a:bodyPr/>
                    <a:lstStyle/>
                    <a:p>
                      <a:pPr algn="ctr" rtl="0">
                        <a:lnSpc>
                          <a:spcPct val="115000"/>
                        </a:lnSpc>
                        <a:spcAft>
                          <a:spcPts val="0"/>
                        </a:spcAft>
                      </a:pPr>
                      <a:r>
                        <a:rPr lang="fa-IR" sz="2400" dirty="0">
                          <a:solidFill>
                            <a:schemeClr val="tx1"/>
                          </a:solidFill>
                          <a:effectLst/>
                          <a:cs typeface="B Titr" pitchFamily="2" charset="-78"/>
                        </a:rPr>
                        <a:t>بدهکار</a:t>
                      </a:r>
                      <a:endParaRPr lang="en-US" sz="3200" dirty="0">
                        <a:solidFill>
                          <a:schemeClr val="tx1"/>
                        </a:solidFill>
                        <a:effectLst/>
                        <a:latin typeface="Calibri"/>
                        <a:ea typeface="Calibri"/>
                        <a:cs typeface="B Titr" pitchFamily="2" charset="-78"/>
                      </a:endParaRPr>
                    </a:p>
                  </a:txBody>
                  <a:tcPr marL="19050" marR="19050" marT="19050" marB="19050" anchor="ctr">
                    <a:lnB w="38100" cmpd="sng">
                      <a:noFill/>
                    </a:lnB>
                    <a:solidFill>
                      <a:schemeClr val="accent5">
                        <a:lumMod val="40000"/>
                        <a:lumOff val="60000"/>
                      </a:schemeClr>
                    </a:solidFill>
                  </a:tcPr>
                </a:tc>
                <a:tc>
                  <a:txBody>
                    <a:bodyPr/>
                    <a:lstStyle/>
                    <a:p>
                      <a:pPr algn="ctr" rtl="0">
                        <a:lnSpc>
                          <a:spcPct val="115000"/>
                        </a:lnSpc>
                        <a:spcAft>
                          <a:spcPts val="0"/>
                        </a:spcAft>
                      </a:pPr>
                      <a:r>
                        <a:rPr lang="fa-IR" sz="2400" dirty="0">
                          <a:solidFill>
                            <a:schemeClr val="tx1"/>
                          </a:solidFill>
                          <a:effectLst/>
                          <a:cs typeface="B Titr" pitchFamily="2" charset="-78"/>
                        </a:rPr>
                        <a:t>بستانکار</a:t>
                      </a:r>
                      <a:endParaRPr lang="en-US" sz="3200" dirty="0">
                        <a:solidFill>
                          <a:schemeClr val="tx1"/>
                        </a:solidFill>
                        <a:effectLst/>
                        <a:latin typeface="Calibri"/>
                        <a:ea typeface="Calibri"/>
                        <a:cs typeface="B Titr" pitchFamily="2" charset="-78"/>
                      </a:endParaRPr>
                    </a:p>
                  </a:txBody>
                  <a:tcPr marL="19050" marR="19050" marT="19050" marB="19050" anchor="ctr">
                    <a:lnB w="38100" cmpd="sng">
                      <a:noFill/>
                    </a:lnB>
                    <a:solidFill>
                      <a:schemeClr val="accent5">
                        <a:lumMod val="40000"/>
                        <a:lumOff val="60000"/>
                      </a:schemeClr>
                    </a:solidFill>
                  </a:tcPr>
                </a:tc>
              </a:tr>
              <a:tr h="812269">
                <a:tc>
                  <a:txBody>
                    <a:bodyPr/>
                    <a:lstStyle/>
                    <a:p>
                      <a:pPr algn="ctr" rtl="0">
                        <a:lnSpc>
                          <a:spcPct val="115000"/>
                        </a:lnSpc>
                        <a:spcAft>
                          <a:spcPts val="0"/>
                        </a:spcAft>
                      </a:pPr>
                      <a:r>
                        <a:rPr lang="en-US" sz="2400" dirty="0" smtClean="0">
                          <a:solidFill>
                            <a:schemeClr val="tx1"/>
                          </a:solidFill>
                          <a:effectLst/>
                          <a:cs typeface="B Titr" pitchFamily="2" charset="-78"/>
                        </a:rPr>
                        <a:t>1</a:t>
                      </a:r>
                      <a:endParaRPr lang="en-US" sz="3200" dirty="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a:lnSpc>
                          <a:spcPct val="115000"/>
                        </a:lnSpc>
                        <a:spcAft>
                          <a:spcPts val="0"/>
                        </a:spcAft>
                      </a:pPr>
                      <a:r>
                        <a:rPr lang="fa-IR" sz="2800" kern="1200" dirty="0">
                          <a:solidFill>
                            <a:schemeClr val="tx1"/>
                          </a:solidFill>
                          <a:effectLst/>
                          <a:latin typeface="+mn-lt"/>
                          <a:ea typeface="+mn-ea"/>
                          <a:cs typeface="B Titr" pitchFamily="2" charset="-78"/>
                        </a:rPr>
                        <a:t>تعدیلات </a:t>
                      </a:r>
                      <a:r>
                        <a:rPr lang="fa-IR" sz="2800" kern="1200" dirty="0" smtClean="0">
                          <a:solidFill>
                            <a:schemeClr val="tx1"/>
                          </a:solidFill>
                          <a:effectLst/>
                          <a:latin typeface="+mn-lt"/>
                          <a:ea typeface="+mn-ea"/>
                          <a:cs typeface="B Titr" pitchFamily="2" charset="-78"/>
                        </a:rPr>
                        <a:t>سنواتی</a:t>
                      </a:r>
                      <a:endParaRPr lang="en-US" sz="3200" kern="1200" dirty="0">
                        <a:solidFill>
                          <a:schemeClr val="tx1"/>
                        </a:solidFill>
                        <a:effectLst/>
                        <a:latin typeface="+mn-lt"/>
                        <a:ea typeface="+mn-ea"/>
                        <a:cs typeface="B Titr" pitchFamily="2" charset="-78"/>
                      </a:endParaRPr>
                    </a:p>
                  </a:txBody>
                  <a:tcPr marL="19050" marR="19050" marT="19050" marB="190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a:lnSpc>
                          <a:spcPct val="115000"/>
                        </a:lnSpc>
                        <a:spcAft>
                          <a:spcPts val="0"/>
                        </a:spcAft>
                      </a:pPr>
                      <a:r>
                        <a:rPr lang="en-US" sz="3600" dirty="0">
                          <a:solidFill>
                            <a:schemeClr val="tx1"/>
                          </a:solidFill>
                          <a:effectLst/>
                          <a:cs typeface="B Titr" pitchFamily="2" charset="-78"/>
                        </a:rPr>
                        <a:t>***</a:t>
                      </a:r>
                      <a:endParaRPr lang="en-US" sz="4400" dirty="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a:lnSpc>
                          <a:spcPct val="115000"/>
                        </a:lnSpc>
                        <a:spcAft>
                          <a:spcPts val="0"/>
                        </a:spcAft>
                      </a:pPr>
                      <a:r>
                        <a:rPr lang="en-US" sz="3600" dirty="0">
                          <a:solidFill>
                            <a:schemeClr val="tx1"/>
                          </a:solidFill>
                          <a:effectLst/>
                          <a:cs typeface="B Titr" pitchFamily="2" charset="-78"/>
                        </a:rPr>
                        <a:t> </a:t>
                      </a:r>
                      <a:endParaRPr lang="en-US" sz="4400" dirty="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r>
              <a:tr h="812269">
                <a:tc>
                  <a:txBody>
                    <a:bodyPr/>
                    <a:lstStyle/>
                    <a:p>
                      <a:pPr algn="ctr" rtl="0">
                        <a:lnSpc>
                          <a:spcPct val="115000"/>
                        </a:lnSpc>
                        <a:spcAft>
                          <a:spcPts val="0"/>
                        </a:spcAft>
                      </a:pPr>
                      <a:r>
                        <a:rPr lang="en-US" sz="2400" dirty="0" smtClean="0">
                          <a:solidFill>
                            <a:schemeClr val="tx1"/>
                          </a:solidFill>
                          <a:effectLst/>
                          <a:cs typeface="B Titr" pitchFamily="2" charset="-78"/>
                        </a:rPr>
                        <a:t>2</a:t>
                      </a:r>
                      <a:endParaRPr lang="en-US" sz="3200" dirty="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a:lnSpc>
                          <a:spcPct val="115000"/>
                        </a:lnSpc>
                        <a:spcAft>
                          <a:spcPts val="0"/>
                        </a:spcAft>
                      </a:pPr>
                      <a:r>
                        <a:rPr lang="fa-IR" sz="2400" dirty="0">
                          <a:solidFill>
                            <a:schemeClr val="tx1"/>
                          </a:solidFill>
                          <a:effectLst/>
                          <a:cs typeface="B Titr" pitchFamily="2" charset="-78"/>
                        </a:rPr>
                        <a:t>حساب‌های دریافتنی</a:t>
                      </a:r>
                      <a:endParaRPr lang="en-US" sz="3200" dirty="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a:lnSpc>
                          <a:spcPct val="115000"/>
                        </a:lnSpc>
                        <a:spcAft>
                          <a:spcPts val="0"/>
                        </a:spcAft>
                      </a:pPr>
                      <a:r>
                        <a:rPr lang="en-US" sz="3600">
                          <a:solidFill>
                            <a:schemeClr val="tx1"/>
                          </a:solidFill>
                          <a:effectLst/>
                          <a:cs typeface="B Titr" pitchFamily="2" charset="-78"/>
                        </a:rPr>
                        <a:t> </a:t>
                      </a:r>
                      <a:endParaRPr lang="en-US" sz="440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a:lnSpc>
                          <a:spcPct val="115000"/>
                        </a:lnSpc>
                        <a:spcAft>
                          <a:spcPts val="0"/>
                        </a:spcAft>
                      </a:pPr>
                      <a:r>
                        <a:rPr lang="en-US" sz="3600" dirty="0">
                          <a:solidFill>
                            <a:schemeClr val="tx1"/>
                          </a:solidFill>
                          <a:effectLst/>
                          <a:cs typeface="B Titr" pitchFamily="2" charset="-78"/>
                        </a:rPr>
                        <a:t>***</a:t>
                      </a:r>
                      <a:endParaRPr lang="en-US" sz="4400" dirty="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8" name="Subtitle 7"/>
          <p:cNvSpPr>
            <a:spLocks noGrp="1"/>
          </p:cNvSpPr>
          <p:nvPr>
            <p:ph type="subTitle" idx="1"/>
          </p:nvPr>
        </p:nvSpPr>
        <p:spPr>
          <a:xfrm>
            <a:off x="2024278" y="228168"/>
            <a:ext cx="8689976" cy="1371599"/>
          </a:xfrm>
        </p:spPr>
        <p:txBody>
          <a:bodyPr>
            <a:normAutofit/>
          </a:bodyPr>
          <a:lstStyle/>
          <a:p>
            <a:r>
              <a:rPr lang="fa-IR" sz="4400" dirty="0" smtClean="0">
                <a:solidFill>
                  <a:srgbClr val="0070C0"/>
                </a:solidFill>
                <a:cs typeface="B Titr" pitchFamily="2" charset="-78"/>
              </a:rPr>
              <a:t>مثال یک </a:t>
            </a:r>
            <a:endParaRPr lang="fa-IR" sz="4400" dirty="0">
              <a:solidFill>
                <a:srgbClr val="0070C0"/>
              </a:solidFill>
              <a:cs typeface="B Titr" pitchFamily="2" charset="-78"/>
            </a:endParaRPr>
          </a:p>
        </p:txBody>
      </p:sp>
    </p:spTree>
    <p:extLst>
      <p:ext uri="{BB962C8B-B14F-4D97-AF65-F5344CB8AC3E}">
        <p14:creationId xmlns:p14="http://schemas.microsoft.com/office/powerpoint/2010/main" val="46342240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0619" y="1485377"/>
            <a:ext cx="10846677" cy="2112117"/>
          </a:xfrm>
          <a:prstGeom prst="rect">
            <a:avLst/>
          </a:prstGeom>
        </p:spPr>
        <p:txBody>
          <a:bodyPr wrap="square">
            <a:spAutoFit/>
          </a:bodyPr>
          <a:lstStyle/>
          <a:p>
            <a:pPr>
              <a:lnSpc>
                <a:spcPct val="150000"/>
              </a:lnSpc>
            </a:pPr>
            <a:r>
              <a:rPr lang="fa-IR" sz="3000" b="1" dirty="0">
                <a:cs typeface="B Titr" pitchFamily="2" charset="-78"/>
              </a:rPr>
              <a:t>ب- میانگین مبلغ کسور پرونده‌ای در پنج سال قبل 2% بوده و در سال مالی 93 به میزان قابل توجهی افزایش یافته است؛ در این حالت در زمان شناخت باید، حساب تعدیلات سنواتی را بدهکار و حساب‌های دریافتنی را بستانکار کرد</a:t>
            </a:r>
            <a:endParaRPr lang="fa-IR" sz="3000" dirty="0">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418347475"/>
              </p:ext>
            </p:extLst>
          </p:nvPr>
        </p:nvGraphicFramePr>
        <p:xfrm>
          <a:off x="693682" y="3885164"/>
          <a:ext cx="10925504" cy="2436807"/>
        </p:xfrm>
        <a:graphic>
          <a:graphicData uri="http://schemas.openxmlformats.org/drawingml/2006/table">
            <a:tbl>
              <a:tblPr firstRow="1" firstCol="1" bandRow="1">
                <a:tableStyleId>{5C22544A-7EE6-4342-B048-85BDC9FD1C3A}</a:tableStyleId>
              </a:tblPr>
              <a:tblGrid>
                <a:gridCol w="2731376"/>
                <a:gridCol w="2731376"/>
                <a:gridCol w="2731376"/>
                <a:gridCol w="2731376"/>
              </a:tblGrid>
              <a:tr h="812269">
                <a:tc>
                  <a:txBody>
                    <a:bodyPr/>
                    <a:lstStyle/>
                    <a:p>
                      <a:pPr algn="ctr" rtl="0">
                        <a:lnSpc>
                          <a:spcPct val="115000"/>
                        </a:lnSpc>
                        <a:spcAft>
                          <a:spcPts val="0"/>
                        </a:spcAft>
                      </a:pPr>
                      <a:r>
                        <a:rPr lang="fa-IR" sz="2400" dirty="0">
                          <a:solidFill>
                            <a:schemeClr val="tx1"/>
                          </a:solidFill>
                          <a:effectLst/>
                          <a:cs typeface="B Titr" pitchFamily="2" charset="-78"/>
                        </a:rPr>
                        <a:t>ردیف</a:t>
                      </a:r>
                      <a:endParaRPr lang="en-US" sz="3200" dirty="0">
                        <a:solidFill>
                          <a:schemeClr val="tx1"/>
                        </a:solidFill>
                        <a:effectLst/>
                        <a:latin typeface="Calibri"/>
                        <a:ea typeface="Calibri"/>
                        <a:cs typeface="B Titr" pitchFamily="2" charset="-78"/>
                      </a:endParaRPr>
                    </a:p>
                  </a:txBody>
                  <a:tcPr marL="19050" marR="19050" marT="19050" marB="19050" anchor="ctr">
                    <a:lnB w="38100" cmpd="sng">
                      <a:noFill/>
                    </a:lnB>
                    <a:solidFill>
                      <a:schemeClr val="accent5">
                        <a:lumMod val="40000"/>
                        <a:lumOff val="60000"/>
                      </a:schemeClr>
                    </a:solidFill>
                  </a:tcPr>
                </a:tc>
                <a:tc>
                  <a:txBody>
                    <a:bodyPr/>
                    <a:lstStyle/>
                    <a:p>
                      <a:pPr algn="ctr" rtl="0">
                        <a:lnSpc>
                          <a:spcPct val="115000"/>
                        </a:lnSpc>
                        <a:spcAft>
                          <a:spcPts val="0"/>
                        </a:spcAft>
                      </a:pPr>
                      <a:r>
                        <a:rPr lang="fa-IR" sz="2400" dirty="0">
                          <a:solidFill>
                            <a:schemeClr val="tx1"/>
                          </a:solidFill>
                          <a:effectLst/>
                          <a:cs typeface="B Titr" pitchFamily="2" charset="-78"/>
                        </a:rPr>
                        <a:t>عنوان حساب</a:t>
                      </a:r>
                      <a:endParaRPr lang="en-US" sz="3200" dirty="0">
                        <a:solidFill>
                          <a:schemeClr val="tx1"/>
                        </a:solidFill>
                        <a:effectLst/>
                        <a:latin typeface="Calibri"/>
                        <a:ea typeface="Calibri"/>
                        <a:cs typeface="B Titr" pitchFamily="2" charset="-78"/>
                      </a:endParaRPr>
                    </a:p>
                  </a:txBody>
                  <a:tcPr marL="19050" marR="19050" marT="19050" marB="19050" anchor="ctr">
                    <a:lnB w="38100" cmpd="sng">
                      <a:noFill/>
                    </a:lnB>
                    <a:solidFill>
                      <a:schemeClr val="accent5">
                        <a:lumMod val="40000"/>
                        <a:lumOff val="60000"/>
                      </a:schemeClr>
                    </a:solidFill>
                  </a:tcPr>
                </a:tc>
                <a:tc>
                  <a:txBody>
                    <a:bodyPr/>
                    <a:lstStyle/>
                    <a:p>
                      <a:pPr algn="ctr" rtl="0">
                        <a:lnSpc>
                          <a:spcPct val="115000"/>
                        </a:lnSpc>
                        <a:spcAft>
                          <a:spcPts val="0"/>
                        </a:spcAft>
                      </a:pPr>
                      <a:r>
                        <a:rPr lang="fa-IR" sz="2400" dirty="0">
                          <a:solidFill>
                            <a:schemeClr val="tx1"/>
                          </a:solidFill>
                          <a:effectLst/>
                          <a:cs typeface="B Titr" pitchFamily="2" charset="-78"/>
                        </a:rPr>
                        <a:t>بدهکار</a:t>
                      </a:r>
                      <a:endParaRPr lang="en-US" sz="3200" dirty="0">
                        <a:solidFill>
                          <a:schemeClr val="tx1"/>
                        </a:solidFill>
                        <a:effectLst/>
                        <a:latin typeface="Calibri"/>
                        <a:ea typeface="Calibri"/>
                        <a:cs typeface="B Titr" pitchFamily="2" charset="-78"/>
                      </a:endParaRPr>
                    </a:p>
                  </a:txBody>
                  <a:tcPr marL="19050" marR="19050" marT="19050" marB="19050" anchor="ctr">
                    <a:lnB w="38100" cmpd="sng">
                      <a:noFill/>
                    </a:lnB>
                    <a:solidFill>
                      <a:schemeClr val="accent5">
                        <a:lumMod val="40000"/>
                        <a:lumOff val="60000"/>
                      </a:schemeClr>
                    </a:solidFill>
                  </a:tcPr>
                </a:tc>
                <a:tc>
                  <a:txBody>
                    <a:bodyPr/>
                    <a:lstStyle/>
                    <a:p>
                      <a:pPr algn="ctr" rtl="0">
                        <a:lnSpc>
                          <a:spcPct val="115000"/>
                        </a:lnSpc>
                        <a:spcAft>
                          <a:spcPts val="0"/>
                        </a:spcAft>
                      </a:pPr>
                      <a:r>
                        <a:rPr lang="fa-IR" sz="2400" dirty="0">
                          <a:solidFill>
                            <a:schemeClr val="tx1"/>
                          </a:solidFill>
                          <a:effectLst/>
                          <a:cs typeface="B Titr" pitchFamily="2" charset="-78"/>
                        </a:rPr>
                        <a:t>بستانکار</a:t>
                      </a:r>
                      <a:endParaRPr lang="en-US" sz="3200" dirty="0">
                        <a:solidFill>
                          <a:schemeClr val="tx1"/>
                        </a:solidFill>
                        <a:effectLst/>
                        <a:latin typeface="Calibri"/>
                        <a:ea typeface="Calibri"/>
                        <a:cs typeface="B Titr" pitchFamily="2" charset="-78"/>
                      </a:endParaRPr>
                    </a:p>
                  </a:txBody>
                  <a:tcPr marL="19050" marR="19050" marT="19050" marB="19050" anchor="ctr">
                    <a:lnB w="38100" cmpd="sng">
                      <a:noFill/>
                    </a:lnB>
                    <a:solidFill>
                      <a:schemeClr val="accent5">
                        <a:lumMod val="40000"/>
                        <a:lumOff val="60000"/>
                      </a:schemeClr>
                    </a:solidFill>
                  </a:tcPr>
                </a:tc>
              </a:tr>
              <a:tr h="812269">
                <a:tc>
                  <a:txBody>
                    <a:bodyPr/>
                    <a:lstStyle/>
                    <a:p>
                      <a:pPr algn="ctr" rtl="0">
                        <a:lnSpc>
                          <a:spcPct val="115000"/>
                        </a:lnSpc>
                        <a:spcAft>
                          <a:spcPts val="0"/>
                        </a:spcAft>
                      </a:pPr>
                      <a:r>
                        <a:rPr lang="en-US" sz="2400" dirty="0" smtClean="0">
                          <a:solidFill>
                            <a:schemeClr val="tx1"/>
                          </a:solidFill>
                          <a:effectLst/>
                          <a:cs typeface="B Titr" pitchFamily="2" charset="-78"/>
                        </a:rPr>
                        <a:t>1</a:t>
                      </a:r>
                      <a:endParaRPr lang="en-US" sz="3200" dirty="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a:lnSpc>
                          <a:spcPct val="115000"/>
                        </a:lnSpc>
                        <a:spcAft>
                          <a:spcPts val="0"/>
                        </a:spcAft>
                      </a:pPr>
                      <a:r>
                        <a:rPr lang="fa-IR" sz="2400" dirty="0">
                          <a:solidFill>
                            <a:schemeClr val="tx1"/>
                          </a:solidFill>
                          <a:effectLst/>
                          <a:cs typeface="B Titr" pitchFamily="2" charset="-78"/>
                        </a:rPr>
                        <a:t>برگشت از درآمد</a:t>
                      </a:r>
                      <a:endParaRPr lang="en-US" sz="3200" dirty="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a:lnSpc>
                          <a:spcPct val="115000"/>
                        </a:lnSpc>
                        <a:spcAft>
                          <a:spcPts val="0"/>
                        </a:spcAft>
                      </a:pPr>
                      <a:r>
                        <a:rPr lang="en-US" sz="3600" dirty="0">
                          <a:solidFill>
                            <a:schemeClr val="tx1"/>
                          </a:solidFill>
                          <a:effectLst/>
                          <a:cs typeface="B Titr" pitchFamily="2" charset="-78"/>
                        </a:rPr>
                        <a:t>***</a:t>
                      </a:r>
                      <a:endParaRPr lang="en-US" sz="4400" dirty="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a:lnSpc>
                          <a:spcPct val="115000"/>
                        </a:lnSpc>
                        <a:spcAft>
                          <a:spcPts val="0"/>
                        </a:spcAft>
                      </a:pPr>
                      <a:r>
                        <a:rPr lang="en-US" sz="3600" dirty="0">
                          <a:solidFill>
                            <a:schemeClr val="tx1"/>
                          </a:solidFill>
                          <a:effectLst/>
                          <a:cs typeface="B Titr" pitchFamily="2" charset="-78"/>
                        </a:rPr>
                        <a:t> </a:t>
                      </a:r>
                      <a:endParaRPr lang="en-US" sz="4400" dirty="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r>
              <a:tr h="812269">
                <a:tc>
                  <a:txBody>
                    <a:bodyPr/>
                    <a:lstStyle/>
                    <a:p>
                      <a:pPr algn="ctr" rtl="0">
                        <a:lnSpc>
                          <a:spcPct val="115000"/>
                        </a:lnSpc>
                        <a:spcAft>
                          <a:spcPts val="0"/>
                        </a:spcAft>
                      </a:pPr>
                      <a:r>
                        <a:rPr lang="en-US" sz="2400" dirty="0" smtClean="0">
                          <a:solidFill>
                            <a:schemeClr val="tx1"/>
                          </a:solidFill>
                          <a:effectLst/>
                          <a:cs typeface="B Titr" pitchFamily="2" charset="-78"/>
                        </a:rPr>
                        <a:t>2</a:t>
                      </a:r>
                      <a:endParaRPr lang="en-US" sz="3200" dirty="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a:lnSpc>
                          <a:spcPct val="115000"/>
                        </a:lnSpc>
                        <a:spcAft>
                          <a:spcPts val="0"/>
                        </a:spcAft>
                      </a:pPr>
                      <a:r>
                        <a:rPr lang="fa-IR" sz="2400" dirty="0">
                          <a:solidFill>
                            <a:schemeClr val="tx1"/>
                          </a:solidFill>
                          <a:effectLst/>
                          <a:cs typeface="B Titr" pitchFamily="2" charset="-78"/>
                        </a:rPr>
                        <a:t>حساب‌های دریافتنی</a:t>
                      </a:r>
                      <a:endParaRPr lang="en-US" sz="3200" dirty="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a:lnSpc>
                          <a:spcPct val="115000"/>
                        </a:lnSpc>
                        <a:spcAft>
                          <a:spcPts val="0"/>
                        </a:spcAft>
                      </a:pPr>
                      <a:r>
                        <a:rPr lang="en-US" sz="3600">
                          <a:solidFill>
                            <a:schemeClr val="tx1"/>
                          </a:solidFill>
                          <a:effectLst/>
                          <a:cs typeface="B Titr" pitchFamily="2" charset="-78"/>
                        </a:rPr>
                        <a:t> </a:t>
                      </a:r>
                      <a:endParaRPr lang="en-US" sz="440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a:lnSpc>
                          <a:spcPct val="115000"/>
                        </a:lnSpc>
                        <a:spcAft>
                          <a:spcPts val="0"/>
                        </a:spcAft>
                      </a:pPr>
                      <a:r>
                        <a:rPr lang="en-US" sz="3600" dirty="0">
                          <a:solidFill>
                            <a:schemeClr val="tx1"/>
                          </a:solidFill>
                          <a:effectLst/>
                          <a:cs typeface="B Titr" pitchFamily="2" charset="-78"/>
                        </a:rPr>
                        <a:t>***</a:t>
                      </a:r>
                      <a:endParaRPr lang="en-US" sz="4400" dirty="0">
                        <a:solidFill>
                          <a:schemeClr val="tx1"/>
                        </a:solidFill>
                        <a:effectLst/>
                        <a:latin typeface="Calibri"/>
                        <a:ea typeface="Calibri"/>
                        <a:cs typeface="B Titr" pitchFamily="2" charset="-78"/>
                      </a:endParaRPr>
                    </a:p>
                  </a:txBody>
                  <a:tcPr marL="19050" marR="19050" marT="19050" marB="190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7" name="Subtitle 7"/>
          <p:cNvSpPr txBox="1">
            <a:spLocks/>
          </p:cNvSpPr>
          <p:nvPr/>
        </p:nvSpPr>
        <p:spPr>
          <a:xfrm>
            <a:off x="1598609" y="267150"/>
            <a:ext cx="8689976" cy="1371599"/>
          </a:xfrm>
          <a:prstGeom prst="rect">
            <a:avLst/>
          </a:prstGeom>
        </p:spPr>
        <p:txBody>
          <a:bodyPr>
            <a:normAutofit/>
          </a:bodyPr>
          <a:lst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ctr"/>
            <a:r>
              <a:rPr lang="fa-IR" sz="4400" dirty="0" smtClean="0">
                <a:solidFill>
                  <a:srgbClr val="0070C0"/>
                </a:solidFill>
                <a:cs typeface="B Titr" pitchFamily="2" charset="-78"/>
              </a:rPr>
              <a:t>مثــال دو </a:t>
            </a:r>
            <a:endParaRPr lang="fa-IR" sz="4400" dirty="0">
              <a:solidFill>
                <a:srgbClr val="0070C0"/>
              </a:solidFill>
              <a:cs typeface="B Titr" pitchFamily="2" charset="-78"/>
            </a:endParaRPr>
          </a:p>
        </p:txBody>
      </p:sp>
    </p:spTree>
    <p:extLst>
      <p:ext uri="{BB962C8B-B14F-4D97-AF65-F5344CB8AC3E}">
        <p14:creationId xmlns:p14="http://schemas.microsoft.com/office/powerpoint/2010/main" val="103819972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DF56984E-5F76-4D91-8E1D-64AA520EF264}" type="slidenum">
              <a:rPr lang="ar-SA" sz="1400" smtClean="0"/>
              <a:pPr eaLnBrk="1" hangingPunct="1"/>
              <a:t>15</a:t>
            </a:fld>
            <a:r>
              <a:rPr lang="en-US" sz="1400" smtClean="0"/>
              <a:t>/36</a:t>
            </a:r>
          </a:p>
        </p:txBody>
      </p:sp>
      <p:sp>
        <p:nvSpPr>
          <p:cNvPr id="3074" name="Rectangle 2"/>
          <p:cNvSpPr>
            <a:spLocks noGrp="1" noChangeArrowheads="1"/>
          </p:cNvSpPr>
          <p:nvPr>
            <p:ph type="title"/>
          </p:nvPr>
        </p:nvSpPr>
        <p:spPr>
          <a:xfrm>
            <a:off x="1828800" y="228600"/>
            <a:ext cx="8331200" cy="685800"/>
          </a:xfrm>
          <a:gradFill rotWithShape="0">
            <a:gsLst>
              <a:gs pos="0">
                <a:srgbClr val="006600"/>
              </a:gs>
              <a:gs pos="50000">
                <a:srgbClr val="FFFFCC"/>
              </a:gs>
              <a:gs pos="100000">
                <a:srgbClr val="006600"/>
              </a:gs>
            </a:gsLst>
            <a:lin ang="18900000" scaled="1"/>
          </a:gradFill>
        </p:spPr>
        <p:txBody>
          <a:bodyPr/>
          <a:lstStyle/>
          <a:p>
            <a:r>
              <a:rPr lang="fa-IR" sz="4000" b="1" u="sng" dirty="0">
                <a:cs typeface="B Titr" pitchFamily="2" charset="-78"/>
              </a:rPr>
              <a:t>تعديلات‌ </a:t>
            </a:r>
            <a:r>
              <a:rPr lang="fa-IR" sz="4000" b="1" u="sng" dirty="0" smtClean="0">
                <a:cs typeface="B Titr" pitchFamily="2" charset="-78"/>
              </a:rPr>
              <a:t>سنواتي‌</a:t>
            </a:r>
            <a:endParaRPr lang="fa-IR" sz="4000" b="1" dirty="0" smtClean="0">
              <a:cs typeface="B Titr" pitchFamily="2" charset="-78"/>
            </a:endParaRPr>
          </a:p>
        </p:txBody>
      </p:sp>
      <p:sp>
        <p:nvSpPr>
          <p:cNvPr id="3075" name="Text Box 3"/>
          <p:cNvSpPr txBox="1">
            <a:spLocks noChangeArrowheads="1"/>
          </p:cNvSpPr>
          <p:nvPr/>
        </p:nvSpPr>
        <p:spPr bwMode="auto">
          <a:xfrm>
            <a:off x="609600" y="990600"/>
            <a:ext cx="11176000"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rtl="1" eaLnBrk="1" hangingPunct="1">
              <a:lnSpc>
                <a:spcPct val="150000"/>
              </a:lnSpc>
              <a:spcBef>
                <a:spcPts val="600"/>
              </a:spcBef>
              <a:spcAft>
                <a:spcPts val="600"/>
              </a:spcAft>
            </a:pPr>
            <a:r>
              <a:rPr lang="fa-IR" sz="4000" b="1" dirty="0" smtClean="0">
                <a:cs typeface="B Titr" pitchFamily="2" charset="-78"/>
              </a:rPr>
              <a:t>تعديلاتي‌ </a:t>
            </a:r>
            <a:r>
              <a:rPr lang="fa-IR" sz="4000" b="1" dirty="0">
                <a:cs typeface="B Titr" pitchFamily="2" charset="-78"/>
              </a:rPr>
              <a:t>با اهميت‌ است‌ كه‌ به‌ سنوات‌ قبل‌ مربوط‌ مي‌شود و از تغيير در </a:t>
            </a:r>
            <a:r>
              <a:rPr lang="fa-IR" sz="4000" b="1" dirty="0">
                <a:solidFill>
                  <a:srgbClr val="0070C0"/>
                </a:solidFill>
                <a:cs typeface="B Titr" pitchFamily="2" charset="-78"/>
              </a:rPr>
              <a:t>رويه‌ </a:t>
            </a:r>
            <a:r>
              <a:rPr lang="fa-IR" sz="4000" b="1" dirty="0">
                <a:cs typeface="B Titr" pitchFamily="2" charset="-78"/>
              </a:rPr>
              <a:t>حسابداري‌ يا </a:t>
            </a:r>
            <a:r>
              <a:rPr lang="fa-IR" sz="4000" b="1" dirty="0">
                <a:solidFill>
                  <a:srgbClr val="0070C0"/>
                </a:solidFill>
                <a:cs typeface="B Titr" pitchFamily="2" charset="-78"/>
              </a:rPr>
              <a:t>اصلاح‌ اشتباه‌ </a:t>
            </a:r>
            <a:r>
              <a:rPr lang="fa-IR" sz="4000" b="1" dirty="0">
                <a:cs typeface="B Titr" pitchFamily="2" charset="-78"/>
              </a:rPr>
              <a:t>ناشي‌ مي‌گردد. تعديلات‌ سنواتي‌، اصلاحات‌ تكرار شونده‌ معمول‌ و تعديل‌ براوردهاي‌ انجام‌ شده‌ در سنوات‌ قبل‌ را شامل‌ نمي‌شود</a:t>
            </a:r>
            <a:r>
              <a:rPr lang="fa-IR" sz="4000" b="1" dirty="0" smtClean="0">
                <a:cs typeface="B Titr" pitchFamily="2" charset="-78"/>
              </a:rPr>
              <a:t>.</a:t>
            </a:r>
            <a:endParaRPr lang="fa-IR" sz="4000" b="1" dirty="0">
              <a:cs typeface="B Titr" pitchFamily="2" charset="-78"/>
            </a:endParaRPr>
          </a:p>
        </p:txBody>
      </p:sp>
    </p:spTree>
    <p:extLst>
      <p:ext uri="{BB962C8B-B14F-4D97-AF65-F5344CB8AC3E}">
        <p14:creationId xmlns:p14="http://schemas.microsoft.com/office/powerpoint/2010/main" val="41176313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iterate type="wd">
                                    <p:tmPct val="100000"/>
                                  </p:iterate>
                                  <p:childTnLst>
                                    <p:set>
                                      <p:cBhvr>
                                        <p:cTn id="6" dur="1" fill="hold">
                                          <p:stCondLst>
                                            <p:cond delay="0"/>
                                          </p:stCondLst>
                                        </p:cTn>
                                        <p:tgtEl>
                                          <p:spTgt spid="3074"/>
                                        </p:tgtEl>
                                        <p:attrNameLst>
                                          <p:attrName>style.visibility</p:attrName>
                                        </p:attrNameLst>
                                      </p:cBhvr>
                                      <p:to>
                                        <p:strVal val="visible"/>
                                      </p:to>
                                    </p:set>
                                    <p:animEffect transition="in" filter="checkerboard(down)">
                                      <p:cBhvr>
                                        <p:cTn id="7" dur="300"/>
                                        <p:tgtEl>
                                          <p:spTgt spid="3074"/>
                                        </p:tgtEl>
                                      </p:cBhvr>
                                    </p:animEffect>
                                  </p:childTnLst>
                                </p:cTn>
                              </p:par>
                            </p:childTnLst>
                          </p:cTn>
                        </p:par>
                        <p:par>
                          <p:cTn id="8" fill="hold" nodeType="afterGroup">
                            <p:stCondLst>
                              <p:cond delay="600"/>
                            </p:stCondLst>
                            <p:childTnLst>
                              <p:par>
                                <p:cTn id="9" presetID="17" presetClass="entr" presetSubtype="2" fill="hold" grpId="0" nodeType="after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p:cTn id="11" dur="500" fill="hold"/>
                                        <p:tgtEl>
                                          <p:spTgt spid="3075"/>
                                        </p:tgtEl>
                                        <p:attrNameLst>
                                          <p:attrName>ppt_x</p:attrName>
                                        </p:attrNameLst>
                                      </p:cBhvr>
                                      <p:tavLst>
                                        <p:tav tm="0">
                                          <p:val>
                                            <p:strVal val="#ppt_x+#ppt_w/2"/>
                                          </p:val>
                                        </p:tav>
                                        <p:tav tm="100000">
                                          <p:val>
                                            <p:strVal val="#ppt_x"/>
                                          </p:val>
                                        </p:tav>
                                      </p:tavLst>
                                    </p:anim>
                                    <p:anim calcmode="lin" valueType="num">
                                      <p:cBhvr>
                                        <p:cTn id="12" dur="500" fill="hold"/>
                                        <p:tgtEl>
                                          <p:spTgt spid="3075"/>
                                        </p:tgtEl>
                                        <p:attrNameLst>
                                          <p:attrName>ppt_y</p:attrName>
                                        </p:attrNameLst>
                                      </p:cBhvr>
                                      <p:tavLst>
                                        <p:tav tm="0">
                                          <p:val>
                                            <p:strVal val="#ppt_y"/>
                                          </p:val>
                                        </p:tav>
                                        <p:tav tm="100000">
                                          <p:val>
                                            <p:strVal val="#ppt_y"/>
                                          </p:val>
                                        </p:tav>
                                      </p:tavLst>
                                    </p:anim>
                                    <p:anim calcmode="lin" valueType="num">
                                      <p:cBhvr>
                                        <p:cTn id="13" dur="500" fill="hold"/>
                                        <p:tgtEl>
                                          <p:spTgt spid="3075"/>
                                        </p:tgtEl>
                                        <p:attrNameLst>
                                          <p:attrName>ppt_w</p:attrName>
                                        </p:attrNameLst>
                                      </p:cBhvr>
                                      <p:tavLst>
                                        <p:tav tm="0">
                                          <p:val>
                                            <p:fltVal val="0"/>
                                          </p:val>
                                        </p:tav>
                                        <p:tav tm="100000">
                                          <p:val>
                                            <p:strVal val="#ppt_w"/>
                                          </p:val>
                                        </p:tav>
                                      </p:tavLst>
                                    </p:anim>
                                    <p:anim calcmode="lin" valueType="num">
                                      <p:cBhvr>
                                        <p:cTn id="14" dur="500" fill="hold"/>
                                        <p:tgtEl>
                                          <p:spTgt spid="3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autoUpdateAnimBg="0"/>
      <p:bldP spid="307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84CA9283-64B1-4984-8A21-2D47AD3AAB75}" type="slidenum">
              <a:rPr lang="ar-SA" sz="1400" smtClean="0"/>
              <a:pPr eaLnBrk="1" hangingPunct="1"/>
              <a:t>16</a:t>
            </a:fld>
            <a:r>
              <a:rPr lang="en-US" sz="1400" smtClean="0"/>
              <a:t>/36</a:t>
            </a:r>
          </a:p>
        </p:txBody>
      </p:sp>
      <p:sp>
        <p:nvSpPr>
          <p:cNvPr id="22530" name="Text Box 2"/>
          <p:cNvSpPr txBox="1">
            <a:spLocks noChangeArrowheads="1"/>
          </p:cNvSpPr>
          <p:nvPr/>
        </p:nvSpPr>
        <p:spPr bwMode="auto">
          <a:xfrm>
            <a:off x="406400" y="457200"/>
            <a:ext cx="10871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spcBef>
                <a:spcPct val="50000"/>
              </a:spcBef>
            </a:pPr>
            <a:r>
              <a:rPr lang="fa-IR" sz="2800" b="1" dirty="0">
                <a:cs typeface="B Titr" pitchFamily="2" charset="-78"/>
              </a:rPr>
              <a:t>اقلام سنوات قبل</a:t>
            </a:r>
          </a:p>
          <a:p>
            <a:pPr algn="r" rtl="1" eaLnBrk="1" hangingPunct="1">
              <a:spcBef>
                <a:spcPct val="50000"/>
              </a:spcBef>
            </a:pPr>
            <a:endParaRPr lang="fa-IR" sz="2800" b="1" dirty="0">
              <a:cs typeface="B Titr" pitchFamily="2" charset="-78"/>
            </a:endParaRPr>
          </a:p>
          <a:p>
            <a:pPr algn="r" rtl="1" eaLnBrk="1" hangingPunct="1">
              <a:spcBef>
                <a:spcPct val="50000"/>
              </a:spcBef>
            </a:pPr>
            <a:endParaRPr lang="fa-IR" sz="2800" b="1" dirty="0">
              <a:cs typeface="B Titr" pitchFamily="2" charset="-78"/>
            </a:endParaRPr>
          </a:p>
          <a:p>
            <a:pPr algn="r" rtl="1" eaLnBrk="1" hangingPunct="1">
              <a:spcBef>
                <a:spcPct val="50000"/>
              </a:spcBef>
            </a:pPr>
            <a:r>
              <a:rPr lang="fa-IR" sz="2800" b="1" dirty="0">
                <a:cs typeface="B Titr" pitchFamily="2" charset="-78"/>
              </a:rPr>
              <a:t>تغيير در برآوردهاي           </a:t>
            </a:r>
            <a:r>
              <a:rPr lang="fa-IR" sz="2800" b="1" dirty="0" smtClean="0">
                <a:cs typeface="B Titr" pitchFamily="2" charset="-78"/>
              </a:rPr>
              <a:t>                           تعديلات </a:t>
            </a:r>
            <a:r>
              <a:rPr lang="fa-IR" sz="2800" b="1" dirty="0">
                <a:cs typeface="B Titr" pitchFamily="2" charset="-78"/>
              </a:rPr>
              <a:t>سنواتي</a:t>
            </a:r>
          </a:p>
          <a:p>
            <a:pPr algn="r" rtl="1" eaLnBrk="1" hangingPunct="1">
              <a:spcBef>
                <a:spcPct val="50000"/>
              </a:spcBef>
            </a:pPr>
            <a:r>
              <a:rPr lang="fa-IR" sz="2800" b="1" dirty="0">
                <a:cs typeface="B Titr" pitchFamily="2" charset="-78"/>
              </a:rPr>
              <a:t>      حسابداري</a:t>
            </a:r>
          </a:p>
          <a:p>
            <a:pPr algn="r" rtl="1" eaLnBrk="1" hangingPunct="1">
              <a:spcBef>
                <a:spcPct val="50000"/>
              </a:spcBef>
            </a:pPr>
            <a:endParaRPr lang="fa-IR" sz="2800" b="1" dirty="0">
              <a:cs typeface="B Titr" pitchFamily="2" charset="-78"/>
            </a:endParaRPr>
          </a:p>
          <a:p>
            <a:pPr algn="r" rtl="1" eaLnBrk="1" hangingPunct="1">
              <a:spcBef>
                <a:spcPct val="50000"/>
              </a:spcBef>
            </a:pPr>
            <a:r>
              <a:rPr lang="fa-IR" sz="2800" b="1" dirty="0" smtClean="0">
                <a:cs typeface="B Titr" pitchFamily="2" charset="-78"/>
              </a:rPr>
              <a:t>                   آثار </a:t>
            </a:r>
            <a:r>
              <a:rPr lang="fa-IR" sz="2800" b="1" dirty="0">
                <a:cs typeface="B Titr" pitchFamily="2" charset="-78"/>
              </a:rPr>
              <a:t>انباشته تغيير در رويه هاي          </a:t>
            </a:r>
            <a:r>
              <a:rPr lang="fa-IR" sz="2800" b="1" dirty="0" smtClean="0">
                <a:cs typeface="B Titr" pitchFamily="2" charset="-78"/>
              </a:rPr>
              <a:t>                                 </a:t>
            </a:r>
          </a:p>
          <a:p>
            <a:pPr algn="r" rtl="1" eaLnBrk="1" hangingPunct="1">
              <a:spcBef>
                <a:spcPct val="50000"/>
              </a:spcBef>
            </a:pPr>
            <a:r>
              <a:rPr lang="fa-IR" sz="2800" b="1" dirty="0">
                <a:cs typeface="B Titr" pitchFamily="2" charset="-78"/>
              </a:rPr>
              <a:t> </a:t>
            </a:r>
            <a:r>
              <a:rPr lang="fa-IR" sz="2800" b="1" dirty="0" smtClean="0">
                <a:cs typeface="B Titr" pitchFamily="2" charset="-78"/>
              </a:rPr>
              <a:t>                                                                                                    اصلاح </a:t>
            </a:r>
            <a:r>
              <a:rPr lang="fa-IR" sz="2800" b="1" dirty="0">
                <a:cs typeface="B Titr" pitchFamily="2" charset="-78"/>
              </a:rPr>
              <a:t>اشتباهات اساسي</a:t>
            </a:r>
          </a:p>
          <a:p>
            <a:pPr algn="r" rtl="1" eaLnBrk="1" hangingPunct="1">
              <a:spcBef>
                <a:spcPct val="50000"/>
              </a:spcBef>
            </a:pPr>
            <a:r>
              <a:rPr lang="fa-IR" sz="2800" b="1" dirty="0">
                <a:cs typeface="B Zar" pitchFamily="2" charset="-78"/>
              </a:rPr>
              <a:t>            </a:t>
            </a:r>
          </a:p>
        </p:txBody>
      </p:sp>
      <p:sp>
        <p:nvSpPr>
          <p:cNvPr id="22531" name="Line 3"/>
          <p:cNvSpPr>
            <a:spLocks noChangeShapeType="1"/>
          </p:cNvSpPr>
          <p:nvPr/>
        </p:nvSpPr>
        <p:spPr bwMode="auto">
          <a:xfrm>
            <a:off x="5892800" y="9906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32" name="Line 4"/>
          <p:cNvSpPr>
            <a:spLocks noChangeShapeType="1"/>
          </p:cNvSpPr>
          <p:nvPr/>
        </p:nvSpPr>
        <p:spPr bwMode="auto">
          <a:xfrm>
            <a:off x="4978400" y="1447800"/>
            <a:ext cx="518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35" name="Line 7"/>
          <p:cNvSpPr>
            <a:spLocks noChangeShapeType="1"/>
          </p:cNvSpPr>
          <p:nvPr/>
        </p:nvSpPr>
        <p:spPr bwMode="auto">
          <a:xfrm>
            <a:off x="4978400" y="2743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36" name="Line 8"/>
          <p:cNvSpPr>
            <a:spLocks noChangeShapeType="1"/>
          </p:cNvSpPr>
          <p:nvPr/>
        </p:nvSpPr>
        <p:spPr bwMode="auto">
          <a:xfrm>
            <a:off x="2743200" y="3581400"/>
            <a:ext cx="528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37" name="Line 9"/>
          <p:cNvSpPr>
            <a:spLocks noChangeShapeType="1"/>
          </p:cNvSpPr>
          <p:nvPr/>
        </p:nvSpPr>
        <p:spPr bwMode="auto">
          <a:xfrm>
            <a:off x="2743200" y="35814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38" name="Line 10"/>
          <p:cNvSpPr>
            <a:spLocks noChangeShapeType="1"/>
          </p:cNvSpPr>
          <p:nvPr/>
        </p:nvSpPr>
        <p:spPr bwMode="auto">
          <a:xfrm>
            <a:off x="8026400" y="35814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cxnSp>
        <p:nvCxnSpPr>
          <p:cNvPr id="3" name="Straight Arrow Connector 2"/>
          <p:cNvCxnSpPr/>
          <p:nvPr/>
        </p:nvCxnSpPr>
        <p:spPr>
          <a:xfrm>
            <a:off x="4978400" y="1447800"/>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160000" y="1467134"/>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43200" y="3581400"/>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028675" y="3581400"/>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34842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3DB4F37-64DE-443F-B0F3-83A35305B161}" type="slidenum">
              <a:rPr lang="ar-SA" sz="1400" smtClean="0"/>
              <a:pPr eaLnBrk="1" hangingPunct="1"/>
              <a:t>17</a:t>
            </a:fld>
            <a:r>
              <a:rPr lang="en-US" sz="1400" smtClean="0"/>
              <a:t>/36</a:t>
            </a:r>
          </a:p>
        </p:txBody>
      </p:sp>
      <p:sp>
        <p:nvSpPr>
          <p:cNvPr id="26627" name="Text Box 3"/>
          <p:cNvSpPr txBox="1">
            <a:spLocks noChangeArrowheads="1"/>
          </p:cNvSpPr>
          <p:nvPr/>
        </p:nvSpPr>
        <p:spPr bwMode="auto">
          <a:xfrm>
            <a:off x="1930400" y="4024313"/>
            <a:ext cx="8128000" cy="1801812"/>
          </a:xfrm>
          <a:prstGeom prst="rect">
            <a:avLst/>
          </a:prstGeom>
          <a:gradFill rotWithShape="0">
            <a:gsLst>
              <a:gs pos="0">
                <a:srgbClr val="006600"/>
              </a:gs>
              <a:gs pos="50000">
                <a:srgbClr val="FFFFCC"/>
              </a:gs>
              <a:gs pos="100000">
                <a:srgbClr val="0066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rtl="1" eaLnBrk="1" hangingPunct="1">
              <a:spcBef>
                <a:spcPct val="50000"/>
              </a:spcBef>
            </a:pPr>
            <a:r>
              <a:rPr lang="fa-IR" sz="2800" b="1" dirty="0">
                <a:cs typeface="B Titr" pitchFamily="2" charset="-78"/>
              </a:rPr>
              <a:t>آثار مالي تغيير در رويه هاي حسابداري</a:t>
            </a:r>
          </a:p>
          <a:p>
            <a:pPr algn="r" rtl="1" eaLnBrk="1" hangingPunct="1">
              <a:spcBef>
                <a:spcPct val="50000"/>
              </a:spcBef>
            </a:pPr>
            <a:r>
              <a:rPr lang="fa-IR" sz="2800" b="1" dirty="0">
                <a:cs typeface="B Zar" pitchFamily="2" charset="-78"/>
              </a:rPr>
              <a:t>سال مورد </a:t>
            </a:r>
            <a:r>
              <a:rPr lang="fa-IR" sz="2800" b="1" dirty="0" smtClean="0">
                <a:cs typeface="B Zar" pitchFamily="2" charset="-78"/>
              </a:rPr>
              <a:t>گزارشد                       </a:t>
            </a:r>
            <a:r>
              <a:rPr lang="en-US" sz="2800" b="1" dirty="0" smtClean="0">
                <a:cs typeface="B Zar" pitchFamily="2" charset="-78"/>
              </a:rPr>
              <a:t> </a:t>
            </a:r>
            <a:r>
              <a:rPr lang="fa-IR" sz="2800" b="1" dirty="0" smtClean="0">
                <a:cs typeface="B Zar" pitchFamily="2" charset="-78"/>
              </a:rPr>
              <a:t>صورت </a:t>
            </a:r>
            <a:r>
              <a:rPr lang="fa-IR" sz="2800" b="1" dirty="0">
                <a:cs typeface="B Zar" pitchFamily="2" charset="-78"/>
              </a:rPr>
              <a:t>سود و زيان</a:t>
            </a:r>
          </a:p>
          <a:p>
            <a:pPr algn="r" rtl="1" eaLnBrk="1" hangingPunct="1">
              <a:spcBef>
                <a:spcPct val="50000"/>
              </a:spcBef>
            </a:pPr>
            <a:r>
              <a:rPr lang="fa-IR" sz="2800" b="1" dirty="0">
                <a:cs typeface="B Zar" pitchFamily="2" charset="-78"/>
              </a:rPr>
              <a:t>سالهاي قبل</a:t>
            </a:r>
            <a:r>
              <a:rPr lang="en-US" sz="2800" b="1" dirty="0">
                <a:cs typeface="B Zar" pitchFamily="2" charset="-78"/>
              </a:rPr>
              <a:t>  </a:t>
            </a:r>
            <a:r>
              <a:rPr lang="fa-IR" sz="2800" b="1" dirty="0" smtClean="0">
                <a:cs typeface="B Zar" pitchFamily="2" charset="-78"/>
              </a:rPr>
              <a:t>                                  تعديلات </a:t>
            </a:r>
            <a:r>
              <a:rPr lang="fa-IR" sz="2800" b="1" dirty="0">
                <a:cs typeface="B Zar" pitchFamily="2" charset="-78"/>
              </a:rPr>
              <a:t>سنواتي</a:t>
            </a:r>
            <a:endParaRPr lang="en-US" sz="2800" b="1" dirty="0">
              <a:cs typeface="B Zar" pitchFamily="2" charset="-78"/>
            </a:endParaRPr>
          </a:p>
        </p:txBody>
      </p:sp>
      <p:sp>
        <p:nvSpPr>
          <p:cNvPr id="26628" name="Text Box 4"/>
          <p:cNvSpPr txBox="1">
            <a:spLocks noChangeArrowheads="1"/>
          </p:cNvSpPr>
          <p:nvPr/>
        </p:nvSpPr>
        <p:spPr bwMode="auto">
          <a:xfrm>
            <a:off x="1821218" y="805219"/>
            <a:ext cx="8128000" cy="2443163"/>
          </a:xfrm>
          <a:prstGeom prst="rect">
            <a:avLst/>
          </a:prstGeom>
          <a:gradFill rotWithShape="0">
            <a:gsLst>
              <a:gs pos="0">
                <a:srgbClr val="006600"/>
              </a:gs>
              <a:gs pos="50000">
                <a:srgbClr val="FFFFCC"/>
              </a:gs>
              <a:gs pos="100000">
                <a:srgbClr val="0066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rtl="1" eaLnBrk="1" hangingPunct="1">
              <a:spcBef>
                <a:spcPct val="50000"/>
              </a:spcBef>
            </a:pPr>
            <a:r>
              <a:rPr lang="fa-IR" sz="2800" b="1" dirty="0">
                <a:cs typeface="B Titr" pitchFamily="2" charset="-78"/>
              </a:rPr>
              <a:t>دلايل تغيير در رويه هاي حسابداري</a:t>
            </a:r>
            <a:endParaRPr lang="fa-IR" b="1" dirty="0">
              <a:cs typeface="B Zar" pitchFamily="2" charset="-78"/>
            </a:endParaRPr>
          </a:p>
          <a:p>
            <a:pPr algn="r" rtl="1" eaLnBrk="1" hangingPunct="1">
              <a:spcBef>
                <a:spcPct val="50000"/>
              </a:spcBef>
              <a:buSzPct val="120000"/>
              <a:buFont typeface="Wingdings" pitchFamily="2" charset="2"/>
              <a:buChar char="§"/>
            </a:pPr>
            <a:r>
              <a:rPr lang="fa-IR" sz="2800" b="1" dirty="0">
                <a:cs typeface="B Zar" pitchFamily="2" charset="-78"/>
              </a:rPr>
              <a:t>ارائه مطلوبتر صورتهاي مالي</a:t>
            </a:r>
          </a:p>
          <a:p>
            <a:pPr algn="r" rtl="1" eaLnBrk="1" hangingPunct="1">
              <a:spcBef>
                <a:spcPct val="50000"/>
              </a:spcBef>
              <a:buSzPct val="120000"/>
              <a:buFont typeface="Wingdings" pitchFamily="2" charset="2"/>
              <a:buChar char="§"/>
            </a:pPr>
            <a:r>
              <a:rPr lang="fa-IR" sz="2800" b="1" dirty="0">
                <a:cs typeface="B Zar" pitchFamily="2" charset="-78"/>
              </a:rPr>
              <a:t>الزامات قوانين آمره</a:t>
            </a:r>
          </a:p>
          <a:p>
            <a:pPr algn="r" rtl="1" eaLnBrk="1" hangingPunct="1">
              <a:spcBef>
                <a:spcPct val="50000"/>
              </a:spcBef>
              <a:buSzPct val="120000"/>
              <a:buFont typeface="Wingdings" pitchFamily="2" charset="2"/>
              <a:buChar char="§"/>
            </a:pPr>
            <a:r>
              <a:rPr lang="fa-IR" sz="2800" b="1" dirty="0">
                <a:cs typeface="B Zar" pitchFamily="2" charset="-78"/>
              </a:rPr>
              <a:t>انتشار استانداردهاي حسابداري جديد</a:t>
            </a:r>
            <a:endParaRPr lang="en-US" sz="2800" b="1" dirty="0">
              <a:cs typeface="B Zar" pitchFamily="2" charset="-78"/>
            </a:endParaRPr>
          </a:p>
        </p:txBody>
      </p:sp>
      <p:sp>
        <p:nvSpPr>
          <p:cNvPr id="2" name="Left Arrow 1"/>
          <p:cNvSpPr/>
          <p:nvPr/>
        </p:nvSpPr>
        <p:spPr>
          <a:xfrm>
            <a:off x="5885218" y="4671924"/>
            <a:ext cx="1661994" cy="5065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Left Arrow 5"/>
          <p:cNvSpPr/>
          <p:nvPr/>
        </p:nvSpPr>
        <p:spPr>
          <a:xfrm>
            <a:off x="5830624" y="5298252"/>
            <a:ext cx="1661994" cy="5065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5790187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slide(fromTop)">
                                      <p:cBhvr>
                                        <p:cTn id="7" dur="500"/>
                                        <p:tgtEl>
                                          <p:spTgt spid="26628"/>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6627"/>
                                        </p:tgtEl>
                                        <p:attrNameLst>
                                          <p:attrName>style.visibility</p:attrName>
                                        </p:attrNameLst>
                                      </p:cBhvr>
                                      <p:to>
                                        <p:strVal val="visible"/>
                                      </p:to>
                                    </p:set>
                                    <p:animEffect transition="in" filter="slide(fromTop)">
                                      <p:cBhvr>
                                        <p:cTn id="11"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autoUpdateAnimBg="0"/>
      <p:bldP spid="2662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AD6B560B-FAC8-43D9-8A0F-11B762926FDD}" type="slidenum">
              <a:rPr lang="ar-SA" sz="1400" smtClean="0"/>
              <a:pPr eaLnBrk="1" hangingPunct="1"/>
              <a:t>18</a:t>
            </a:fld>
            <a:r>
              <a:rPr lang="en-US" sz="1400" smtClean="0"/>
              <a:t>/36</a:t>
            </a:r>
          </a:p>
        </p:txBody>
      </p:sp>
      <p:sp>
        <p:nvSpPr>
          <p:cNvPr id="28675" name="Rectangle 2"/>
          <p:cNvSpPr>
            <a:spLocks noGrp="1" noChangeArrowheads="1"/>
          </p:cNvSpPr>
          <p:nvPr>
            <p:ph type="title"/>
          </p:nvPr>
        </p:nvSpPr>
        <p:spPr>
          <a:xfrm>
            <a:off x="914400" y="228600"/>
            <a:ext cx="10363200" cy="1143000"/>
          </a:xfrm>
        </p:spPr>
        <p:txBody>
          <a:bodyPr/>
          <a:lstStyle/>
          <a:p>
            <a:pPr eaLnBrk="1" hangingPunct="1"/>
            <a:r>
              <a:rPr lang="fa-IR" sz="3600" b="1" dirty="0" smtClean="0">
                <a:solidFill>
                  <a:schemeClr val="tx1"/>
                </a:solidFill>
                <a:cs typeface="B Titr" pitchFamily="2" charset="-78"/>
              </a:rPr>
              <a:t/>
            </a:r>
            <a:br>
              <a:rPr lang="fa-IR" sz="3600" b="1" dirty="0" smtClean="0">
                <a:solidFill>
                  <a:schemeClr val="tx1"/>
                </a:solidFill>
                <a:cs typeface="B Titr" pitchFamily="2" charset="-78"/>
              </a:rPr>
            </a:br>
            <a:endParaRPr lang="en-US" sz="3600" b="1" dirty="0" smtClean="0">
              <a:solidFill>
                <a:schemeClr val="tx1"/>
              </a:solidFill>
              <a:cs typeface="B Titr" pitchFamily="2" charset="-78"/>
            </a:endParaRPr>
          </a:p>
        </p:txBody>
      </p:sp>
      <p:sp>
        <p:nvSpPr>
          <p:cNvPr id="25603" name="Text Box 3"/>
          <p:cNvSpPr txBox="1">
            <a:spLocks noChangeArrowheads="1"/>
          </p:cNvSpPr>
          <p:nvPr/>
        </p:nvSpPr>
        <p:spPr bwMode="auto">
          <a:xfrm>
            <a:off x="812800" y="1076326"/>
            <a:ext cx="10261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rtl="1" eaLnBrk="1" hangingPunct="1">
              <a:lnSpc>
                <a:spcPct val="150000"/>
              </a:lnSpc>
              <a:spcBef>
                <a:spcPct val="50000"/>
              </a:spcBef>
            </a:pPr>
            <a:r>
              <a:rPr lang="fa-IR" sz="2000" b="1" dirty="0">
                <a:cs typeface="B Titr" pitchFamily="2" charset="-78"/>
              </a:rPr>
              <a:t>اشتباهاتي که در دوره مالي جاري کشف شده و</a:t>
            </a:r>
            <a:r>
              <a:rPr lang="en-US" sz="2000" b="1" dirty="0">
                <a:cs typeface="B Titr" pitchFamily="2" charset="-78"/>
              </a:rPr>
              <a:t> </a:t>
            </a:r>
            <a:r>
              <a:rPr lang="fa-IR" sz="2000" b="1" dirty="0">
                <a:cs typeface="B Titr" pitchFamily="2" charset="-78"/>
              </a:rPr>
              <a:t>از چنان اهميتي برخودار است که </a:t>
            </a:r>
            <a:r>
              <a:rPr lang="fa-IR" sz="2000" b="1" u="sng" dirty="0">
                <a:cs typeface="B Titr" pitchFamily="2" charset="-78"/>
              </a:rPr>
              <a:t>تصويرمطلوب صورتهاي مالي منتشره يک يا چند دوره</a:t>
            </a:r>
            <a:r>
              <a:rPr lang="en-US" sz="2000" b="1" u="sng" dirty="0">
                <a:cs typeface="B Titr" pitchFamily="2" charset="-78"/>
              </a:rPr>
              <a:t> </a:t>
            </a:r>
            <a:r>
              <a:rPr lang="fa-IR" sz="2000" b="1" u="sng" dirty="0">
                <a:cs typeface="B Titr" pitchFamily="2" charset="-78"/>
              </a:rPr>
              <a:t> مالي گذشته</a:t>
            </a:r>
            <a:r>
              <a:rPr lang="en-US" sz="2000" b="1" u="sng" dirty="0">
                <a:cs typeface="B Titr" pitchFamily="2" charset="-78"/>
              </a:rPr>
              <a:t> </a:t>
            </a:r>
            <a:r>
              <a:rPr lang="fa-IR" sz="2000" b="1" u="sng" dirty="0">
                <a:cs typeface="B Titr" pitchFamily="2" charset="-78"/>
              </a:rPr>
              <a:t> را</a:t>
            </a:r>
            <a:r>
              <a:rPr lang="en-US" sz="2000" b="1" u="sng" dirty="0">
                <a:cs typeface="B Titr" pitchFamily="2" charset="-78"/>
              </a:rPr>
              <a:t> </a:t>
            </a:r>
            <a:r>
              <a:rPr lang="fa-IR" sz="2000" b="1" u="sng" dirty="0">
                <a:cs typeface="B Titr" pitchFamily="2" charset="-78"/>
              </a:rPr>
              <a:t> مخدوش کرده</a:t>
            </a:r>
            <a:r>
              <a:rPr lang="en-US" sz="2000" b="1" dirty="0">
                <a:cs typeface="B Titr" pitchFamily="2" charset="-78"/>
              </a:rPr>
              <a:t> </a:t>
            </a:r>
            <a:r>
              <a:rPr lang="fa-IR" sz="2000" b="1" dirty="0">
                <a:cs typeface="B Titr" pitchFamily="2" charset="-78"/>
              </a:rPr>
              <a:t> و </a:t>
            </a:r>
            <a:r>
              <a:rPr lang="en-US" sz="2000" b="1" dirty="0">
                <a:cs typeface="B Titr" pitchFamily="2" charset="-78"/>
              </a:rPr>
              <a:t> </a:t>
            </a:r>
            <a:r>
              <a:rPr lang="fa-IR" sz="2000" b="1" dirty="0">
                <a:cs typeface="B Titr" pitchFamily="2" charset="-78"/>
              </a:rPr>
              <a:t>در</a:t>
            </a:r>
            <a:r>
              <a:rPr lang="en-US" sz="2000" b="1" dirty="0">
                <a:cs typeface="B Titr" pitchFamily="2" charset="-78"/>
              </a:rPr>
              <a:t> </a:t>
            </a:r>
            <a:r>
              <a:rPr lang="fa-IR" sz="2000" b="1" dirty="0">
                <a:cs typeface="B Titr" pitchFamily="2" charset="-78"/>
              </a:rPr>
              <a:t> نتيجه </a:t>
            </a:r>
            <a:r>
              <a:rPr lang="en-US" sz="2000" b="1" dirty="0">
                <a:cs typeface="B Titr" pitchFamily="2" charset="-78"/>
              </a:rPr>
              <a:t> </a:t>
            </a:r>
            <a:r>
              <a:rPr lang="fa-IR" sz="2000" b="1" dirty="0">
                <a:cs typeface="B Titr" pitchFamily="2" charset="-78"/>
              </a:rPr>
              <a:t>آن</a:t>
            </a:r>
            <a:r>
              <a:rPr lang="en-US" sz="2000" b="1" dirty="0">
                <a:cs typeface="B Titr" pitchFamily="2" charset="-78"/>
              </a:rPr>
              <a:t> </a:t>
            </a:r>
            <a:r>
              <a:rPr lang="fa-IR" sz="2000" b="1" dirty="0">
                <a:cs typeface="B Titr" pitchFamily="2" charset="-78"/>
              </a:rPr>
              <a:t>را </a:t>
            </a:r>
            <a:r>
              <a:rPr lang="en-US" sz="2000" b="1" dirty="0">
                <a:cs typeface="B Titr" pitchFamily="2" charset="-78"/>
              </a:rPr>
              <a:t> </a:t>
            </a:r>
            <a:r>
              <a:rPr lang="fa-IR" sz="2000" b="1" dirty="0">
                <a:cs typeface="B Titr" pitchFamily="2" charset="-78"/>
              </a:rPr>
              <a:t>فاقد</a:t>
            </a:r>
            <a:r>
              <a:rPr lang="en-US" sz="2000" b="1" dirty="0">
                <a:cs typeface="B Titr" pitchFamily="2" charset="-78"/>
              </a:rPr>
              <a:t> </a:t>
            </a:r>
            <a:r>
              <a:rPr lang="fa-IR" sz="2000" b="1" dirty="0">
                <a:cs typeface="B Titr" pitchFamily="2" charset="-78"/>
              </a:rPr>
              <a:t> اعتبار</a:t>
            </a:r>
            <a:r>
              <a:rPr lang="en-US" sz="2000" b="1" dirty="0">
                <a:cs typeface="B Titr" pitchFamily="2" charset="-78"/>
              </a:rPr>
              <a:t> </a:t>
            </a:r>
            <a:r>
              <a:rPr lang="fa-IR" sz="2000" b="1" dirty="0">
                <a:cs typeface="B Titr" pitchFamily="2" charset="-78"/>
              </a:rPr>
              <a:t>مي</a:t>
            </a:r>
            <a:r>
              <a:rPr lang="en-US" sz="2000" b="1" dirty="0">
                <a:cs typeface="B Titr" pitchFamily="2" charset="-78"/>
              </a:rPr>
              <a:t> </a:t>
            </a:r>
            <a:r>
              <a:rPr lang="fa-IR" sz="2000" b="1" dirty="0">
                <a:cs typeface="B Titr" pitchFamily="2" charset="-78"/>
              </a:rPr>
              <a:t>سازد، به گونه اي که چنانچه اين اشتباهات در زمان انتشار صورتهاي مالي مربوطه کشف مي شد، از انتشار صورتهاي مالي حاوي چنين اشتباهاتي خود داري مي گرديد. </a:t>
            </a:r>
          </a:p>
          <a:p>
            <a:pPr algn="just" rtl="1" eaLnBrk="1" hangingPunct="1">
              <a:lnSpc>
                <a:spcPct val="150000"/>
              </a:lnSpc>
              <a:spcBef>
                <a:spcPct val="50000"/>
              </a:spcBef>
              <a:buSzPct val="130000"/>
              <a:buFont typeface="Wingdings" pitchFamily="2" charset="2"/>
              <a:buChar char="ü"/>
            </a:pPr>
            <a:r>
              <a:rPr lang="fa-IR" sz="2000" b="1" dirty="0">
                <a:cs typeface="B Titr" pitchFamily="2" charset="-78"/>
              </a:rPr>
              <a:t>اشتباهات رياضي</a:t>
            </a:r>
          </a:p>
          <a:p>
            <a:pPr algn="just" rtl="1" eaLnBrk="1" hangingPunct="1">
              <a:lnSpc>
                <a:spcPct val="150000"/>
              </a:lnSpc>
              <a:spcBef>
                <a:spcPct val="50000"/>
              </a:spcBef>
              <a:buSzPct val="130000"/>
              <a:buFont typeface="Wingdings" pitchFamily="2" charset="2"/>
              <a:buChar char="ü"/>
            </a:pPr>
            <a:r>
              <a:rPr lang="fa-IR" sz="2000" b="1" dirty="0">
                <a:cs typeface="B Titr" pitchFamily="2" charset="-78"/>
              </a:rPr>
              <a:t>اشتباه در اعمال رويه هاي حسابداري</a:t>
            </a:r>
          </a:p>
          <a:p>
            <a:pPr algn="just" rtl="1" eaLnBrk="1" hangingPunct="1">
              <a:lnSpc>
                <a:spcPct val="150000"/>
              </a:lnSpc>
              <a:spcBef>
                <a:spcPct val="50000"/>
              </a:spcBef>
              <a:buSzPct val="130000"/>
              <a:buFont typeface="Wingdings" pitchFamily="2" charset="2"/>
              <a:buChar char="ü"/>
            </a:pPr>
            <a:r>
              <a:rPr lang="fa-IR" sz="2000" b="1" dirty="0">
                <a:cs typeface="B Titr" pitchFamily="2" charset="-78"/>
              </a:rPr>
              <a:t>تعبير نادرست يا ناديده گرفتن واقعيتهاي موجود در زمان تهيه صورتهاي مالي </a:t>
            </a:r>
          </a:p>
          <a:p>
            <a:pPr algn="just" rtl="1" eaLnBrk="1" hangingPunct="1">
              <a:lnSpc>
                <a:spcPct val="150000"/>
              </a:lnSpc>
              <a:spcBef>
                <a:spcPct val="50000"/>
              </a:spcBef>
              <a:buSzPct val="130000"/>
              <a:buFont typeface="Wingdings" pitchFamily="2" charset="2"/>
              <a:buChar char="ü"/>
            </a:pPr>
            <a:r>
              <a:rPr lang="fa-IR" sz="2000" b="1" dirty="0">
                <a:cs typeface="B Titr" pitchFamily="2" charset="-78"/>
              </a:rPr>
              <a:t>تغيير از يک رويه غير استاندارد حسابداري به يک رويه استاندارد </a:t>
            </a:r>
          </a:p>
          <a:p>
            <a:pPr algn="just" rtl="1" eaLnBrk="1" hangingPunct="1">
              <a:lnSpc>
                <a:spcPct val="150000"/>
              </a:lnSpc>
              <a:spcBef>
                <a:spcPct val="50000"/>
              </a:spcBef>
              <a:buSzPct val="130000"/>
              <a:buFont typeface="Wingdings" pitchFamily="2" charset="2"/>
              <a:buChar char="ü"/>
            </a:pPr>
            <a:r>
              <a:rPr lang="fa-IR" sz="2000" b="1" dirty="0">
                <a:cs typeface="B Titr" pitchFamily="2" charset="-78"/>
              </a:rPr>
              <a:t>موارد تقلب</a:t>
            </a:r>
            <a:endParaRPr lang="en-US" sz="2000" b="1" dirty="0">
              <a:cs typeface="B Titr" pitchFamily="2" charset="-78"/>
            </a:endParaRPr>
          </a:p>
          <a:p>
            <a:pPr algn="just" rtl="1" eaLnBrk="1" hangingPunct="1">
              <a:lnSpc>
                <a:spcPct val="150000"/>
              </a:lnSpc>
              <a:spcBef>
                <a:spcPct val="50000"/>
              </a:spcBef>
              <a:buSzPct val="130000"/>
              <a:buFont typeface="Wingdings" pitchFamily="2" charset="2"/>
              <a:buChar char="ü"/>
            </a:pPr>
            <a:endParaRPr lang="en-US" sz="2000" b="1" dirty="0">
              <a:cs typeface="B Titr" pitchFamily="2" charset="-78"/>
            </a:endParaRPr>
          </a:p>
        </p:txBody>
      </p:sp>
      <p:sp>
        <p:nvSpPr>
          <p:cNvPr id="25605" name="Rectangle 5"/>
          <p:cNvSpPr>
            <a:spLocks noChangeArrowheads="1"/>
          </p:cNvSpPr>
          <p:nvPr/>
        </p:nvSpPr>
        <p:spPr bwMode="auto">
          <a:xfrm>
            <a:off x="2540000" y="228600"/>
            <a:ext cx="6299200" cy="762000"/>
          </a:xfrm>
          <a:prstGeom prst="rect">
            <a:avLst/>
          </a:prstGeom>
          <a:gradFill rotWithShape="0">
            <a:gsLst>
              <a:gs pos="0">
                <a:srgbClr val="006600"/>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fa-IR" sz="3200" b="1" dirty="0">
                <a:cs typeface="B Titr" pitchFamily="2" charset="-78"/>
              </a:rPr>
              <a:t>اشتباهات اساسي</a:t>
            </a:r>
            <a:endParaRPr lang="en-US" sz="3200" b="1" dirty="0">
              <a:cs typeface="B Titr" pitchFamily="2" charset="-78"/>
            </a:endParaRPr>
          </a:p>
        </p:txBody>
      </p:sp>
    </p:spTree>
    <p:extLst>
      <p:ext uri="{BB962C8B-B14F-4D97-AF65-F5344CB8AC3E}">
        <p14:creationId xmlns:p14="http://schemas.microsoft.com/office/powerpoint/2010/main" val="14513089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25605"/>
                                        </p:tgtEl>
                                        <p:attrNameLst>
                                          <p:attrName>style.visibility</p:attrName>
                                        </p:attrNameLst>
                                      </p:cBhvr>
                                      <p:to>
                                        <p:strVal val="visible"/>
                                      </p:to>
                                    </p:set>
                                    <p:animEffect transition="in" filter="blinds(horizontal)">
                                      <p:cBhvr>
                                        <p:cTn id="7" dur="300"/>
                                        <p:tgtEl>
                                          <p:spTgt spid="25605"/>
                                        </p:tgtEl>
                                      </p:cBhvr>
                                    </p:animEffect>
                                  </p:childTnLst>
                                </p:cTn>
                              </p:par>
                            </p:childTnLst>
                          </p:cTn>
                        </p:par>
                        <p:par>
                          <p:cTn id="8" fill="hold" nodeType="afterGroup">
                            <p:stCondLst>
                              <p:cond delay="600"/>
                            </p:stCondLst>
                            <p:childTnLst>
                              <p:par>
                                <p:cTn id="9" presetID="22" presetClass="entr" presetSubtype="1" fill="hold" grpId="0" nodeType="afterEffect">
                                  <p:stCondLst>
                                    <p:cond delay="0"/>
                                  </p:stCondLst>
                                  <p:childTnLst>
                                    <p:set>
                                      <p:cBhvr>
                                        <p:cTn id="10" dur="1" fill="hold">
                                          <p:stCondLst>
                                            <p:cond delay="0"/>
                                          </p:stCondLst>
                                        </p:cTn>
                                        <p:tgtEl>
                                          <p:spTgt spid="25603"/>
                                        </p:tgtEl>
                                        <p:attrNameLst>
                                          <p:attrName>style.visibility</p:attrName>
                                        </p:attrNameLst>
                                      </p:cBhvr>
                                      <p:to>
                                        <p:strVal val="visible"/>
                                      </p:to>
                                    </p:set>
                                    <p:animEffect transition="in" filter="wipe(up)">
                                      <p:cBhvr>
                                        <p:cTn id="11"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3C099D3-1D83-4AE0-95DC-ABD28948C874}" type="slidenum">
              <a:rPr lang="ar-SA" sz="1400" smtClean="0"/>
              <a:pPr eaLnBrk="1" hangingPunct="1"/>
              <a:t>19</a:t>
            </a:fld>
            <a:r>
              <a:rPr lang="en-US" sz="1400" smtClean="0"/>
              <a:t>/36</a:t>
            </a:r>
          </a:p>
        </p:txBody>
      </p:sp>
      <p:sp>
        <p:nvSpPr>
          <p:cNvPr id="23554" name="Rectangle 2"/>
          <p:cNvSpPr>
            <a:spLocks noGrp="1" noChangeArrowheads="1"/>
          </p:cNvSpPr>
          <p:nvPr>
            <p:ph type="title"/>
          </p:nvPr>
        </p:nvSpPr>
        <p:spPr>
          <a:xfrm>
            <a:off x="1625600" y="381000"/>
            <a:ext cx="9042400" cy="838200"/>
          </a:xfrm>
          <a:gradFill rotWithShape="0">
            <a:gsLst>
              <a:gs pos="0">
                <a:srgbClr val="006600"/>
              </a:gs>
              <a:gs pos="50000">
                <a:srgbClr val="FFFFCC"/>
              </a:gs>
              <a:gs pos="100000">
                <a:srgbClr val="006600"/>
              </a:gs>
            </a:gsLst>
            <a:lin ang="2700000" scaled="1"/>
          </a:gradFill>
        </p:spPr>
        <p:txBody>
          <a:bodyPr/>
          <a:lstStyle/>
          <a:p>
            <a:pPr eaLnBrk="1" hangingPunct="1"/>
            <a:r>
              <a:rPr lang="fa-IR" sz="3600" b="1" dirty="0" smtClean="0">
                <a:cs typeface="B Titr" pitchFamily="2" charset="-78"/>
              </a:rPr>
              <a:t>تغيير در برآوردهاي حسابداري</a:t>
            </a:r>
            <a:endParaRPr lang="en-US" sz="3600" b="1" dirty="0" smtClean="0">
              <a:cs typeface="B Titr" pitchFamily="2" charset="-78"/>
            </a:endParaRPr>
          </a:p>
        </p:txBody>
      </p:sp>
      <p:sp>
        <p:nvSpPr>
          <p:cNvPr id="23555" name="Text Box 3"/>
          <p:cNvSpPr txBox="1">
            <a:spLocks noChangeArrowheads="1"/>
          </p:cNvSpPr>
          <p:nvPr/>
        </p:nvSpPr>
        <p:spPr bwMode="auto">
          <a:xfrm>
            <a:off x="696035" y="1295401"/>
            <a:ext cx="11122925" cy="51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rtl="1" eaLnBrk="1" hangingPunct="1">
              <a:lnSpc>
                <a:spcPct val="130000"/>
              </a:lnSpc>
              <a:spcBef>
                <a:spcPct val="50000"/>
              </a:spcBef>
            </a:pPr>
            <a:r>
              <a:rPr lang="fa-IR" sz="2800" b="1" dirty="0">
                <a:cs typeface="B Traffic" pitchFamily="2" charset="-78"/>
              </a:rPr>
              <a:t>براي تهيه صورتهاي مالي برآورد اعداد و ارقام اجتناب ناپذير است. با </a:t>
            </a:r>
            <a:r>
              <a:rPr lang="fa-IR" sz="2800" b="1" u="sng" dirty="0">
                <a:cs typeface="B Traffic" pitchFamily="2" charset="-78"/>
              </a:rPr>
              <a:t>وقوع رويدادهاي جديد</a:t>
            </a:r>
            <a:r>
              <a:rPr lang="fa-IR" sz="2800" b="1" dirty="0">
                <a:cs typeface="B Traffic" pitchFamily="2" charset="-78"/>
              </a:rPr>
              <a:t>، </a:t>
            </a:r>
            <a:r>
              <a:rPr lang="fa-IR" sz="2800" b="1" u="sng" dirty="0">
                <a:cs typeface="B Traffic" pitchFamily="2" charset="-78"/>
              </a:rPr>
              <a:t>حصول تجربه بيشتر</a:t>
            </a:r>
            <a:r>
              <a:rPr lang="fa-IR" sz="2800" b="1" dirty="0">
                <a:cs typeface="B Traffic" pitchFamily="2" charset="-78"/>
              </a:rPr>
              <a:t> يا </a:t>
            </a:r>
            <a:r>
              <a:rPr lang="fa-IR" sz="2800" b="1" u="sng" dirty="0">
                <a:cs typeface="B Traffic" pitchFamily="2" charset="-78"/>
              </a:rPr>
              <a:t>دستيابي به اطلاعات اضافي</a:t>
            </a:r>
            <a:r>
              <a:rPr lang="fa-IR" sz="2800" b="1" dirty="0">
                <a:cs typeface="B Traffic" pitchFamily="2" charset="-78"/>
              </a:rPr>
              <a:t>، تغيير در برآوردهاي قبلي ايجاد مي شود. </a:t>
            </a:r>
            <a:r>
              <a:rPr lang="fa-IR" sz="2800" b="1" i="1" dirty="0">
                <a:cs typeface="B Traffic" pitchFamily="2" charset="-78"/>
              </a:rPr>
              <a:t>نبايد به تغيير در برآوردها سير قهقرايي داد و ارقام سنوات قبل را تجديد نظر کرد.</a:t>
            </a:r>
          </a:p>
          <a:p>
            <a:pPr algn="just" rtl="1" eaLnBrk="1" hangingPunct="1">
              <a:lnSpc>
                <a:spcPct val="90000"/>
              </a:lnSpc>
              <a:spcBef>
                <a:spcPct val="50000"/>
              </a:spcBef>
              <a:buSzPct val="130000"/>
              <a:buFont typeface="Wingdings" pitchFamily="2" charset="2"/>
              <a:buChar char="§"/>
            </a:pPr>
            <a:r>
              <a:rPr lang="fa-IR" sz="2800" b="1" dirty="0">
                <a:cs typeface="B Traffic" pitchFamily="2" charset="-78"/>
              </a:rPr>
              <a:t> تغيير در برآورد ممکن است صرفا </a:t>
            </a:r>
            <a:r>
              <a:rPr lang="fa-IR" sz="2800" b="1" dirty="0">
                <a:solidFill>
                  <a:srgbClr val="0070C0"/>
                </a:solidFill>
                <a:cs typeface="B Traffic" pitchFamily="2" charset="-78"/>
              </a:rPr>
              <a:t>بر دوره جاري اثر </a:t>
            </a:r>
            <a:r>
              <a:rPr lang="fa-IR" sz="2800" b="1" dirty="0">
                <a:cs typeface="B Traffic" pitchFamily="2" charset="-78"/>
              </a:rPr>
              <a:t>داشته باشد</a:t>
            </a:r>
            <a:r>
              <a:rPr lang="en-US" sz="2800" b="1" dirty="0">
                <a:cs typeface="B Traffic" pitchFamily="2" charset="-78"/>
              </a:rPr>
              <a:t>.</a:t>
            </a:r>
            <a:r>
              <a:rPr lang="fa-IR" sz="2800" b="1" dirty="0">
                <a:cs typeface="B Traffic" pitchFamily="2" charset="-78"/>
              </a:rPr>
              <a:t> مثل</a:t>
            </a:r>
            <a:r>
              <a:rPr lang="en-US" sz="2800" b="1" dirty="0">
                <a:cs typeface="B Traffic" pitchFamily="2" charset="-78"/>
              </a:rPr>
              <a:t>:</a:t>
            </a:r>
            <a:endParaRPr lang="fa-IR" sz="2800" b="1" dirty="0">
              <a:cs typeface="B Traffic" pitchFamily="2" charset="-78"/>
            </a:endParaRPr>
          </a:p>
          <a:p>
            <a:pPr algn="just" rtl="1" eaLnBrk="1" hangingPunct="1">
              <a:lnSpc>
                <a:spcPct val="90000"/>
              </a:lnSpc>
              <a:spcBef>
                <a:spcPct val="50000"/>
              </a:spcBef>
              <a:buSzPct val="130000"/>
              <a:buFont typeface="Wingdings" pitchFamily="2" charset="2"/>
              <a:buNone/>
            </a:pPr>
            <a:r>
              <a:rPr lang="en-US" sz="2800" b="1" dirty="0">
                <a:cs typeface="B Traffic" pitchFamily="2" charset="-78"/>
              </a:rPr>
              <a:t>	</a:t>
            </a:r>
            <a:r>
              <a:rPr lang="fa-IR" sz="2800" b="1" dirty="0">
                <a:cs typeface="B Traffic" pitchFamily="2" charset="-78"/>
              </a:rPr>
              <a:t>کمبود ذخيره هزينه آب و برق يا ذخيره م.م</a:t>
            </a:r>
          </a:p>
          <a:p>
            <a:pPr algn="just" rtl="1" eaLnBrk="1" hangingPunct="1">
              <a:lnSpc>
                <a:spcPct val="90000"/>
              </a:lnSpc>
              <a:spcBef>
                <a:spcPct val="50000"/>
              </a:spcBef>
              <a:buSzPct val="130000"/>
              <a:buFont typeface="Wingdings" pitchFamily="2" charset="2"/>
              <a:buChar char="§"/>
            </a:pPr>
            <a:r>
              <a:rPr lang="fa-IR" sz="2800" b="1" dirty="0">
                <a:cs typeface="B Traffic" pitchFamily="2" charset="-78"/>
              </a:rPr>
              <a:t> تغيير در برآورد ممکن است بر </a:t>
            </a:r>
            <a:r>
              <a:rPr lang="fa-IR" sz="2800" b="1" dirty="0">
                <a:solidFill>
                  <a:srgbClr val="0070C0"/>
                </a:solidFill>
                <a:cs typeface="B Traffic" pitchFamily="2" charset="-78"/>
              </a:rPr>
              <a:t>دوره جاري و دوره هاي آتي </a:t>
            </a:r>
            <a:r>
              <a:rPr lang="fa-IR" sz="2800" b="1" dirty="0">
                <a:cs typeface="B Traffic" pitchFamily="2" charset="-78"/>
              </a:rPr>
              <a:t>تاثير داشته باشد</a:t>
            </a:r>
            <a:r>
              <a:rPr lang="en-US" sz="2800" b="1" dirty="0">
                <a:cs typeface="B Traffic" pitchFamily="2" charset="-78"/>
              </a:rPr>
              <a:t>.</a:t>
            </a:r>
            <a:r>
              <a:rPr lang="fa-IR" sz="2800" b="1" dirty="0">
                <a:cs typeface="B Traffic" pitchFamily="2" charset="-78"/>
              </a:rPr>
              <a:t>مثل</a:t>
            </a:r>
            <a:r>
              <a:rPr lang="en-US" sz="2800" b="1" dirty="0">
                <a:cs typeface="B Traffic" pitchFamily="2" charset="-78"/>
              </a:rPr>
              <a:t>:</a:t>
            </a:r>
            <a:r>
              <a:rPr lang="fa-IR" sz="2800" b="1" dirty="0">
                <a:cs typeface="B Traffic" pitchFamily="2" charset="-78"/>
              </a:rPr>
              <a:t> </a:t>
            </a:r>
            <a:endParaRPr lang="en-US" sz="2800" b="1" dirty="0">
              <a:cs typeface="B Traffic" pitchFamily="2" charset="-78"/>
            </a:endParaRPr>
          </a:p>
          <a:p>
            <a:pPr algn="just" rtl="1" eaLnBrk="1" hangingPunct="1">
              <a:lnSpc>
                <a:spcPct val="90000"/>
              </a:lnSpc>
              <a:spcBef>
                <a:spcPct val="50000"/>
              </a:spcBef>
              <a:buSzPct val="130000"/>
              <a:buFont typeface="Wingdings" pitchFamily="2" charset="2"/>
              <a:buNone/>
            </a:pPr>
            <a:r>
              <a:rPr lang="en-US" sz="2800" b="1" dirty="0">
                <a:cs typeface="B Traffic" pitchFamily="2" charset="-78"/>
              </a:rPr>
              <a:t>	</a:t>
            </a:r>
            <a:r>
              <a:rPr lang="fa-IR" sz="2800" b="1" dirty="0">
                <a:cs typeface="B Traffic" pitchFamily="2" charset="-78"/>
              </a:rPr>
              <a:t>تغيير عمر مفيد داراييهاي ثابت</a:t>
            </a:r>
            <a:endParaRPr lang="en-US" sz="2800" b="1" dirty="0">
              <a:cs typeface="B Traffic" pitchFamily="2" charset="-78"/>
            </a:endParaRPr>
          </a:p>
        </p:txBody>
      </p:sp>
    </p:spTree>
    <p:extLst>
      <p:ext uri="{BB962C8B-B14F-4D97-AF65-F5344CB8AC3E}">
        <p14:creationId xmlns:p14="http://schemas.microsoft.com/office/powerpoint/2010/main" val="34436835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
                                          </p:val>
                                        </p:tav>
                                        <p:tav tm="100000">
                                          <p:val>
                                            <p:strVal val="#ppt_w"/>
                                          </p:val>
                                        </p:tav>
                                      </p:tavLst>
                                    </p:anim>
                                    <p:anim calcmode="lin" valueType="num">
                                      <p:cBhvr>
                                        <p:cTn id="8" dur="1000" fill="hold"/>
                                        <p:tgtEl>
                                          <p:spTgt spid="23554"/>
                                        </p:tgtEl>
                                        <p:attrNameLst>
                                          <p:attrName>ppt_h</p:attrName>
                                        </p:attrNameLst>
                                      </p:cBhvr>
                                      <p:tavLst>
                                        <p:tav tm="0">
                                          <p:val>
                                            <p:fltVal val="0"/>
                                          </p:val>
                                        </p:tav>
                                        <p:tav tm="100000">
                                          <p:val>
                                            <p:strVal val="#ppt_h"/>
                                          </p:val>
                                        </p:tav>
                                      </p:tavLst>
                                    </p:anim>
                                    <p:anim calcmode="lin" valueType="num">
                                      <p:cBhvr>
                                        <p:cTn id="9" dur="1000" fill="hold"/>
                                        <p:tgtEl>
                                          <p:spTgt spid="235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3555"/>
                                        </p:tgtEl>
                                        <p:attrNameLst>
                                          <p:attrName>style.visibility</p:attrName>
                                        </p:attrNameLst>
                                      </p:cBhvr>
                                      <p:to>
                                        <p:strVal val="visible"/>
                                      </p:to>
                                    </p:set>
                                    <p:animEffect transition="in" filter="dissolve">
                                      <p:cBhvr>
                                        <p:cTn id="14"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P spid="2355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rm"/>
          <p:cNvPicPr>
            <a:picLocks noChangeAspect="1" noChangeArrowheads="1"/>
          </p:cNvPicPr>
          <p:nvPr/>
        </p:nvPicPr>
        <p:blipFill>
          <a:blip r:embed="rId2" cstate="print"/>
          <a:srcRect/>
          <a:stretch>
            <a:fillRect/>
          </a:stretch>
        </p:blipFill>
        <p:spPr bwMode="auto">
          <a:xfrm>
            <a:off x="5733934" y="855692"/>
            <a:ext cx="765866" cy="1111765"/>
          </a:xfrm>
          <a:prstGeom prst="rect">
            <a:avLst/>
          </a:prstGeom>
          <a:noFill/>
          <a:ln w="9525">
            <a:noFill/>
            <a:miter lim="800000"/>
            <a:headEnd/>
            <a:tailEnd/>
          </a:ln>
        </p:spPr>
      </p:pic>
      <p:pic>
        <p:nvPicPr>
          <p:cNvPr id="9" name="Picture 8" descr="http://www.viracq.com/Portals/0/Graphic_managment29.jpg"/>
          <p:cNvPicPr/>
          <p:nvPr/>
        </p:nvPicPr>
        <p:blipFill>
          <a:blip r:embed="rId3" cstate="print"/>
          <a:srcRect/>
          <a:stretch>
            <a:fillRect/>
          </a:stretch>
        </p:blipFill>
        <p:spPr bwMode="auto">
          <a:xfrm>
            <a:off x="537249" y="3265714"/>
            <a:ext cx="2801040" cy="31214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Content Placeholder 2"/>
          <p:cNvSpPr txBox="1">
            <a:spLocks/>
          </p:cNvSpPr>
          <p:nvPr/>
        </p:nvSpPr>
        <p:spPr>
          <a:xfrm>
            <a:off x="936108" y="1511842"/>
            <a:ext cx="10597662" cy="3682646"/>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15000"/>
              </a:lnSpc>
              <a:spcBef>
                <a:spcPts val="1000"/>
              </a:spcBef>
              <a:spcAft>
                <a:spcPts val="0"/>
              </a:spcAft>
              <a:buClr>
                <a:schemeClr val="tx1"/>
              </a:buClr>
              <a:buSzTx/>
              <a:buFont typeface="Arial" panose="020B0604020202020204" pitchFamily="34" charset="0"/>
              <a:buNone/>
              <a:tabLst/>
              <a:defRPr/>
            </a:pPr>
            <a:endParaRPr lang="en-US" sz="1900" cap="all" noProof="0" dirty="0">
              <a:cs typeface="B Titr" pitchFamily="2" charset="-78"/>
            </a:endParaRPr>
          </a:p>
          <a:p>
            <a:pPr marL="342900" marR="0" lvl="0" indent="-342900" algn="ctr" defTabSz="914400" rtl="1" eaLnBrk="1" fontAlgn="auto" latinLnBrk="0" hangingPunct="1">
              <a:lnSpc>
                <a:spcPct val="115000"/>
              </a:lnSpc>
              <a:spcBef>
                <a:spcPts val="1000"/>
              </a:spcBef>
              <a:spcAft>
                <a:spcPts val="0"/>
              </a:spcAft>
              <a:buClr>
                <a:schemeClr val="tx1"/>
              </a:buClr>
              <a:buSzTx/>
              <a:buFont typeface="Arial" panose="020B0604020202020204" pitchFamily="34" charset="0"/>
              <a:buNone/>
              <a:tabLst/>
              <a:defRPr/>
            </a:pPr>
            <a:r>
              <a:rPr lang="fa-IR" sz="7200" b="1" cap="all" dirty="0" smtClean="0">
                <a:solidFill>
                  <a:srgbClr val="FF0000"/>
                </a:solidFill>
                <a:cs typeface="B Titr" pitchFamily="2" charset="-78"/>
              </a:rPr>
              <a:t>صـورتهـای مـالـی (1) </a:t>
            </a:r>
          </a:p>
          <a:p>
            <a:pPr marL="342900" marR="0" lvl="0" indent="-342900" algn="ctr" defTabSz="914400" rtl="1" eaLnBrk="1" fontAlgn="auto" latinLnBrk="0" hangingPunct="1">
              <a:lnSpc>
                <a:spcPct val="115000"/>
              </a:lnSpc>
              <a:spcBef>
                <a:spcPts val="1000"/>
              </a:spcBef>
              <a:spcAft>
                <a:spcPts val="0"/>
              </a:spcAft>
              <a:buClr>
                <a:schemeClr val="tx1"/>
              </a:buClr>
              <a:buSzTx/>
              <a:buFont typeface="Arial" panose="020B0604020202020204" pitchFamily="34" charset="0"/>
              <a:buNone/>
              <a:tabLst/>
              <a:defRPr/>
            </a:pPr>
            <a:endParaRPr lang="fa-IR" sz="7100" b="1" cap="all" noProof="0" dirty="0" smtClean="0">
              <a:solidFill>
                <a:srgbClr val="FF0000"/>
              </a:solidFill>
              <a:cs typeface="B Titr" pitchFamily="2" charset="-78"/>
            </a:endParaRPr>
          </a:p>
          <a:p>
            <a:pPr marL="342900" marR="0" lvl="0" indent="-342900" algn="ctr" defTabSz="914400" rtl="1" eaLnBrk="1" fontAlgn="auto" latinLnBrk="0" hangingPunct="1">
              <a:lnSpc>
                <a:spcPct val="115000"/>
              </a:lnSpc>
              <a:spcBef>
                <a:spcPts val="1000"/>
              </a:spcBef>
              <a:spcAft>
                <a:spcPts val="0"/>
              </a:spcAft>
              <a:buClr>
                <a:schemeClr val="tx1"/>
              </a:buClr>
              <a:buSzTx/>
              <a:buFont typeface="Arial" panose="020B0604020202020204" pitchFamily="34" charset="0"/>
              <a:buNone/>
              <a:tabLst/>
              <a:defRPr/>
            </a:pPr>
            <a:endParaRPr kumimoji="0" lang="fa-IR" sz="2400" b="0" i="0" u="none" strike="noStrike" kern="1200" cap="all" spc="0" normalizeH="0" baseline="0" noProof="0" dirty="0" smtClean="0">
              <a:ln>
                <a:noFill/>
              </a:ln>
              <a:solidFill>
                <a:srgbClr val="00B050"/>
              </a:solidFill>
              <a:effectLst/>
              <a:uLnTx/>
              <a:uFillTx/>
              <a:latin typeface="Calibri" panose="020F0502020204030204" pitchFamily="34" charset="0"/>
              <a:ea typeface="Calibri" panose="020F0502020204030204" pitchFamily="34" charset="0"/>
              <a:cs typeface="B Zar" pitchFamily="2" charset="-78"/>
            </a:endParaRPr>
          </a:p>
        </p:txBody>
      </p:sp>
    </p:spTree>
    <p:extLst>
      <p:ext uri="{BB962C8B-B14F-4D97-AF65-F5344CB8AC3E}">
        <p14:creationId xmlns:p14="http://schemas.microsoft.com/office/powerpoint/2010/main" val="235885295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23808291"/>
              </p:ext>
            </p:extLst>
          </p:nvPr>
        </p:nvGraphicFramePr>
        <p:xfrm>
          <a:off x="327541" y="216223"/>
          <a:ext cx="10699849" cy="6453315"/>
        </p:xfrm>
        <a:graphic>
          <a:graphicData uri="http://schemas.openxmlformats.org/drawingml/2006/table">
            <a:tbl>
              <a:tblPr rtl="1">
                <a:tableStyleId>{5C22544A-7EE6-4342-B048-85BDC9FD1C3A}</a:tableStyleId>
              </a:tblPr>
              <a:tblGrid>
                <a:gridCol w="3382086"/>
                <a:gridCol w="112449"/>
                <a:gridCol w="674688"/>
                <a:gridCol w="95148"/>
                <a:gridCol w="1427223"/>
                <a:gridCol w="95148"/>
                <a:gridCol w="1470473"/>
                <a:gridCol w="259495"/>
                <a:gridCol w="1453172"/>
                <a:gridCol w="207596"/>
                <a:gridCol w="1522371"/>
              </a:tblGrid>
              <a:tr h="1186912">
                <a:tc gridSpan="11">
                  <a:txBody>
                    <a:bodyPr/>
                    <a:lstStyle/>
                    <a:p>
                      <a:pPr algn="ctr" rtl="1" fontAlgn="ctr">
                        <a:lnSpc>
                          <a:spcPct val="150000"/>
                        </a:lnSpc>
                      </a:pPr>
                      <a:r>
                        <a:rPr lang="fa-IR" sz="2400" u="none" strike="noStrike" dirty="0">
                          <a:effectLst/>
                          <a:cs typeface="B Titr" pitchFamily="2" charset="-78"/>
                        </a:rPr>
                        <a:t>گردش حساب تغییرات در ارزش خالص تلفیقی</a:t>
                      </a:r>
                      <a:endParaRPr lang="fa-IR" sz="2400" b="1" i="0" u="none" strike="noStrike" dirty="0">
                        <a:solidFill>
                          <a:srgbClr val="000000"/>
                        </a:solidFill>
                        <a:effectLst/>
                        <a:latin typeface="B Titr"/>
                        <a:cs typeface="B Titr" pitchFamily="2" charset="-78"/>
                      </a:endParaRPr>
                    </a:p>
                  </a:txBody>
                  <a:tcPr marL="0" marR="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13949">
                <a:tc>
                  <a:txBody>
                    <a:bodyPr/>
                    <a:lstStyle/>
                    <a:p>
                      <a:pPr algn="r" rtl="1" fontAlgn="ctr">
                        <a:lnSpc>
                          <a:spcPct val="150000"/>
                        </a:lnSpc>
                      </a:pPr>
                      <a:endParaRPr lang="fa-IR" sz="2000" b="1" i="0" u="none" strike="noStrike" dirty="0">
                        <a:solidFill>
                          <a:srgbClr val="000000"/>
                        </a:solidFill>
                        <a:effectLst/>
                        <a:latin typeface="B Mitra"/>
                        <a:cs typeface="B Titr" pitchFamily="2" charset="-78"/>
                      </a:endParaRPr>
                    </a:p>
                  </a:txBody>
                  <a:tcPr marL="0" marR="59911"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gridSpan="3">
                  <a:txBody>
                    <a:bodyPr/>
                    <a:lstStyle/>
                    <a:p>
                      <a:pPr algn="ctr" rtl="0" fontAlgn="ctr">
                        <a:lnSpc>
                          <a:spcPct val="150000"/>
                        </a:lnSpc>
                      </a:pPr>
                      <a:r>
                        <a:rPr lang="fa-IR" sz="2000" b="1" i="0" u="sng" strike="noStrike" dirty="0" smtClean="0">
                          <a:solidFill>
                            <a:srgbClr val="000000"/>
                          </a:solidFill>
                          <a:effectLst/>
                          <a:latin typeface="B Mitra"/>
                          <a:cs typeface="B Titr" pitchFamily="2" charset="-78"/>
                        </a:rPr>
                        <a:t>سال 1393</a:t>
                      </a:r>
                      <a:endParaRPr lang="fa-IR" sz="2000" b="1" i="0" u="sng" strike="noStrike" dirty="0">
                        <a:solidFill>
                          <a:srgbClr val="000000"/>
                        </a:solidFill>
                        <a:effectLst/>
                        <a:latin typeface="B Mitra"/>
                        <a:cs typeface="B Titr" pitchFamily="2" charset="-78"/>
                      </a:endParaRPr>
                    </a:p>
                  </a:txBody>
                  <a:tcPr marL="0" marR="0" marT="0" marB="0" anchor="ctr"/>
                </a:tc>
                <a:tc hMerge="1">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hMerge="1">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a:solidFill>
                          <a:srgbClr val="000000"/>
                        </a:solidFill>
                        <a:effectLst/>
                        <a:latin typeface="B Mitra"/>
                        <a:cs typeface="B Titr" pitchFamily="2" charset="-78"/>
                      </a:endParaRPr>
                    </a:p>
                  </a:txBody>
                  <a:tcPr marL="0" marR="0" marT="0" marB="0" anchor="ctr"/>
                </a:tc>
                <a:tc gridSpan="3">
                  <a:txBody>
                    <a:bodyPr/>
                    <a:lstStyle/>
                    <a:p>
                      <a:pPr algn="ctr" rtl="0" fontAlgn="ctr"/>
                      <a:r>
                        <a:rPr lang="fa-IR" sz="2000" b="1" i="0" u="sng" strike="noStrike" dirty="0" smtClean="0">
                          <a:solidFill>
                            <a:srgbClr val="000000"/>
                          </a:solidFill>
                          <a:effectLst/>
                          <a:latin typeface="B Mitra"/>
                          <a:cs typeface="B Titr" pitchFamily="2" charset="-78"/>
                        </a:rPr>
                        <a:t>سال 1392</a:t>
                      </a:r>
                    </a:p>
                  </a:txBody>
                  <a:tcPr marL="0" marR="0" marT="0" marB="0" anchor="ctr"/>
                </a:tc>
                <a:tc hMerge="1">
                  <a:txBody>
                    <a:bodyPr/>
                    <a:lstStyle/>
                    <a:p>
                      <a:pPr algn="ctr" rtl="0" fontAlgn="ctr"/>
                      <a:endParaRPr lang="fa-IR" sz="2000" b="0" i="0" u="none" strike="noStrike" dirty="0">
                        <a:solidFill>
                          <a:srgbClr val="000000"/>
                        </a:solidFill>
                        <a:effectLst/>
                        <a:latin typeface="B Mitra"/>
                        <a:cs typeface="B Titr" pitchFamily="2" charset="-78"/>
                      </a:endParaRPr>
                    </a:p>
                  </a:txBody>
                  <a:tcPr marL="0" marR="0" marT="0" marB="0" anchor="ctr"/>
                </a:tc>
                <a:tc hMerge="1">
                  <a:txBody>
                    <a:bodyPr/>
                    <a:lstStyle/>
                    <a:p>
                      <a:pPr algn="ctr" rtl="0" fontAlgn="ctr"/>
                      <a:endParaRPr lang="fa-IR" sz="2000" b="0" i="0" u="none" strike="noStrike" dirty="0">
                        <a:solidFill>
                          <a:srgbClr val="000000"/>
                        </a:solidFill>
                        <a:effectLst/>
                        <a:latin typeface="B Mitra"/>
                        <a:cs typeface="B Titr" pitchFamily="2" charset="-78"/>
                      </a:endParaRPr>
                    </a:p>
                  </a:txBody>
                  <a:tcPr marL="0" marR="0" marT="0" marB="0" anchor="ctr"/>
                </a:tc>
              </a:tr>
              <a:tr h="413949">
                <a:tc>
                  <a:txBody>
                    <a:bodyPr/>
                    <a:lstStyle/>
                    <a:p>
                      <a:pPr algn="r" rtl="1" fontAlgn="ctr">
                        <a:lnSpc>
                          <a:spcPct val="150000"/>
                        </a:lnSpc>
                      </a:pPr>
                      <a:r>
                        <a:rPr lang="fa-IR" sz="2000" u="none" strike="noStrike" dirty="0">
                          <a:effectLst/>
                          <a:cs typeface="B Titr" pitchFamily="2" charset="-78"/>
                        </a:rPr>
                        <a:t> ارزش خالص در ابتداي سال</a:t>
                      </a:r>
                      <a:endParaRPr lang="fa-IR" sz="2000" b="1" i="0" u="none" strike="noStrike" dirty="0">
                        <a:solidFill>
                          <a:srgbClr val="000000"/>
                        </a:solidFill>
                        <a:effectLst/>
                        <a:latin typeface="B Mitra"/>
                        <a:cs typeface="B Titr" pitchFamily="2" charset="-78"/>
                      </a:endParaRPr>
                    </a:p>
                  </a:txBody>
                  <a:tcPr marL="0" marR="59911"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r>
                        <a:rPr lang="fa-IR" sz="2000" u="none" strike="noStrike" dirty="0">
                          <a:effectLst/>
                          <a:cs typeface="B Titr" pitchFamily="2" charset="-78"/>
                        </a:rPr>
                        <a:t>0</a:t>
                      </a:r>
                      <a:endParaRPr lang="fa-IR" sz="2000" b="1"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r>
                        <a:rPr lang="fa-IR" sz="2000" u="none" strike="noStrike" dirty="0">
                          <a:effectLst/>
                          <a:cs typeface="B Titr" pitchFamily="2" charset="-78"/>
                        </a:rPr>
                        <a:t>0</a:t>
                      </a:r>
                      <a:endParaRPr lang="fa-IR" sz="2000" b="1"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dirty="0">
                        <a:solidFill>
                          <a:srgbClr val="000000"/>
                        </a:solidFill>
                        <a:effectLst/>
                        <a:latin typeface="B Mitra"/>
                        <a:cs typeface="B Titr" pitchFamily="2" charset="-78"/>
                      </a:endParaRPr>
                    </a:p>
                  </a:txBody>
                  <a:tcPr marL="0" marR="0" marT="0" marB="0" anchor="ctr"/>
                </a:tc>
              </a:tr>
              <a:tr h="413949">
                <a:tc>
                  <a:txBody>
                    <a:bodyPr/>
                    <a:lstStyle/>
                    <a:p>
                      <a:pPr algn="r" rtl="1" fontAlgn="ctr">
                        <a:lnSpc>
                          <a:spcPct val="150000"/>
                        </a:lnSpc>
                      </a:pPr>
                      <a:r>
                        <a:rPr lang="fa-IR" sz="2000" u="none" strike="noStrike" dirty="0">
                          <a:effectLst/>
                          <a:cs typeface="B Titr" pitchFamily="2" charset="-78"/>
                        </a:rPr>
                        <a:t>تعديلات سنواتي</a:t>
                      </a:r>
                      <a:endParaRPr lang="fa-IR" sz="2000" b="1" i="0" u="none" strike="noStrike" dirty="0">
                        <a:solidFill>
                          <a:srgbClr val="000000"/>
                        </a:solidFill>
                        <a:effectLst/>
                        <a:latin typeface="B Mitra"/>
                        <a:cs typeface="B Titr" pitchFamily="2" charset="-78"/>
                      </a:endParaRPr>
                    </a:p>
                  </a:txBody>
                  <a:tcPr marL="0" marR="59911"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r>
                        <a:rPr lang="fa-IR" sz="2000" u="none" strike="noStrike" dirty="0">
                          <a:effectLst/>
                          <a:cs typeface="B Titr" pitchFamily="2" charset="-78"/>
                        </a:rPr>
                        <a:t>0</a:t>
                      </a:r>
                      <a:endParaRPr lang="fa-IR" sz="2000" b="1"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r>
                        <a:rPr lang="fa-IR" sz="2000" u="none" strike="noStrike" dirty="0">
                          <a:effectLst/>
                          <a:cs typeface="B Titr" pitchFamily="2" charset="-78"/>
                        </a:rPr>
                        <a:t>0</a:t>
                      </a:r>
                      <a:endParaRPr lang="fa-IR" sz="2000" b="1"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dirty="0">
                        <a:solidFill>
                          <a:srgbClr val="000000"/>
                        </a:solidFill>
                        <a:effectLst/>
                        <a:latin typeface="B Mitra"/>
                        <a:cs typeface="B Titr" pitchFamily="2" charset="-78"/>
                      </a:endParaRPr>
                    </a:p>
                  </a:txBody>
                  <a:tcPr marL="0" marR="0" marT="0" marB="0" anchor="ctr"/>
                </a:tc>
              </a:tr>
              <a:tr h="827898">
                <a:tc>
                  <a:txBody>
                    <a:bodyPr/>
                    <a:lstStyle/>
                    <a:p>
                      <a:pPr algn="r" rtl="1" fontAlgn="ctr">
                        <a:lnSpc>
                          <a:spcPct val="150000"/>
                        </a:lnSpc>
                      </a:pPr>
                      <a:r>
                        <a:rPr lang="fa-IR" sz="2000" u="none" strike="noStrike" dirty="0">
                          <a:effectLst/>
                          <a:cs typeface="B Titr" pitchFamily="2" charset="-78"/>
                        </a:rPr>
                        <a:t> ارزش خالص در ابتداي سال-اصلاح‌ شده</a:t>
                      </a:r>
                      <a:endParaRPr lang="fa-IR" sz="2000" b="1" i="0" u="none" strike="noStrike" dirty="0">
                        <a:solidFill>
                          <a:srgbClr val="000000"/>
                        </a:solidFill>
                        <a:effectLst/>
                        <a:latin typeface="B Mitra"/>
                        <a:cs typeface="B Titr" pitchFamily="2" charset="-78"/>
                      </a:endParaRPr>
                    </a:p>
                  </a:txBody>
                  <a:tcPr marL="0" marR="59911"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r>
                        <a:rPr lang="fa-IR" sz="2000" u="none" strike="noStrike">
                          <a:effectLst/>
                          <a:cs typeface="B Titr" pitchFamily="2" charset="-78"/>
                        </a:rPr>
                        <a:t>0</a:t>
                      </a:r>
                      <a:endParaRPr lang="fa-IR" sz="2000" b="1" i="0" u="none" strike="noStrike">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r>
                        <a:rPr lang="fa-IR" sz="2000" u="none" strike="noStrike" dirty="0">
                          <a:effectLst/>
                          <a:cs typeface="B Titr" pitchFamily="2" charset="-78"/>
                        </a:rPr>
                        <a:t> </a:t>
                      </a: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r>
                        <a:rPr lang="fa-IR" sz="2000" u="none" strike="noStrike">
                          <a:effectLst/>
                          <a:cs typeface="B Titr" pitchFamily="2" charset="-78"/>
                        </a:rPr>
                        <a:t>0</a:t>
                      </a:r>
                      <a:endParaRPr lang="fa-IR" sz="2000" b="1" i="0" u="none" strike="noStrike">
                        <a:solidFill>
                          <a:srgbClr val="000000"/>
                        </a:solidFill>
                        <a:effectLst/>
                        <a:latin typeface="B Mitra"/>
                        <a:cs typeface="B Titr" pitchFamily="2" charset="-78"/>
                      </a:endParaRPr>
                    </a:p>
                  </a:txBody>
                  <a:tcPr marL="0" marR="0" marT="0" marB="0" anchor="ctr"/>
                </a:tc>
              </a:tr>
              <a:tr h="413949">
                <a:tc>
                  <a:txBody>
                    <a:bodyPr/>
                    <a:lstStyle/>
                    <a:p>
                      <a:pPr algn="r" rtl="1" fontAlgn="ctr">
                        <a:lnSpc>
                          <a:spcPct val="150000"/>
                        </a:lnSpc>
                      </a:pPr>
                      <a:r>
                        <a:rPr lang="fa-IR" sz="2000" u="none" strike="noStrike" dirty="0">
                          <a:effectLst/>
                          <a:cs typeface="B Titr" pitchFamily="2" charset="-78"/>
                        </a:rPr>
                        <a:t>خالص تغییر در وضعیت مالی </a:t>
                      </a:r>
                      <a:endParaRPr lang="fa-IR" sz="2000" b="1" i="0" u="none" strike="noStrike" dirty="0">
                        <a:solidFill>
                          <a:srgbClr val="000000"/>
                        </a:solidFill>
                        <a:effectLst/>
                        <a:latin typeface="B Mitra"/>
                        <a:cs typeface="B Titr" pitchFamily="2" charset="-78"/>
                      </a:endParaRPr>
                    </a:p>
                  </a:txBody>
                  <a:tcPr marL="0" marR="59911"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l" rtl="0" fontAlgn="b">
                        <a:lnSpc>
                          <a:spcPct val="150000"/>
                        </a:lnSpc>
                      </a:pPr>
                      <a:endParaRPr lang="fa-IR" sz="1600" b="0" i="0" u="none" strike="noStrike" dirty="0">
                        <a:solidFill>
                          <a:srgbClr val="000000"/>
                        </a:solidFill>
                        <a:effectLst/>
                        <a:latin typeface="Arial"/>
                        <a:cs typeface="B Titr" pitchFamily="2" charset="-78"/>
                      </a:endParaRPr>
                    </a:p>
                  </a:txBody>
                  <a:tcPr marL="0" marR="0" marT="0" marB="0" anchor="b"/>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r>
                        <a:rPr lang="fa-IR" sz="2000" u="none" strike="noStrike">
                          <a:effectLst/>
                          <a:cs typeface="B Titr" pitchFamily="2" charset="-78"/>
                        </a:rPr>
                        <a:t>0</a:t>
                      </a:r>
                      <a:endParaRPr lang="fa-IR" sz="2000" b="1" i="0" u="none" strike="noStrike">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endParaRPr lang="fa-IR" sz="2000" b="1" i="0" u="none" strike="noStrike">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r>
                        <a:rPr lang="fa-IR" sz="2000" u="none" strike="noStrike">
                          <a:effectLst/>
                          <a:cs typeface="B Titr" pitchFamily="2" charset="-78"/>
                        </a:rPr>
                        <a:t>0</a:t>
                      </a:r>
                      <a:endParaRPr lang="fa-IR" sz="2000" b="1" i="0" u="none" strike="noStrike">
                        <a:solidFill>
                          <a:srgbClr val="000000"/>
                        </a:solidFill>
                        <a:effectLst/>
                        <a:latin typeface="B Mitra"/>
                        <a:cs typeface="B Titr" pitchFamily="2" charset="-78"/>
                      </a:endParaRPr>
                    </a:p>
                  </a:txBody>
                  <a:tcPr marL="0" marR="0" marT="0" marB="0" anchor="ctr"/>
                </a:tc>
              </a:tr>
              <a:tr h="413949">
                <a:tc>
                  <a:txBody>
                    <a:bodyPr/>
                    <a:lstStyle/>
                    <a:p>
                      <a:pPr algn="r" rtl="1" fontAlgn="ctr">
                        <a:lnSpc>
                          <a:spcPct val="150000"/>
                        </a:lnSpc>
                      </a:pPr>
                      <a:r>
                        <a:rPr lang="fa-IR" sz="2000" u="none" strike="noStrike" dirty="0">
                          <a:effectLst/>
                          <a:cs typeface="B Titr" pitchFamily="2" charset="-78"/>
                        </a:rPr>
                        <a:t>سایر تغییرات در ارزش </a:t>
                      </a:r>
                      <a:r>
                        <a:rPr lang="fa-IR" sz="2000" u="none" strike="noStrike" dirty="0" smtClean="0">
                          <a:effectLst/>
                          <a:cs typeface="B Titr" pitchFamily="2" charset="-78"/>
                        </a:rPr>
                        <a:t>خالص:</a:t>
                      </a:r>
                      <a:endParaRPr lang="fa-IR" sz="2000" b="1" i="0" u="none" strike="noStrike" dirty="0">
                        <a:solidFill>
                          <a:srgbClr val="000000"/>
                        </a:solidFill>
                        <a:effectLst/>
                        <a:latin typeface="B Mitra"/>
                        <a:cs typeface="B Titr" pitchFamily="2" charset="-78"/>
                      </a:endParaRPr>
                    </a:p>
                  </a:txBody>
                  <a:tcPr marL="0" marR="59911"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r>
                        <a:rPr lang="fa-IR" sz="2000" u="none" strike="noStrike" dirty="0">
                          <a:effectLst/>
                          <a:cs typeface="B Titr" pitchFamily="2" charset="-78"/>
                        </a:rPr>
                        <a:t>0</a:t>
                      </a:r>
                      <a:endParaRPr lang="fa-IR" sz="2000" b="1"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r>
                        <a:rPr lang="fa-IR" sz="2000" u="none" strike="noStrike">
                          <a:effectLst/>
                          <a:cs typeface="B Titr" pitchFamily="2" charset="-78"/>
                        </a:rPr>
                        <a:t>0</a:t>
                      </a:r>
                      <a:endParaRPr lang="fa-IR" sz="2000" b="1" i="0" u="none" strike="noStrike">
                        <a:solidFill>
                          <a:srgbClr val="000000"/>
                        </a:solidFill>
                        <a:effectLst/>
                        <a:latin typeface="B Mitra"/>
                        <a:cs typeface="B Titr" pitchFamily="2" charset="-78"/>
                      </a:endParaRPr>
                    </a:p>
                  </a:txBody>
                  <a:tcPr marL="0" marR="0" marT="0" marB="0" anchor="ctr"/>
                </a:tc>
              </a:tr>
              <a:tr h="413949">
                <a:tc>
                  <a:txBody>
                    <a:bodyPr/>
                    <a:lstStyle/>
                    <a:p>
                      <a:pPr algn="r" rtl="1" fontAlgn="ctr">
                        <a:lnSpc>
                          <a:spcPct val="150000"/>
                        </a:lnSpc>
                      </a:pPr>
                      <a:r>
                        <a:rPr lang="fa-IR" sz="2000" u="none" strike="noStrike" dirty="0">
                          <a:effectLst/>
                          <a:cs typeface="B Titr" pitchFamily="2" charset="-78"/>
                        </a:rPr>
                        <a:t>مازاد تجدید ارزیابی</a:t>
                      </a:r>
                      <a:endParaRPr lang="fa-IR" sz="2000" b="1" i="0" u="none" strike="noStrike" dirty="0">
                        <a:solidFill>
                          <a:srgbClr val="000000"/>
                        </a:solidFill>
                        <a:effectLst/>
                        <a:latin typeface="B Mitra"/>
                        <a:cs typeface="B Titr" pitchFamily="2" charset="-78"/>
                      </a:endParaRPr>
                    </a:p>
                  </a:txBody>
                  <a:tcPr marL="0" marR="59911"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l" rtl="0" fontAlgn="b">
                        <a:lnSpc>
                          <a:spcPct val="150000"/>
                        </a:lnSpc>
                      </a:pPr>
                      <a:endParaRPr lang="fa-IR" sz="1600" b="0" i="0" u="none" strike="noStrike" dirty="0">
                        <a:solidFill>
                          <a:srgbClr val="000000"/>
                        </a:solidFill>
                        <a:effectLst/>
                        <a:latin typeface="Arial"/>
                        <a:cs typeface="B Titr" pitchFamily="2" charset="-78"/>
                      </a:endParaRPr>
                    </a:p>
                  </a:txBody>
                  <a:tcPr marL="0" marR="0" marT="0" marB="0" anchor="b"/>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r>
                        <a:rPr lang="fa-IR" sz="2000" u="none" strike="noStrike" dirty="0">
                          <a:effectLst/>
                          <a:cs typeface="B Titr" pitchFamily="2" charset="-78"/>
                        </a:rPr>
                        <a:t>0</a:t>
                      </a:r>
                      <a:endParaRPr lang="fa-IR" sz="2000" b="1" i="0" u="none" strike="noStrike" dirty="0">
                        <a:solidFill>
                          <a:srgbClr val="000000"/>
                        </a:solidFill>
                        <a:effectLst/>
                        <a:latin typeface="B Mitra"/>
                        <a:cs typeface="B Titr" pitchFamily="2" charset="-78"/>
                      </a:endParaRPr>
                    </a:p>
                  </a:txBody>
                  <a:tcPr marL="0" marR="0" marT="0" marB="0" anchor="ctr"/>
                </a:tc>
                <a:tc>
                  <a:txBody>
                    <a:bodyPr/>
                    <a:lstStyle/>
                    <a:p>
                      <a:pPr algn="l" rtl="0" fontAlgn="b"/>
                      <a:endParaRPr lang="fa-IR" sz="1600" b="0" i="0" u="none" strike="noStrike">
                        <a:solidFill>
                          <a:srgbClr val="000000"/>
                        </a:solidFill>
                        <a:effectLst/>
                        <a:latin typeface="Arial"/>
                        <a:cs typeface="B Titr" pitchFamily="2" charset="-78"/>
                      </a:endParaRPr>
                    </a:p>
                  </a:txBody>
                  <a:tcPr marL="0" marR="0" marT="0" marB="0" anchor="b"/>
                </a:tc>
                <a:tc>
                  <a:txBody>
                    <a:bodyPr/>
                    <a:lstStyle/>
                    <a:p>
                      <a:pPr algn="l" rtl="0" fontAlgn="b"/>
                      <a:endParaRPr lang="fa-IR" sz="1600" b="0" i="0" u="none" strike="noStrike">
                        <a:solidFill>
                          <a:srgbClr val="000000"/>
                        </a:solidFill>
                        <a:effectLst/>
                        <a:latin typeface="Arial"/>
                        <a:cs typeface="B Titr" pitchFamily="2" charset="-78"/>
                      </a:endParaRPr>
                    </a:p>
                  </a:txBody>
                  <a:tcPr marL="0" marR="0" marT="0" marB="0" anchor="b"/>
                </a:tc>
                <a:tc>
                  <a:txBody>
                    <a:bodyPr/>
                    <a:lstStyle/>
                    <a:p>
                      <a:pPr algn="ctr" rtl="0" fontAlgn="ct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r>
                        <a:rPr lang="fa-IR" sz="2000" u="none" strike="noStrike">
                          <a:effectLst/>
                          <a:cs typeface="B Titr" pitchFamily="2" charset="-78"/>
                        </a:rPr>
                        <a:t>0</a:t>
                      </a:r>
                      <a:endParaRPr lang="fa-IR" sz="2000" b="1" i="0" u="none" strike="noStrike">
                        <a:solidFill>
                          <a:srgbClr val="000000"/>
                        </a:solidFill>
                        <a:effectLst/>
                        <a:latin typeface="B Mitra"/>
                        <a:cs typeface="B Titr" pitchFamily="2" charset="-78"/>
                      </a:endParaRPr>
                    </a:p>
                  </a:txBody>
                  <a:tcPr marL="0" marR="0" marT="0" marB="0" anchor="ctr"/>
                </a:tc>
              </a:tr>
              <a:tr h="413949">
                <a:tc>
                  <a:txBody>
                    <a:bodyPr/>
                    <a:lstStyle/>
                    <a:p>
                      <a:pPr algn="r" rtl="1" fontAlgn="ctr">
                        <a:lnSpc>
                          <a:spcPct val="150000"/>
                        </a:lnSpc>
                      </a:pPr>
                      <a:r>
                        <a:rPr lang="fa-IR" sz="2000" u="none" strike="noStrike">
                          <a:effectLst/>
                          <a:cs typeface="B Titr" pitchFamily="2" charset="-78"/>
                        </a:rPr>
                        <a:t>تفاوتهای تسعیر عملیات خارجی</a:t>
                      </a:r>
                      <a:endParaRPr lang="fa-IR" sz="2000" b="1" i="0" u="none" strike="noStrike">
                        <a:solidFill>
                          <a:srgbClr val="000000"/>
                        </a:solidFill>
                        <a:effectLst/>
                        <a:latin typeface="B Mitra"/>
                        <a:cs typeface="B Titr" pitchFamily="2" charset="-78"/>
                      </a:endParaRPr>
                    </a:p>
                  </a:txBody>
                  <a:tcPr marL="0" marR="59911" marT="0" marB="0" anchor="ctr"/>
                </a:tc>
                <a:tc>
                  <a:txBody>
                    <a:bodyPr/>
                    <a:lstStyle/>
                    <a:p>
                      <a:pPr algn="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l" rtl="0" fontAlgn="b">
                        <a:lnSpc>
                          <a:spcPct val="150000"/>
                        </a:lnSpc>
                      </a:pPr>
                      <a:endParaRPr lang="fa-IR" sz="1600" b="0" i="0" u="none" strike="noStrike">
                        <a:solidFill>
                          <a:srgbClr val="000000"/>
                        </a:solidFill>
                        <a:effectLst/>
                        <a:latin typeface="Arial"/>
                        <a:cs typeface="B Titr" pitchFamily="2" charset="-78"/>
                      </a:endParaRPr>
                    </a:p>
                  </a:txBody>
                  <a:tcPr marL="0" marR="0" marT="0" marB="0" anchor="b"/>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r>
                        <a:rPr lang="fa-IR" sz="2000" u="none" strike="noStrike" dirty="0">
                          <a:effectLst/>
                          <a:cs typeface="B Titr" pitchFamily="2" charset="-78"/>
                        </a:rPr>
                        <a:t>0</a:t>
                      </a:r>
                      <a:endParaRPr lang="fa-IR" sz="2000" b="1"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r>
                        <a:rPr lang="fa-IR" sz="2000" u="none" strike="noStrike">
                          <a:effectLst/>
                          <a:cs typeface="B Titr" pitchFamily="2" charset="-78"/>
                        </a:rPr>
                        <a:t>0</a:t>
                      </a:r>
                      <a:endParaRPr lang="fa-IR" sz="2000" b="1" i="0" u="none" strike="noStrike">
                        <a:solidFill>
                          <a:srgbClr val="000000"/>
                        </a:solidFill>
                        <a:effectLst/>
                        <a:latin typeface="B Mitra"/>
                        <a:cs typeface="B Titr" pitchFamily="2" charset="-78"/>
                      </a:endParaRPr>
                    </a:p>
                  </a:txBody>
                  <a:tcPr marL="0" marR="0" marT="0" marB="0" anchor="ctr"/>
                </a:tc>
              </a:tr>
              <a:tr h="413949">
                <a:tc>
                  <a:txBody>
                    <a:bodyPr/>
                    <a:lstStyle/>
                    <a:p>
                      <a:pPr algn="r" rtl="1" fontAlgn="ctr">
                        <a:lnSpc>
                          <a:spcPct val="150000"/>
                        </a:lnSpc>
                      </a:pPr>
                      <a:r>
                        <a:rPr lang="fa-IR" sz="2000" u="none" strike="noStrike">
                          <a:effectLst/>
                          <a:cs typeface="B Titr" pitchFamily="2" charset="-78"/>
                        </a:rPr>
                        <a:t>ارزش خالص در پایان سال</a:t>
                      </a:r>
                      <a:endParaRPr lang="fa-IR" sz="2000" b="1" i="0" u="none" strike="noStrike">
                        <a:solidFill>
                          <a:srgbClr val="000000"/>
                        </a:solidFill>
                        <a:effectLst/>
                        <a:latin typeface="B Mitra"/>
                        <a:cs typeface="B Titr" pitchFamily="2" charset="-78"/>
                      </a:endParaRPr>
                    </a:p>
                  </a:txBody>
                  <a:tcPr marL="0" marR="59911" marT="0" marB="0" anchor="ctr"/>
                </a:tc>
                <a:tc>
                  <a:txBody>
                    <a:bodyPr/>
                    <a:lstStyle/>
                    <a:p>
                      <a:pPr algn="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lnSpc>
                          <a:spcPct val="150000"/>
                        </a:lnSpc>
                      </a:pPr>
                      <a:r>
                        <a:rPr lang="fa-IR" sz="2000" u="none" strike="noStrike" dirty="0">
                          <a:effectLst/>
                          <a:cs typeface="B Titr" pitchFamily="2" charset="-78"/>
                        </a:rPr>
                        <a:t>0</a:t>
                      </a:r>
                      <a:endParaRPr lang="fa-IR" sz="2000" b="1"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dirty="0">
                        <a:solidFill>
                          <a:srgbClr val="000000"/>
                        </a:solidFill>
                        <a:effectLst/>
                        <a:latin typeface="B Mitra"/>
                        <a:cs typeface="B Titr" pitchFamily="2" charset="-78"/>
                      </a:endParaRPr>
                    </a:p>
                  </a:txBody>
                  <a:tcPr marL="0" marR="0" marT="0" marB="0" anchor="ctr"/>
                </a:tc>
                <a:tc>
                  <a:txBody>
                    <a:bodyPr/>
                    <a:lstStyle/>
                    <a:p>
                      <a:pPr algn="ctr" rtl="0" fontAlgn="ctr"/>
                      <a:endParaRPr lang="fa-IR" sz="2000" b="0" i="0" u="none" strike="noStrike">
                        <a:solidFill>
                          <a:srgbClr val="000000"/>
                        </a:solidFill>
                        <a:effectLst/>
                        <a:latin typeface="B Mitra"/>
                        <a:cs typeface="B Titr" pitchFamily="2" charset="-78"/>
                      </a:endParaRPr>
                    </a:p>
                  </a:txBody>
                  <a:tcPr marL="0" marR="0" marT="0" marB="0" anchor="ctr"/>
                </a:tc>
                <a:tc>
                  <a:txBody>
                    <a:bodyPr/>
                    <a:lstStyle/>
                    <a:p>
                      <a:pPr algn="ctr" rtl="0" fontAlgn="ctr"/>
                      <a:r>
                        <a:rPr lang="fa-IR" sz="2000" u="none" strike="noStrike">
                          <a:effectLst/>
                          <a:cs typeface="B Titr" pitchFamily="2" charset="-78"/>
                        </a:rPr>
                        <a:t>0</a:t>
                      </a:r>
                      <a:endParaRPr lang="fa-IR" sz="2000" b="1" i="0" u="none" strike="noStrike">
                        <a:solidFill>
                          <a:srgbClr val="000000"/>
                        </a:solidFill>
                        <a:effectLst/>
                        <a:latin typeface="B Mitra"/>
                        <a:cs typeface="B Titr" pitchFamily="2" charset="-78"/>
                      </a:endParaRPr>
                    </a:p>
                  </a:txBody>
                  <a:tcPr marL="0" marR="0" marT="0" marB="0" anchor="ctr"/>
                </a:tc>
              </a:tr>
              <a:tr h="694403">
                <a:tc gridSpan="11">
                  <a:txBody>
                    <a:bodyPr/>
                    <a:lstStyle/>
                    <a:p>
                      <a:pPr algn="ctr" rtl="1" fontAlgn="ctr">
                        <a:lnSpc>
                          <a:spcPct val="150000"/>
                        </a:lnSpc>
                      </a:pPr>
                      <a:r>
                        <a:rPr lang="fa-IR" sz="2000" u="none" strike="noStrike" dirty="0">
                          <a:effectLst/>
                          <a:cs typeface="B Titr" pitchFamily="2" charset="-78"/>
                        </a:rPr>
                        <a:t>یادداشت‌های توضیحی.........تا.......... مندرج در صفحات..........تا............، جزء لاینفک صورت‌های مالی است.</a:t>
                      </a:r>
                      <a:endParaRPr lang="fa-IR" sz="2000" b="0" i="0" u="none" strike="noStrike" dirty="0">
                        <a:solidFill>
                          <a:srgbClr val="000000"/>
                        </a:solidFill>
                        <a:effectLst/>
                        <a:latin typeface="B Titr"/>
                        <a:cs typeface="B Titr" pitchFamily="2" charset="-78"/>
                      </a:endParaRPr>
                    </a:p>
                  </a:txBody>
                  <a:tcPr marL="0" marR="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spTree>
    <p:extLst>
      <p:ext uri="{BB962C8B-B14F-4D97-AF65-F5344CB8AC3E}">
        <p14:creationId xmlns:p14="http://schemas.microsoft.com/office/powerpoint/2010/main" val="1732644039"/>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3768" y="2875002"/>
            <a:ext cx="3235181" cy="461665"/>
          </a:xfrm>
          <a:prstGeom prst="rect">
            <a:avLst/>
          </a:prstGeom>
        </p:spPr>
        <p:txBody>
          <a:bodyPr wrap="none">
            <a:spAutoFit/>
          </a:bodyPr>
          <a:lstStyle/>
          <a:p>
            <a:r>
              <a:rPr lang="fa-IR" sz="2400" b="1" dirty="0">
                <a:solidFill>
                  <a:srgbClr val="0070C0"/>
                </a:solidFill>
                <a:cs typeface="B Titr" pitchFamily="2" charset="-78"/>
              </a:rPr>
              <a:t>تغييرات  حقوق صاحبان سهام</a:t>
            </a:r>
            <a:endParaRPr lang="en-US" sz="2400" b="1" dirty="0">
              <a:solidFill>
                <a:srgbClr val="0070C0"/>
              </a:solidFill>
              <a:cs typeface="B Titr" pitchFamily="2" charset="-78"/>
            </a:endParaRPr>
          </a:p>
        </p:txBody>
      </p:sp>
      <p:cxnSp>
        <p:nvCxnSpPr>
          <p:cNvPr id="6" name="Straight Arrow Connector 5"/>
          <p:cNvCxnSpPr>
            <a:stCxn id="2" idx="1"/>
          </p:cNvCxnSpPr>
          <p:nvPr/>
        </p:nvCxnSpPr>
        <p:spPr>
          <a:xfrm flipH="1" flipV="1">
            <a:off x="8175008" y="1692323"/>
            <a:ext cx="628760" cy="1413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934899" y="1438406"/>
            <a:ext cx="2066591" cy="515526"/>
          </a:xfrm>
          <a:prstGeom prst="rect">
            <a:avLst/>
          </a:prstGeom>
        </p:spPr>
        <p:txBody>
          <a:bodyPr wrap="none">
            <a:spAutoFit/>
          </a:bodyPr>
          <a:lstStyle/>
          <a:p>
            <a:pPr algn="just">
              <a:lnSpc>
                <a:spcPct val="150000"/>
              </a:lnSpc>
              <a:spcBef>
                <a:spcPct val="50000"/>
              </a:spcBef>
              <a:buSzPct val="130000"/>
            </a:pPr>
            <a:r>
              <a:rPr lang="fa-IR" sz="2000" b="1" dirty="0" smtClean="0">
                <a:cs typeface="B Titr" pitchFamily="2" charset="-78"/>
              </a:rPr>
              <a:t>سرمایه پرداخت شده </a:t>
            </a:r>
            <a:endParaRPr lang="fa-IR" sz="2000" b="1" dirty="0">
              <a:cs typeface="B Titr" pitchFamily="2" charset="-78"/>
            </a:endParaRPr>
          </a:p>
        </p:txBody>
      </p:sp>
      <p:cxnSp>
        <p:nvCxnSpPr>
          <p:cNvPr id="10" name="Straight Arrow Connector 9"/>
          <p:cNvCxnSpPr>
            <a:stCxn id="2" idx="1"/>
          </p:cNvCxnSpPr>
          <p:nvPr/>
        </p:nvCxnSpPr>
        <p:spPr>
          <a:xfrm flipH="1" flipV="1">
            <a:off x="7983940" y="3059669"/>
            <a:ext cx="819828" cy="46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977374" y="2875002"/>
            <a:ext cx="1410964" cy="600164"/>
          </a:xfrm>
          <a:prstGeom prst="rect">
            <a:avLst/>
          </a:prstGeom>
        </p:spPr>
        <p:txBody>
          <a:bodyPr wrap="none">
            <a:spAutoFit/>
          </a:bodyPr>
          <a:lstStyle/>
          <a:p>
            <a:pPr algn="just">
              <a:lnSpc>
                <a:spcPct val="150000"/>
              </a:lnSpc>
              <a:spcBef>
                <a:spcPct val="50000"/>
              </a:spcBef>
              <a:buSzPct val="130000"/>
            </a:pPr>
            <a:r>
              <a:rPr lang="fa-IR" sz="2400" b="1" dirty="0" smtClean="0">
                <a:cs typeface="B Titr" pitchFamily="2" charset="-78"/>
              </a:rPr>
              <a:t>سود انباشته</a:t>
            </a:r>
            <a:endParaRPr lang="fa-IR" sz="2400" b="1" dirty="0">
              <a:cs typeface="B Titr" pitchFamily="2" charset="-78"/>
            </a:endParaRPr>
          </a:p>
        </p:txBody>
      </p:sp>
      <p:cxnSp>
        <p:nvCxnSpPr>
          <p:cNvPr id="13" name="Straight Arrow Connector 12"/>
          <p:cNvCxnSpPr>
            <a:stCxn id="2" idx="1"/>
          </p:cNvCxnSpPr>
          <p:nvPr/>
        </p:nvCxnSpPr>
        <p:spPr>
          <a:xfrm flipH="1">
            <a:off x="7213854" y="3105835"/>
            <a:ext cx="1589914" cy="18073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967786" y="4659278"/>
            <a:ext cx="1963540" cy="600164"/>
          </a:xfrm>
          <a:prstGeom prst="rect">
            <a:avLst/>
          </a:prstGeom>
        </p:spPr>
        <p:txBody>
          <a:bodyPr wrap="square">
            <a:spAutoFit/>
          </a:bodyPr>
          <a:lstStyle/>
          <a:p>
            <a:pPr algn="just">
              <a:lnSpc>
                <a:spcPct val="150000"/>
              </a:lnSpc>
              <a:spcBef>
                <a:spcPct val="50000"/>
              </a:spcBef>
              <a:buSzPct val="130000"/>
            </a:pPr>
            <a:r>
              <a:rPr lang="fa-IR" sz="2400" b="1" dirty="0" smtClean="0">
                <a:cs typeface="B Titr" pitchFamily="2" charset="-78"/>
              </a:rPr>
              <a:t>سایر اقلام </a:t>
            </a:r>
            <a:endParaRPr lang="fa-IR" sz="2400" b="1" dirty="0">
              <a:cs typeface="B Titr" pitchFamily="2" charset="-78"/>
            </a:endParaRPr>
          </a:p>
        </p:txBody>
      </p:sp>
      <p:cxnSp>
        <p:nvCxnSpPr>
          <p:cNvPr id="16" name="Straight Arrow Connector 15"/>
          <p:cNvCxnSpPr/>
          <p:nvPr/>
        </p:nvCxnSpPr>
        <p:spPr>
          <a:xfrm flipH="1" flipV="1">
            <a:off x="4967786" y="1119116"/>
            <a:ext cx="1009588" cy="436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20101" y="737316"/>
            <a:ext cx="1111202" cy="473206"/>
          </a:xfrm>
          <a:prstGeom prst="rect">
            <a:avLst/>
          </a:prstGeom>
        </p:spPr>
        <p:txBody>
          <a:bodyPr wrap="none">
            <a:spAutoFit/>
          </a:bodyPr>
          <a:lstStyle/>
          <a:p>
            <a:pPr algn="just">
              <a:lnSpc>
                <a:spcPct val="150000"/>
              </a:lnSpc>
              <a:spcBef>
                <a:spcPct val="50000"/>
              </a:spcBef>
              <a:buSzPct val="130000"/>
            </a:pPr>
            <a:r>
              <a:rPr lang="fa-IR" b="1" dirty="0" smtClean="0">
                <a:cs typeface="B Titr" pitchFamily="2" charset="-78"/>
              </a:rPr>
              <a:t>سهام عادی </a:t>
            </a:r>
            <a:endParaRPr lang="fa-IR" b="1" dirty="0">
              <a:cs typeface="B Titr" pitchFamily="2" charset="-78"/>
            </a:endParaRPr>
          </a:p>
        </p:txBody>
      </p:sp>
      <p:sp>
        <p:nvSpPr>
          <p:cNvPr id="18" name="Rectangle 17"/>
          <p:cNvSpPr/>
          <p:nvPr/>
        </p:nvSpPr>
        <p:spPr>
          <a:xfrm>
            <a:off x="3430521" y="1438406"/>
            <a:ext cx="1090363" cy="473206"/>
          </a:xfrm>
          <a:prstGeom prst="rect">
            <a:avLst/>
          </a:prstGeom>
        </p:spPr>
        <p:txBody>
          <a:bodyPr wrap="none">
            <a:spAutoFit/>
          </a:bodyPr>
          <a:lstStyle/>
          <a:p>
            <a:pPr algn="just">
              <a:lnSpc>
                <a:spcPct val="150000"/>
              </a:lnSpc>
              <a:spcBef>
                <a:spcPct val="50000"/>
              </a:spcBef>
              <a:buSzPct val="130000"/>
            </a:pPr>
            <a:r>
              <a:rPr lang="fa-IR" b="1" dirty="0" smtClean="0">
                <a:cs typeface="B Titr" pitchFamily="2" charset="-78"/>
              </a:rPr>
              <a:t>صرف سهام </a:t>
            </a:r>
            <a:endParaRPr lang="fa-IR" b="1" dirty="0">
              <a:cs typeface="B Titr" pitchFamily="2" charset="-78"/>
            </a:endParaRPr>
          </a:p>
        </p:txBody>
      </p:sp>
      <p:sp>
        <p:nvSpPr>
          <p:cNvPr id="19" name="Rectangle 18"/>
          <p:cNvSpPr/>
          <p:nvPr/>
        </p:nvSpPr>
        <p:spPr>
          <a:xfrm>
            <a:off x="2197423" y="2038416"/>
            <a:ext cx="2656496" cy="473206"/>
          </a:xfrm>
          <a:prstGeom prst="rect">
            <a:avLst/>
          </a:prstGeom>
        </p:spPr>
        <p:txBody>
          <a:bodyPr wrap="none">
            <a:spAutoFit/>
          </a:bodyPr>
          <a:lstStyle/>
          <a:p>
            <a:pPr algn="just">
              <a:lnSpc>
                <a:spcPct val="150000"/>
              </a:lnSpc>
              <a:spcBef>
                <a:spcPct val="50000"/>
              </a:spcBef>
              <a:buSzPct val="130000"/>
            </a:pPr>
            <a:r>
              <a:rPr lang="fa-IR" b="1" dirty="0" smtClean="0">
                <a:cs typeface="B Titr" pitchFamily="2" charset="-78"/>
              </a:rPr>
              <a:t>تعهد صاحبان سهام     (***) </a:t>
            </a:r>
            <a:endParaRPr lang="fa-IR" b="1" dirty="0">
              <a:cs typeface="B Titr" pitchFamily="2" charset="-78"/>
            </a:endParaRPr>
          </a:p>
        </p:txBody>
      </p:sp>
      <p:sp>
        <p:nvSpPr>
          <p:cNvPr id="20" name="Rectangle 19"/>
          <p:cNvSpPr/>
          <p:nvPr/>
        </p:nvSpPr>
        <p:spPr>
          <a:xfrm>
            <a:off x="3139378" y="2757591"/>
            <a:ext cx="1426994" cy="473206"/>
          </a:xfrm>
          <a:prstGeom prst="rect">
            <a:avLst/>
          </a:prstGeom>
        </p:spPr>
        <p:txBody>
          <a:bodyPr wrap="none">
            <a:spAutoFit/>
          </a:bodyPr>
          <a:lstStyle/>
          <a:p>
            <a:pPr algn="just">
              <a:lnSpc>
                <a:spcPct val="150000"/>
              </a:lnSpc>
              <a:spcBef>
                <a:spcPct val="50000"/>
              </a:spcBef>
              <a:buSzPct val="130000"/>
            </a:pPr>
            <a:r>
              <a:rPr lang="fa-IR" b="1" dirty="0" smtClean="0">
                <a:cs typeface="B Titr" pitchFamily="2" charset="-78"/>
              </a:rPr>
              <a:t>سرمایه اهدایی </a:t>
            </a:r>
            <a:endParaRPr lang="fa-IR" b="1" dirty="0">
              <a:cs typeface="B Titr" pitchFamily="2" charset="-78"/>
            </a:endParaRPr>
          </a:p>
        </p:txBody>
      </p:sp>
      <p:cxnSp>
        <p:nvCxnSpPr>
          <p:cNvPr id="22" name="Straight Arrow Connector 21"/>
          <p:cNvCxnSpPr/>
          <p:nvPr/>
        </p:nvCxnSpPr>
        <p:spPr>
          <a:xfrm flipH="1">
            <a:off x="4705832" y="1555845"/>
            <a:ext cx="1271542" cy="119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853919" y="1594267"/>
            <a:ext cx="796253" cy="634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1"/>
          </p:cNvCxnSpPr>
          <p:nvPr/>
        </p:nvCxnSpPr>
        <p:spPr>
          <a:xfrm flipH="1">
            <a:off x="4520884" y="3175084"/>
            <a:ext cx="1456490" cy="455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1"/>
          </p:cNvCxnSpPr>
          <p:nvPr/>
        </p:nvCxnSpPr>
        <p:spPr>
          <a:xfrm flipH="1">
            <a:off x="3975702" y="3175084"/>
            <a:ext cx="2001672" cy="1205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0" idx="3"/>
          </p:cNvCxnSpPr>
          <p:nvPr/>
        </p:nvCxnSpPr>
        <p:spPr>
          <a:xfrm flipH="1">
            <a:off x="4566372" y="1555845"/>
            <a:ext cx="1411002" cy="1438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409484" y="3402694"/>
            <a:ext cx="607859" cy="473206"/>
          </a:xfrm>
          <a:prstGeom prst="rect">
            <a:avLst/>
          </a:prstGeom>
        </p:spPr>
        <p:txBody>
          <a:bodyPr wrap="none">
            <a:spAutoFit/>
          </a:bodyPr>
          <a:lstStyle/>
          <a:p>
            <a:pPr algn="just">
              <a:lnSpc>
                <a:spcPct val="150000"/>
              </a:lnSpc>
              <a:spcBef>
                <a:spcPct val="50000"/>
              </a:spcBef>
              <a:buSzPct val="130000"/>
            </a:pPr>
            <a:r>
              <a:rPr lang="fa-IR" b="1" dirty="0" smtClean="0">
                <a:cs typeface="B Titr" pitchFamily="2" charset="-78"/>
              </a:rPr>
              <a:t>آزاد </a:t>
            </a:r>
            <a:endParaRPr lang="fa-IR" b="1" dirty="0">
              <a:cs typeface="B Titr" pitchFamily="2" charset="-78"/>
            </a:endParaRPr>
          </a:p>
        </p:txBody>
      </p:sp>
      <p:sp>
        <p:nvSpPr>
          <p:cNvPr id="36" name="Rectangle 35"/>
          <p:cNvSpPr/>
          <p:nvPr/>
        </p:nvSpPr>
        <p:spPr>
          <a:xfrm>
            <a:off x="2445317" y="4144328"/>
            <a:ext cx="1633781" cy="473206"/>
          </a:xfrm>
          <a:prstGeom prst="rect">
            <a:avLst/>
          </a:prstGeom>
        </p:spPr>
        <p:txBody>
          <a:bodyPr wrap="none">
            <a:spAutoFit/>
          </a:bodyPr>
          <a:lstStyle/>
          <a:p>
            <a:pPr algn="just">
              <a:lnSpc>
                <a:spcPct val="150000"/>
              </a:lnSpc>
              <a:spcBef>
                <a:spcPct val="50000"/>
              </a:spcBef>
              <a:buSzPct val="130000"/>
            </a:pPr>
            <a:r>
              <a:rPr lang="fa-IR" b="1" dirty="0" smtClean="0">
                <a:cs typeface="B Titr" pitchFamily="2" charset="-78"/>
              </a:rPr>
              <a:t>محدود( اندوخته)</a:t>
            </a:r>
            <a:endParaRPr lang="fa-IR" b="1" dirty="0">
              <a:cs typeface="B Titr" pitchFamily="2" charset="-78"/>
            </a:endParaRPr>
          </a:p>
        </p:txBody>
      </p:sp>
      <p:cxnSp>
        <p:nvCxnSpPr>
          <p:cNvPr id="38" name="Straight Arrow Connector 37"/>
          <p:cNvCxnSpPr/>
          <p:nvPr/>
        </p:nvCxnSpPr>
        <p:spPr>
          <a:xfrm flipH="1">
            <a:off x="3548418" y="5131558"/>
            <a:ext cx="2101755" cy="6141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737136" y="5509104"/>
            <a:ext cx="1890261" cy="473206"/>
          </a:xfrm>
          <a:prstGeom prst="rect">
            <a:avLst/>
          </a:prstGeom>
        </p:spPr>
        <p:txBody>
          <a:bodyPr wrap="none">
            <a:spAutoFit/>
          </a:bodyPr>
          <a:lstStyle/>
          <a:p>
            <a:pPr algn="just">
              <a:lnSpc>
                <a:spcPct val="150000"/>
              </a:lnSpc>
              <a:spcBef>
                <a:spcPct val="50000"/>
              </a:spcBef>
              <a:buSzPct val="130000"/>
            </a:pPr>
            <a:r>
              <a:rPr lang="fa-IR" b="1" dirty="0" smtClean="0">
                <a:cs typeface="B Titr" pitchFamily="2" charset="-78"/>
              </a:rPr>
              <a:t>مازاد تجدید ارزیابی </a:t>
            </a:r>
            <a:endParaRPr lang="fa-IR" b="1" dirty="0">
              <a:cs typeface="B Titr" pitchFamily="2" charset="-78"/>
            </a:endParaRPr>
          </a:p>
        </p:txBody>
      </p:sp>
      <p:sp>
        <p:nvSpPr>
          <p:cNvPr id="40" name="Rectangle 39"/>
          <p:cNvSpPr/>
          <p:nvPr/>
        </p:nvSpPr>
        <p:spPr>
          <a:xfrm>
            <a:off x="9136390" y="3402694"/>
            <a:ext cx="2569934" cy="553998"/>
          </a:xfrm>
          <a:prstGeom prst="rect">
            <a:avLst/>
          </a:prstGeom>
        </p:spPr>
        <p:txBody>
          <a:bodyPr wrap="none">
            <a:spAutoFit/>
          </a:bodyPr>
          <a:lstStyle/>
          <a:p>
            <a:pPr algn="ctr" fontAlgn="ctr">
              <a:lnSpc>
                <a:spcPct val="150000"/>
              </a:lnSpc>
            </a:pPr>
            <a:r>
              <a:rPr lang="fa-IR" sz="2000" dirty="0" smtClean="0">
                <a:cs typeface="B Titr" pitchFamily="2" charset="-78"/>
              </a:rPr>
              <a:t>(تغییرات </a:t>
            </a:r>
            <a:r>
              <a:rPr lang="fa-IR" sz="2000" dirty="0">
                <a:cs typeface="B Titr" pitchFamily="2" charset="-78"/>
              </a:rPr>
              <a:t>در ارزش </a:t>
            </a:r>
            <a:r>
              <a:rPr lang="fa-IR" sz="2000" dirty="0" smtClean="0">
                <a:cs typeface="B Titr" pitchFamily="2" charset="-78"/>
              </a:rPr>
              <a:t>خالص)</a:t>
            </a:r>
            <a:endParaRPr lang="fa-IR" sz="2000" b="1" dirty="0">
              <a:solidFill>
                <a:srgbClr val="000000"/>
              </a:solidFill>
              <a:latin typeface="B Titr"/>
              <a:cs typeface="B Titr" pitchFamily="2" charset="-78"/>
            </a:endParaRPr>
          </a:p>
        </p:txBody>
      </p:sp>
    </p:spTree>
    <p:extLst>
      <p:ext uri="{BB962C8B-B14F-4D97-AF65-F5344CB8AC3E}">
        <p14:creationId xmlns:p14="http://schemas.microsoft.com/office/powerpoint/2010/main" val="46787812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Extract 4"/>
          <p:cNvSpPr/>
          <p:nvPr/>
        </p:nvSpPr>
        <p:spPr>
          <a:xfrm rot="10800000">
            <a:off x="0" y="0"/>
            <a:ext cx="12192000" cy="6858000"/>
          </a:xfrm>
          <a:prstGeom prst="flowChartExtra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 name="Right Triangle 5"/>
          <p:cNvSpPr/>
          <p:nvPr/>
        </p:nvSpPr>
        <p:spPr>
          <a:xfrm rot="5400000">
            <a:off x="-381002" y="381000"/>
            <a:ext cx="6858001" cy="6096000"/>
          </a:xfrm>
          <a:prstGeom prst="rtTriangl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Right Triangle 6"/>
          <p:cNvSpPr/>
          <p:nvPr/>
        </p:nvSpPr>
        <p:spPr>
          <a:xfrm rot="10800000">
            <a:off x="6096000" y="0"/>
            <a:ext cx="6096000" cy="6807302"/>
          </a:xfrm>
          <a:prstGeom prst="rtTriangl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3083" name="TextBox 8"/>
          <p:cNvSpPr txBox="1">
            <a:spLocks noChangeArrowheads="1"/>
          </p:cNvSpPr>
          <p:nvPr/>
        </p:nvSpPr>
        <p:spPr bwMode="auto">
          <a:xfrm>
            <a:off x="2794000" y="2590800"/>
            <a:ext cx="660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fa-IR" sz="3200">
                <a:solidFill>
                  <a:schemeClr val="bg1"/>
                </a:solidFill>
                <a:cs typeface="B Koodak" pitchFamily="2" charset="-78"/>
              </a:rPr>
              <a:t>حسابداري‌ موجودی های کالا</a:t>
            </a:r>
            <a:endParaRPr lang="en-US" sz="3200">
              <a:solidFill>
                <a:schemeClr val="bg1"/>
              </a:solidFill>
              <a:cs typeface="B Koodak" pitchFamily="2" charset="-78"/>
            </a:endParaRPr>
          </a:p>
        </p:txBody>
      </p:sp>
    </p:spTree>
    <p:extLst>
      <p:ext uri="{BB962C8B-B14F-4D97-AF65-F5344CB8AC3E}">
        <p14:creationId xmlns:p14="http://schemas.microsoft.com/office/powerpoint/2010/main" val="181081611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117600" y="762000"/>
          <a:ext cx="9753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BB521B67-B52B-4743-B27F-8987DAC9E0E8}" type="slidenum">
              <a:rPr lang="en-US"/>
              <a:pPr>
                <a:defRPr/>
              </a:pPr>
              <a:t>23</a:t>
            </a:fld>
            <a:endParaRPr lang="en-US"/>
          </a:p>
        </p:txBody>
      </p:sp>
    </p:spTree>
    <p:extLst>
      <p:ext uri="{BB962C8B-B14F-4D97-AF65-F5344CB8AC3E}">
        <p14:creationId xmlns:p14="http://schemas.microsoft.com/office/powerpoint/2010/main" val="39321336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03200" y="1676400"/>
            <a:ext cx="11684000" cy="4648200"/>
            <a:chOff x="1350173" y="0"/>
            <a:chExt cx="7650982" cy="1219200"/>
          </a:xfrm>
          <a:solidFill>
            <a:schemeClr val="accent4">
              <a:lumMod val="50000"/>
            </a:schemeClr>
          </a:solidFill>
          <a:scene3d>
            <a:camera prst="orthographicFront"/>
            <a:lightRig rig="threePt" dir="t">
              <a:rot lat="0" lon="0" rev="7500000"/>
            </a:lightRig>
          </a:scene3d>
        </p:grpSpPr>
        <p:sp>
          <p:nvSpPr>
            <p:cNvPr id="5" name="Rounded Rectangle 4"/>
            <p:cNvSpPr/>
            <p:nvPr/>
          </p:nvSpPr>
          <p:spPr>
            <a:xfrm>
              <a:off x="1350173" y="0"/>
              <a:ext cx="7650982" cy="1219200"/>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Rounded Rectangle 4"/>
            <p:cNvSpPr/>
            <p:nvPr/>
          </p:nvSpPr>
          <p:spPr>
            <a:xfrm>
              <a:off x="1587495" y="32854"/>
              <a:ext cx="7176338" cy="1147782"/>
            </a:xfrm>
            <a:prstGeom prst="rect">
              <a:avLst/>
            </a:prstGeom>
            <a:grpFill/>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fontAlgn="auto">
                <a:lnSpc>
                  <a:spcPct val="114000"/>
                </a:lnSpc>
                <a:spcBef>
                  <a:spcPts val="0"/>
                </a:spcBef>
                <a:spcAft>
                  <a:spcPts val="0"/>
                </a:spcAft>
                <a:defRPr/>
              </a:pPr>
              <a:r>
                <a:rPr lang="fa-IR" sz="2400" b="1" dirty="0">
                  <a:solidFill>
                    <a:schemeClr val="bg1"/>
                  </a:solidFill>
                  <a:latin typeface="Arial" pitchFamily="34" charset="0"/>
                  <a:ea typeface="Times New Roman" pitchFamily="18" charset="0"/>
                  <a:cs typeface="B Koodak" pitchFamily="2" charset="-78"/>
                </a:rPr>
                <a:t>به‌ داراييهايي‌ اطلاق‌ مي‌شود كه‌:</a:t>
              </a:r>
            </a:p>
            <a:p>
              <a:pPr fontAlgn="auto">
                <a:lnSpc>
                  <a:spcPct val="114000"/>
                </a:lnSpc>
                <a:spcBef>
                  <a:spcPts val="0"/>
                </a:spcBef>
                <a:spcAft>
                  <a:spcPts val="0"/>
                </a:spcAft>
                <a:defRPr/>
              </a:pPr>
              <a:endParaRPr lang="en-US" sz="2400" b="1" dirty="0">
                <a:solidFill>
                  <a:schemeClr val="bg1"/>
                </a:solidFill>
                <a:latin typeface="Arial" pitchFamily="34" charset="0"/>
                <a:ea typeface="Times New Roman" pitchFamily="18" charset="0"/>
                <a:cs typeface="B Koodak" pitchFamily="2" charset="-78"/>
              </a:endParaRPr>
            </a:p>
            <a:p>
              <a:pPr fontAlgn="auto">
                <a:lnSpc>
                  <a:spcPct val="114000"/>
                </a:lnSpc>
                <a:spcBef>
                  <a:spcPts val="0"/>
                </a:spcBef>
                <a:spcAft>
                  <a:spcPts val="0"/>
                </a:spcAft>
                <a:defRPr/>
              </a:pPr>
              <a:r>
                <a:rPr lang="fa-IR" sz="2800" b="1" dirty="0">
                  <a:solidFill>
                    <a:schemeClr val="bg1"/>
                  </a:solidFill>
                  <a:latin typeface="Arial" pitchFamily="34" charset="0"/>
                  <a:ea typeface="Times New Roman" pitchFamily="18" charset="0"/>
                  <a:cs typeface="B Koodak" pitchFamily="2" charset="-78"/>
                </a:rPr>
                <a:t>الف ‌.در‌ فعاليت‌ واحد گزارشگر‌ مصرف‌ مي‌شود؛</a:t>
              </a:r>
            </a:p>
            <a:p>
              <a:pPr fontAlgn="auto">
                <a:lnSpc>
                  <a:spcPct val="114000"/>
                </a:lnSpc>
                <a:spcBef>
                  <a:spcPts val="0"/>
                </a:spcBef>
                <a:spcAft>
                  <a:spcPts val="0"/>
                </a:spcAft>
                <a:defRPr/>
              </a:pPr>
              <a:r>
                <a:rPr lang="fa-IR" sz="2800" b="1" dirty="0">
                  <a:solidFill>
                    <a:schemeClr val="bg1"/>
                  </a:solidFill>
                  <a:latin typeface="Arial" pitchFamily="34" charset="0"/>
                  <a:ea typeface="Times New Roman" pitchFamily="18" charset="0"/>
                  <a:cs typeface="B Koodak" pitchFamily="2" charset="-78"/>
                </a:rPr>
                <a:t>ب.به منظور ساخت‌ محصول‌ يا ارائـه‌ خدمات‌، خريداري‌ شده‌ و نگهداري‌ مي‌شود؛</a:t>
              </a:r>
            </a:p>
            <a:p>
              <a:pPr fontAlgn="auto">
                <a:lnSpc>
                  <a:spcPct val="114000"/>
                </a:lnSpc>
                <a:spcBef>
                  <a:spcPts val="0"/>
                </a:spcBef>
                <a:spcAft>
                  <a:spcPts val="0"/>
                </a:spcAft>
                <a:defRPr/>
              </a:pPr>
              <a:r>
                <a:rPr lang="fa-IR" sz="2800" b="1" dirty="0">
                  <a:solidFill>
                    <a:schemeClr val="bg1"/>
                  </a:solidFill>
                  <a:latin typeface="Arial" pitchFamily="34" charset="0"/>
                  <a:ea typeface="Times New Roman" pitchFamily="18" charset="0"/>
                  <a:cs typeface="B Koodak" pitchFamily="2" charset="-78"/>
                </a:rPr>
                <a:t>پ‌.به منظور ساخت‌ محصول‌ يا ارائـه‌ خدمات‌ در فرايند توليد قرار دارد؛ یا</a:t>
              </a:r>
            </a:p>
            <a:p>
              <a:pPr fontAlgn="auto">
                <a:lnSpc>
                  <a:spcPct val="114000"/>
                </a:lnSpc>
                <a:spcBef>
                  <a:spcPts val="0"/>
                </a:spcBef>
                <a:spcAft>
                  <a:spcPts val="0"/>
                </a:spcAft>
                <a:defRPr/>
              </a:pPr>
              <a:r>
                <a:rPr lang="fa-IR" sz="2800" b="1" dirty="0">
                  <a:solidFill>
                    <a:schemeClr val="bg1"/>
                  </a:solidFill>
                  <a:latin typeface="Arial" pitchFamily="34" charset="0"/>
                  <a:ea typeface="Times New Roman" pitchFamily="18" charset="0"/>
                  <a:cs typeface="B Koodak" pitchFamily="2" charset="-78"/>
                </a:rPr>
                <a:t>ت.براي‌ فروش‌ در روال‌ عادي‌ عمليات‌ واحد گزارشگر‌ نگهداري‌ مي‌شود.</a:t>
              </a:r>
            </a:p>
            <a:p>
              <a:pPr fontAlgn="auto">
                <a:lnSpc>
                  <a:spcPct val="114000"/>
                </a:lnSpc>
                <a:spcBef>
                  <a:spcPts val="0"/>
                </a:spcBef>
                <a:spcAft>
                  <a:spcPts val="0"/>
                </a:spcAft>
                <a:defRPr/>
              </a:pPr>
              <a:r>
                <a:rPr lang="fa-IR" sz="2400" b="1" dirty="0">
                  <a:solidFill>
                    <a:schemeClr val="bg1"/>
                  </a:solidFill>
                  <a:latin typeface="Arial" pitchFamily="34" charset="0"/>
                  <a:ea typeface="Times New Roman" pitchFamily="18" charset="0"/>
                  <a:cs typeface="B Koodak" pitchFamily="2" charset="-78"/>
                </a:rPr>
                <a:t> </a:t>
              </a:r>
            </a:p>
          </p:txBody>
        </p:sp>
      </p:grpSp>
      <p:sp>
        <p:nvSpPr>
          <p:cNvPr id="18" name="Oval 17"/>
          <p:cNvSpPr/>
          <p:nvPr/>
        </p:nvSpPr>
        <p:spPr>
          <a:xfrm>
            <a:off x="8432800" y="-76200"/>
            <a:ext cx="3759200" cy="2057400"/>
          </a:xfrm>
          <a:prstGeom prst="ellipse">
            <a:avLst/>
          </a:prstGeom>
          <a:solidFill>
            <a:srgbClr val="7030A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sz="3600" b="1" dirty="0">
                <a:solidFill>
                  <a:schemeClr val="bg1"/>
                </a:solidFill>
                <a:latin typeface="Arial" pitchFamily="34" charset="0"/>
                <a:ea typeface="Times New Roman" pitchFamily="18" charset="0"/>
                <a:cs typeface="B Koodak" pitchFamily="2" charset="-78"/>
              </a:rPr>
              <a:t>موجودي‌ مواد و کالا‌</a:t>
            </a:r>
            <a:endParaRPr lang="en-US" sz="3600" b="1" dirty="0">
              <a:solidFill>
                <a:schemeClr val="bg1"/>
              </a:solidFill>
              <a:latin typeface="Arial" pitchFamily="34" charset="0"/>
              <a:ea typeface="Times New Roman" pitchFamily="18" charset="0"/>
              <a:cs typeface="B Koodak" pitchFamily="2" charset="-78"/>
            </a:endParaRPr>
          </a:p>
        </p:txBody>
      </p:sp>
      <p:sp>
        <p:nvSpPr>
          <p:cNvPr id="7" name="Slide Number Placeholder 6"/>
          <p:cNvSpPr>
            <a:spLocks noGrp="1"/>
          </p:cNvSpPr>
          <p:nvPr>
            <p:ph type="sldNum" sz="quarter" idx="12"/>
          </p:nvPr>
        </p:nvSpPr>
        <p:spPr/>
        <p:txBody>
          <a:bodyPr/>
          <a:lstStyle/>
          <a:p>
            <a:pPr>
              <a:defRPr/>
            </a:pPr>
            <a:fld id="{E4CDA753-934D-4270-9086-999BCFF6B1A6}" type="slidenum">
              <a:rPr lang="en-US"/>
              <a:pPr>
                <a:defRPr/>
              </a:pPr>
              <a:t>24</a:t>
            </a:fld>
            <a:endParaRPr lang="en-US"/>
          </a:p>
        </p:txBody>
      </p:sp>
    </p:spTree>
    <p:extLst>
      <p:ext uri="{BB962C8B-B14F-4D97-AF65-F5344CB8AC3E}">
        <p14:creationId xmlns:p14="http://schemas.microsoft.com/office/powerpoint/2010/main" val="214569254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01600" y="4533900"/>
            <a:ext cx="9448800" cy="2133600"/>
            <a:chOff x="1350173" y="0"/>
            <a:chExt cx="7650982" cy="1219200"/>
          </a:xfrm>
          <a:solidFill>
            <a:srgbClr val="7030A0"/>
          </a:solidFill>
          <a:scene3d>
            <a:camera prst="orthographicFront">
              <a:rot lat="0" lon="0" rev="0"/>
            </a:camera>
            <a:lightRig rig="soft" dir="t">
              <a:rot lat="0" lon="0" rev="0"/>
            </a:lightRig>
          </a:scene3d>
        </p:grpSpPr>
        <p:sp>
          <p:nvSpPr>
            <p:cNvPr id="5" name="Rounded Rectangle 4"/>
            <p:cNvSpPr/>
            <p:nvPr/>
          </p:nvSpPr>
          <p:spPr>
            <a:xfrm>
              <a:off x="1350173" y="0"/>
              <a:ext cx="7650982" cy="1219200"/>
            </a:xfrm>
            <a:prstGeom prst="roundRect">
              <a:avLst>
                <a:gd name="adj" fmla="val 10000"/>
              </a:avLst>
            </a:prstGeom>
            <a:grpFill/>
            <a:ln>
              <a:noFill/>
            </a:ln>
            <a:effectLst>
              <a:outerShdw blurRad="107950" dist="12700" dir="5400000" algn="ctr">
                <a:srgbClr val="000000"/>
              </a:outerShdw>
            </a:effectLst>
            <a:scene3d>
              <a:camera prst="orthographicFront">
                <a:rot lat="0" lon="0" rev="0"/>
              </a:camera>
              <a:lightRig rig="threePt" dir="t">
                <a:rot lat="0" lon="0" rev="120000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sp>
        <p:sp>
          <p:nvSpPr>
            <p:cNvPr id="6" name="Rounded Rectangle 4"/>
            <p:cNvSpPr/>
            <p:nvPr/>
          </p:nvSpPr>
          <p:spPr>
            <a:xfrm>
              <a:off x="1541448" y="35709"/>
              <a:ext cx="7295170" cy="1147782"/>
            </a:xfrm>
            <a:prstGeom prst="rect">
              <a:avLst/>
            </a:prstGeom>
            <a:grpFill/>
            <a:ln>
              <a:noFill/>
            </a:ln>
            <a:effectLst>
              <a:outerShdw blurRad="107950" dist="12700" dir="5400000" algn="ctr">
                <a:srgbClr val="000000"/>
              </a:outerShdw>
            </a:effectLst>
            <a:scene3d>
              <a:camera prst="orthographicFront">
                <a:rot lat="0" lon="0" rev="0"/>
              </a:camera>
              <a:lightRig rig="threePt" dir="t">
                <a:rot lat="0" lon="0" rev="120000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91440" bIns="91440" spcCol="1270" anchor="ctr"/>
            <a:lstStyle/>
            <a:p>
              <a:pPr fontAlgn="auto">
                <a:spcBef>
                  <a:spcPts val="0"/>
                </a:spcBef>
                <a:spcAft>
                  <a:spcPts val="0"/>
                </a:spcAft>
                <a:defRPr/>
              </a:pPr>
              <a:r>
                <a:rPr lang="fa-IR" sz="2400" b="1" dirty="0">
                  <a:solidFill>
                    <a:schemeClr val="bg1"/>
                  </a:solidFill>
                  <a:latin typeface="Arial" pitchFamily="34" charset="0"/>
                  <a:ea typeface="Times New Roman" pitchFamily="18" charset="0"/>
                  <a:cs typeface="B Koodak" pitchFamily="2" charset="-78"/>
                </a:rPr>
                <a:t>عبارت‌ است‌ از مخارجي‌ كه‌ بايد براي‌ خريد يا ساخت‌ يك‌ قلم‌ موجودي‌ كاملاً مشابه‌ تحمل‌ شود.</a:t>
              </a:r>
              <a:endParaRPr lang="en-US" sz="2400" b="1" dirty="0">
                <a:solidFill>
                  <a:schemeClr val="bg1"/>
                </a:solidFill>
                <a:latin typeface="Arial" pitchFamily="34" charset="0"/>
                <a:ea typeface="Times New Roman" pitchFamily="18" charset="0"/>
                <a:cs typeface="B Koodak" pitchFamily="2" charset="-78"/>
              </a:endParaRPr>
            </a:p>
          </p:txBody>
        </p:sp>
      </p:grpSp>
      <p:sp>
        <p:nvSpPr>
          <p:cNvPr id="8" name="Rounded Rectangle 7"/>
          <p:cNvSpPr/>
          <p:nvPr/>
        </p:nvSpPr>
        <p:spPr>
          <a:xfrm>
            <a:off x="101600" y="861786"/>
            <a:ext cx="9855200" cy="3200400"/>
          </a:xfrm>
          <a:prstGeom prst="roundRect">
            <a:avLst>
              <a:gd name="adj" fmla="val 10000"/>
            </a:avLst>
          </a:prstGeom>
          <a:solidFill>
            <a:schemeClr val="tx1">
              <a:lumMod val="85000"/>
              <a:lumOff val="1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anchor="ctr"/>
          <a:lstStyle/>
          <a:p>
            <a:pPr fontAlgn="auto">
              <a:lnSpc>
                <a:spcPct val="114000"/>
              </a:lnSpc>
              <a:spcBef>
                <a:spcPts val="0"/>
              </a:spcBef>
              <a:spcAft>
                <a:spcPts val="0"/>
              </a:spcAft>
              <a:defRPr/>
            </a:pPr>
            <a:r>
              <a:rPr lang="fa-IR" sz="2400" b="1" dirty="0">
                <a:solidFill>
                  <a:schemeClr val="bg1"/>
                </a:solidFill>
                <a:latin typeface="Arial" pitchFamily="34" charset="0"/>
                <a:ea typeface="Times New Roman" pitchFamily="18" charset="0"/>
                <a:cs typeface="B Koodak" pitchFamily="2" charset="-78"/>
              </a:rPr>
              <a:t>عبارت‌ است‌ از بهاي‌ فروش‌ پس‌ از كسر:</a:t>
            </a:r>
          </a:p>
          <a:p>
            <a:pPr fontAlgn="auto">
              <a:lnSpc>
                <a:spcPct val="114000"/>
              </a:lnSpc>
              <a:spcBef>
                <a:spcPts val="0"/>
              </a:spcBef>
              <a:spcAft>
                <a:spcPts val="0"/>
              </a:spcAft>
              <a:defRPr/>
            </a:pPr>
            <a:endParaRPr lang="en-US" sz="2400" b="1" dirty="0">
              <a:solidFill>
                <a:schemeClr val="bg1"/>
              </a:solidFill>
              <a:latin typeface="Arial" pitchFamily="34" charset="0"/>
              <a:ea typeface="Times New Roman" pitchFamily="18" charset="0"/>
              <a:cs typeface="B Koodak" pitchFamily="2" charset="-78"/>
            </a:endParaRPr>
          </a:p>
          <a:p>
            <a:pPr fontAlgn="auto">
              <a:lnSpc>
                <a:spcPct val="114000"/>
              </a:lnSpc>
              <a:spcBef>
                <a:spcPts val="0"/>
              </a:spcBef>
              <a:spcAft>
                <a:spcPts val="0"/>
              </a:spcAft>
              <a:defRPr/>
            </a:pPr>
            <a:r>
              <a:rPr lang="fa-IR" sz="2400" b="1" dirty="0">
                <a:solidFill>
                  <a:schemeClr val="bg1"/>
                </a:solidFill>
                <a:latin typeface="Arial" pitchFamily="34" charset="0"/>
                <a:ea typeface="Times New Roman" pitchFamily="18" charset="0"/>
                <a:cs typeface="B Koodak" pitchFamily="2" charset="-78"/>
              </a:rPr>
              <a:t>الف‌ . مخارج‌ برآوردي‌ تكميل‌، و</a:t>
            </a:r>
            <a:endParaRPr lang="en-US" sz="2400" b="1" dirty="0">
              <a:solidFill>
                <a:schemeClr val="bg1"/>
              </a:solidFill>
              <a:latin typeface="Arial" pitchFamily="34" charset="0"/>
              <a:ea typeface="Times New Roman" pitchFamily="18" charset="0"/>
              <a:cs typeface="B Koodak" pitchFamily="2" charset="-78"/>
            </a:endParaRPr>
          </a:p>
          <a:p>
            <a:pPr fontAlgn="auto">
              <a:lnSpc>
                <a:spcPct val="114000"/>
              </a:lnSpc>
              <a:spcBef>
                <a:spcPts val="0"/>
              </a:spcBef>
              <a:spcAft>
                <a:spcPts val="0"/>
              </a:spcAft>
              <a:defRPr/>
            </a:pPr>
            <a:r>
              <a:rPr lang="fa-IR" sz="2400" b="1" dirty="0">
                <a:solidFill>
                  <a:schemeClr val="bg1"/>
                </a:solidFill>
                <a:latin typeface="Arial" pitchFamily="34" charset="0"/>
                <a:ea typeface="Times New Roman" pitchFamily="18" charset="0"/>
                <a:cs typeface="B Koodak" pitchFamily="2" charset="-78"/>
              </a:rPr>
              <a:t>ب‌ . مخارج‌ برآوردي‌ بازاريابي‌، فروش‌ و توزيع‌.</a:t>
            </a:r>
            <a:endParaRPr lang="en-US" sz="2400" dirty="0">
              <a:cs typeface="B Koodak" pitchFamily="2" charset="-78"/>
            </a:endParaRPr>
          </a:p>
        </p:txBody>
      </p:sp>
      <p:sp>
        <p:nvSpPr>
          <p:cNvPr id="12" name="Oval 11"/>
          <p:cNvSpPr/>
          <p:nvPr/>
        </p:nvSpPr>
        <p:spPr>
          <a:xfrm>
            <a:off x="8737600" y="3505200"/>
            <a:ext cx="3454400" cy="2057400"/>
          </a:xfrm>
          <a:prstGeom prst="ellipse">
            <a:avLst/>
          </a:prstGeom>
          <a:solidFill>
            <a:srgbClr val="314573"/>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sz="3600" b="1" dirty="0">
                <a:solidFill>
                  <a:schemeClr val="bg1"/>
                </a:solidFill>
                <a:latin typeface="Arial" pitchFamily="34" charset="0"/>
                <a:ea typeface="Times New Roman" pitchFamily="18" charset="0"/>
                <a:cs typeface="B Koodak" pitchFamily="2" charset="-78"/>
              </a:rPr>
              <a:t>بهاي‌</a:t>
            </a:r>
            <a:r>
              <a:rPr lang="fa-IR" sz="3600" b="1" dirty="0">
                <a:solidFill>
                  <a:schemeClr val="tx1"/>
                </a:solidFill>
                <a:latin typeface="Arial" pitchFamily="34" charset="0"/>
                <a:ea typeface="Times New Roman" pitchFamily="18" charset="0"/>
                <a:cs typeface="B Koodak" pitchFamily="2" charset="-78"/>
              </a:rPr>
              <a:t> </a:t>
            </a:r>
            <a:r>
              <a:rPr lang="fa-IR" sz="3600" b="1" dirty="0">
                <a:solidFill>
                  <a:schemeClr val="bg1"/>
                </a:solidFill>
                <a:latin typeface="Arial" pitchFamily="34" charset="0"/>
                <a:ea typeface="Times New Roman" pitchFamily="18" charset="0"/>
                <a:cs typeface="B Koodak" pitchFamily="2" charset="-78"/>
              </a:rPr>
              <a:t>جايگزيني‌</a:t>
            </a:r>
            <a:endParaRPr lang="en-US" sz="3600" b="1" dirty="0">
              <a:solidFill>
                <a:schemeClr val="bg1"/>
              </a:solidFill>
              <a:latin typeface="Arial" pitchFamily="34" charset="0"/>
              <a:ea typeface="Times New Roman" pitchFamily="18" charset="0"/>
              <a:cs typeface="B Koodak" pitchFamily="2" charset="-78"/>
            </a:endParaRPr>
          </a:p>
        </p:txBody>
      </p:sp>
      <p:sp>
        <p:nvSpPr>
          <p:cNvPr id="10" name="Oval 9"/>
          <p:cNvSpPr/>
          <p:nvPr/>
        </p:nvSpPr>
        <p:spPr>
          <a:xfrm>
            <a:off x="8940800" y="-90714"/>
            <a:ext cx="3454400" cy="1905000"/>
          </a:xfrm>
          <a:prstGeom prst="ellipse">
            <a:avLst/>
          </a:prstGeom>
          <a:solidFill>
            <a:srgbClr val="314573"/>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sz="3600" b="1" dirty="0">
                <a:solidFill>
                  <a:schemeClr val="bg1"/>
                </a:solidFill>
                <a:latin typeface="Arial" pitchFamily="34" charset="0"/>
                <a:ea typeface="Times New Roman" pitchFamily="18" charset="0"/>
                <a:cs typeface="B Koodak" pitchFamily="2" charset="-78"/>
              </a:rPr>
              <a:t>خالص‌ ارزش‌ فروش</a:t>
            </a:r>
            <a:r>
              <a:rPr lang="fa-IR" sz="3600" b="1" dirty="0">
                <a:solidFill>
                  <a:schemeClr val="bg1"/>
                </a:solidFill>
              </a:rPr>
              <a:t>‌‌</a:t>
            </a:r>
            <a:endParaRPr lang="en-US" sz="3600" b="1" dirty="0">
              <a:solidFill>
                <a:schemeClr val="bg1"/>
              </a:solidFill>
              <a:latin typeface="Arial" pitchFamily="34" charset="0"/>
              <a:ea typeface="Times New Roman" pitchFamily="18" charset="0"/>
              <a:cs typeface="B Koodak" pitchFamily="2" charset="-78"/>
            </a:endParaRPr>
          </a:p>
        </p:txBody>
      </p:sp>
      <p:sp>
        <p:nvSpPr>
          <p:cNvPr id="13" name="Slide Number Placeholder 12"/>
          <p:cNvSpPr>
            <a:spLocks noGrp="1"/>
          </p:cNvSpPr>
          <p:nvPr>
            <p:ph type="sldNum" sz="quarter" idx="12"/>
          </p:nvPr>
        </p:nvSpPr>
        <p:spPr/>
        <p:txBody>
          <a:bodyPr/>
          <a:lstStyle/>
          <a:p>
            <a:pPr>
              <a:defRPr/>
            </a:pPr>
            <a:fld id="{701BA1AC-D839-40F7-9F3A-609FBC24EBFC}" type="slidenum">
              <a:rPr lang="en-US"/>
              <a:pPr>
                <a:defRPr/>
              </a:pPr>
              <a:t>25</a:t>
            </a:fld>
            <a:endParaRPr lang="en-US"/>
          </a:p>
        </p:txBody>
      </p:sp>
    </p:spTree>
    <p:extLst>
      <p:ext uri="{BB962C8B-B14F-4D97-AF65-F5344CB8AC3E}">
        <p14:creationId xmlns:p14="http://schemas.microsoft.com/office/powerpoint/2010/main" val="267837948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03200" y="1676400"/>
            <a:ext cx="11684000" cy="4648200"/>
            <a:chOff x="1350173" y="0"/>
            <a:chExt cx="7650982" cy="1219200"/>
          </a:xfrm>
          <a:solidFill>
            <a:schemeClr val="accent4">
              <a:lumMod val="50000"/>
            </a:schemeClr>
          </a:solidFill>
          <a:scene3d>
            <a:camera prst="orthographicFront"/>
            <a:lightRig rig="threePt" dir="t">
              <a:rot lat="0" lon="0" rev="7500000"/>
            </a:lightRig>
          </a:scene3d>
        </p:grpSpPr>
        <p:sp>
          <p:nvSpPr>
            <p:cNvPr id="5" name="Rounded Rectangle 4"/>
            <p:cNvSpPr/>
            <p:nvPr/>
          </p:nvSpPr>
          <p:spPr>
            <a:xfrm>
              <a:off x="1350173" y="0"/>
              <a:ext cx="7650982" cy="1219200"/>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Rounded Rectangle 4"/>
            <p:cNvSpPr/>
            <p:nvPr/>
          </p:nvSpPr>
          <p:spPr>
            <a:xfrm>
              <a:off x="1587495" y="32854"/>
              <a:ext cx="7176338" cy="1147782"/>
            </a:xfrm>
            <a:prstGeom prst="rect">
              <a:avLst/>
            </a:prstGeom>
            <a:grpFill/>
            <a:sp3d/>
          </p:spPr>
          <p:style>
            <a:lnRef idx="0">
              <a:scrgbClr r="0" g="0" b="0"/>
            </a:lnRef>
            <a:fillRef idx="0">
              <a:scrgbClr r="0" g="0" b="0"/>
            </a:fillRef>
            <a:effectRef idx="0">
              <a:scrgbClr r="0" g="0" b="0"/>
            </a:effectRef>
            <a:fontRef idx="minor">
              <a:schemeClr val="lt1"/>
            </a:fontRef>
          </p:style>
          <p:txBody>
            <a:bodyPr tIns="91440" bIns="91440" spcCol="1270" anchor="ctr"/>
            <a:lstStyle/>
            <a:p>
              <a:pPr algn="just" fontAlgn="auto">
                <a:lnSpc>
                  <a:spcPct val="114000"/>
                </a:lnSpc>
                <a:spcBef>
                  <a:spcPts val="0"/>
                </a:spcBef>
                <a:spcAft>
                  <a:spcPts val="0"/>
                </a:spcAft>
                <a:defRPr/>
              </a:pPr>
              <a:r>
                <a:rPr lang="fa-IR" sz="4800" b="1" dirty="0">
                  <a:solidFill>
                    <a:schemeClr val="bg1"/>
                  </a:solidFill>
                  <a:latin typeface="Arial" pitchFamily="34" charset="0"/>
                  <a:ea typeface="Times New Roman" pitchFamily="18" charset="0"/>
                  <a:cs typeface="B Koodak" pitchFamily="2" charset="-78"/>
                </a:rPr>
                <a:t>موجودیها باید برمبنای </a:t>
              </a:r>
              <a:r>
                <a:rPr lang="fa-IR" sz="4800" b="1" dirty="0">
                  <a:solidFill>
                    <a:srgbClr val="FF0000"/>
                  </a:solidFill>
                  <a:latin typeface="Arial" pitchFamily="34" charset="0"/>
                  <a:ea typeface="Times New Roman" pitchFamily="18" charset="0"/>
                  <a:cs typeface="B Koodak" pitchFamily="2" charset="-78"/>
                </a:rPr>
                <a:t>اقل بهاي تمام شده و خالص ارزش فروش</a:t>
              </a:r>
              <a:r>
                <a:rPr lang="fa-IR" sz="4800" b="1" dirty="0">
                  <a:solidFill>
                    <a:schemeClr val="bg1"/>
                  </a:solidFill>
                  <a:latin typeface="Arial" pitchFamily="34" charset="0"/>
                  <a:ea typeface="Times New Roman" pitchFamily="18" charset="0"/>
                  <a:cs typeface="B Koodak" pitchFamily="2" charset="-78"/>
                </a:rPr>
                <a:t> تک‌تک یا گروههای اقلام مشابه، اندازه‌گیری شود.</a:t>
              </a:r>
            </a:p>
            <a:p>
              <a:pPr algn="just" fontAlgn="auto">
                <a:lnSpc>
                  <a:spcPct val="114000"/>
                </a:lnSpc>
                <a:spcBef>
                  <a:spcPts val="0"/>
                </a:spcBef>
                <a:spcAft>
                  <a:spcPts val="0"/>
                </a:spcAft>
                <a:defRPr/>
              </a:pPr>
              <a:r>
                <a:rPr lang="fa-IR" sz="4800" b="1" dirty="0">
                  <a:solidFill>
                    <a:schemeClr val="bg1"/>
                  </a:solidFill>
                  <a:latin typeface="Arial" pitchFamily="34" charset="0"/>
                  <a:ea typeface="Times New Roman" pitchFamily="18" charset="0"/>
                  <a:cs typeface="B Koodak" pitchFamily="2" charset="-78"/>
                </a:rPr>
                <a:t> </a:t>
              </a:r>
            </a:p>
          </p:txBody>
        </p:sp>
      </p:grpSp>
      <p:sp>
        <p:nvSpPr>
          <p:cNvPr id="18" name="Oval 17"/>
          <p:cNvSpPr/>
          <p:nvPr/>
        </p:nvSpPr>
        <p:spPr>
          <a:xfrm>
            <a:off x="8432800" y="-76200"/>
            <a:ext cx="3759200" cy="2057400"/>
          </a:xfrm>
          <a:prstGeom prst="ellipse">
            <a:avLst/>
          </a:prstGeom>
          <a:solidFill>
            <a:srgbClr val="7030A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sz="3600" b="1" dirty="0">
                <a:solidFill>
                  <a:schemeClr val="bg1"/>
                </a:solidFill>
                <a:latin typeface="Arial" pitchFamily="34" charset="0"/>
                <a:ea typeface="Times New Roman" pitchFamily="18" charset="0"/>
                <a:cs typeface="B Koodak" pitchFamily="2" charset="-78"/>
              </a:rPr>
              <a:t>اندازه گیری موجودی ها</a:t>
            </a:r>
            <a:endParaRPr lang="en-US" sz="3600" b="1" dirty="0">
              <a:solidFill>
                <a:schemeClr val="bg1"/>
              </a:solidFill>
              <a:latin typeface="Arial" pitchFamily="34" charset="0"/>
              <a:ea typeface="Times New Roman" pitchFamily="18" charset="0"/>
              <a:cs typeface="B Koodak" pitchFamily="2" charset="-78"/>
            </a:endParaRPr>
          </a:p>
        </p:txBody>
      </p:sp>
      <p:sp>
        <p:nvSpPr>
          <p:cNvPr id="7" name="Slide Number Placeholder 6"/>
          <p:cNvSpPr>
            <a:spLocks noGrp="1"/>
          </p:cNvSpPr>
          <p:nvPr>
            <p:ph type="sldNum" sz="quarter" idx="12"/>
          </p:nvPr>
        </p:nvSpPr>
        <p:spPr/>
        <p:txBody>
          <a:bodyPr/>
          <a:lstStyle/>
          <a:p>
            <a:pPr>
              <a:defRPr/>
            </a:pPr>
            <a:fld id="{6E5F5867-6611-412D-B509-E91A4A37F318}" type="slidenum">
              <a:rPr lang="en-US"/>
              <a:pPr>
                <a:defRPr/>
              </a:pPr>
              <a:t>26</a:t>
            </a:fld>
            <a:endParaRPr lang="en-US"/>
          </a:p>
        </p:txBody>
      </p:sp>
    </p:spTree>
    <p:extLst>
      <p:ext uri="{BB962C8B-B14F-4D97-AF65-F5344CB8AC3E}">
        <p14:creationId xmlns:p14="http://schemas.microsoft.com/office/powerpoint/2010/main" val="382792609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a:xfrm>
            <a:off x="609600" y="1981201"/>
            <a:ext cx="10972800" cy="4525963"/>
          </a:xfrm>
          <a:prstGeom prst="rect">
            <a:avLst/>
          </a:prstGeom>
        </p:spPr>
        <p:txBody>
          <a:bodyPr/>
          <a:lstStyle/>
          <a:p>
            <a:pPr algn="just" rtl="1" eaLnBrk="1" hangingPunct="1"/>
            <a:r>
              <a:rPr lang="fa-IR" sz="6000" b="1" smtClean="0">
                <a:latin typeface="Arial" pitchFamily="34" charset="0"/>
                <a:ea typeface="Times New Roman" pitchFamily="18" charset="0"/>
                <a:cs typeface="B Koodak" pitchFamily="2" charset="-78"/>
              </a:rPr>
              <a:t>موجودیهای تحصیل شده از طریق عملیات </a:t>
            </a:r>
            <a:r>
              <a:rPr lang="fa-IR" sz="6000" b="1" smtClean="0">
                <a:solidFill>
                  <a:srgbClr val="FF0000"/>
                </a:solidFill>
                <a:latin typeface="Arial" pitchFamily="34" charset="0"/>
                <a:ea typeface="Times New Roman" pitchFamily="18" charset="0"/>
                <a:cs typeface="B Koodak" pitchFamily="2" charset="-78"/>
              </a:rPr>
              <a:t>غیرمبادله‌ای</a:t>
            </a:r>
            <a:r>
              <a:rPr lang="fa-IR" sz="6000" b="1" smtClean="0">
                <a:latin typeface="Arial" pitchFamily="34" charset="0"/>
                <a:ea typeface="Times New Roman" pitchFamily="18" charset="0"/>
                <a:cs typeface="B Koodak" pitchFamily="2" charset="-78"/>
              </a:rPr>
              <a:t>، به </a:t>
            </a:r>
            <a:r>
              <a:rPr lang="fa-IR" sz="6000" b="1" smtClean="0">
                <a:solidFill>
                  <a:srgbClr val="FF0000"/>
                </a:solidFill>
                <a:latin typeface="Arial" pitchFamily="34" charset="0"/>
                <a:ea typeface="Times New Roman" pitchFamily="18" charset="0"/>
                <a:cs typeface="B Koodak" pitchFamily="2" charset="-78"/>
              </a:rPr>
              <a:t>ارزش منصفانه</a:t>
            </a:r>
            <a:r>
              <a:rPr lang="fa-IR" sz="6000" b="1" smtClean="0">
                <a:latin typeface="Arial" pitchFamily="34" charset="0"/>
                <a:ea typeface="Times New Roman" pitchFamily="18" charset="0"/>
                <a:cs typeface="B Koodak" pitchFamily="2" charset="-78"/>
              </a:rPr>
              <a:t> در تاریخ تحصیل اندازه‌گیری می‌شوند.</a:t>
            </a:r>
          </a:p>
          <a:p>
            <a:pPr eaLnBrk="1" hangingPunct="1"/>
            <a:endParaRPr lang="fa-IR" smtClean="0">
              <a:ea typeface="Times New Roman" pitchFamily="18" charset="0"/>
            </a:endParaRPr>
          </a:p>
        </p:txBody>
      </p:sp>
      <p:sp>
        <p:nvSpPr>
          <p:cNvPr id="4" name="Oval 3"/>
          <p:cNvSpPr/>
          <p:nvPr/>
        </p:nvSpPr>
        <p:spPr>
          <a:xfrm>
            <a:off x="8432800" y="-76200"/>
            <a:ext cx="3759200" cy="2057400"/>
          </a:xfrm>
          <a:prstGeom prst="ellipse">
            <a:avLst/>
          </a:prstGeom>
          <a:solidFill>
            <a:srgbClr val="7030A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sz="3600" b="1" dirty="0">
                <a:solidFill>
                  <a:schemeClr val="bg1"/>
                </a:solidFill>
                <a:latin typeface="Arial" pitchFamily="34" charset="0"/>
                <a:ea typeface="Times New Roman" pitchFamily="18" charset="0"/>
                <a:cs typeface="B Koodak" pitchFamily="2" charset="-78"/>
              </a:rPr>
              <a:t>اندازه گیری موجودی ها</a:t>
            </a:r>
            <a:endParaRPr lang="en-US" sz="3600" b="1" dirty="0">
              <a:solidFill>
                <a:schemeClr val="bg1"/>
              </a:solidFill>
              <a:latin typeface="Arial" pitchFamily="34" charset="0"/>
              <a:ea typeface="Times New Roman" pitchFamily="18" charset="0"/>
              <a:cs typeface="B Koodak" pitchFamily="2" charset="-78"/>
            </a:endParaRPr>
          </a:p>
        </p:txBody>
      </p:sp>
    </p:spTree>
    <p:extLst>
      <p:ext uri="{BB962C8B-B14F-4D97-AF65-F5344CB8AC3E}">
        <p14:creationId xmlns:p14="http://schemas.microsoft.com/office/powerpoint/2010/main" val="799518007"/>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600200"/>
            <a:ext cx="10972800" cy="5105400"/>
          </a:xfrm>
          <a:prstGeom prst="rect">
            <a:avLst/>
          </a:prstGeom>
        </p:spPr>
        <p:txBody>
          <a:bodyPr/>
          <a:lstStyle/>
          <a:p>
            <a:pPr algn="just" rtl="1" eaLnBrk="1" fontAlgn="auto" hangingPunct="1">
              <a:lnSpc>
                <a:spcPct val="114000"/>
              </a:lnSpc>
              <a:spcBef>
                <a:spcPts val="0"/>
              </a:spcBef>
              <a:spcAft>
                <a:spcPts val="0"/>
              </a:spcAft>
              <a:buFont typeface="Wingdings" pitchFamily="2" charset="2"/>
              <a:buChar char="ü"/>
              <a:defRPr/>
            </a:pPr>
            <a:r>
              <a:rPr lang="fa-IR" sz="4000" b="1" dirty="0">
                <a:latin typeface="Arial" pitchFamily="34" charset="0"/>
                <a:ea typeface="Times New Roman" pitchFamily="18" charset="0"/>
                <a:cs typeface="B Koodak" pitchFamily="2" charset="-78"/>
              </a:rPr>
              <a:t>موجودیهای نگهداری شده جهت مقاصد زیر باید برمبنای </a:t>
            </a:r>
            <a:r>
              <a:rPr lang="fa-IR" sz="4000" b="1" dirty="0">
                <a:solidFill>
                  <a:srgbClr val="FF0000"/>
                </a:solidFill>
                <a:latin typeface="Arial" pitchFamily="34" charset="0"/>
                <a:ea typeface="Times New Roman" pitchFamily="18" charset="0"/>
                <a:cs typeface="B Koodak" pitchFamily="2" charset="-78"/>
              </a:rPr>
              <a:t>اقل بهاي تمام شده و ارزش جایگزینی</a:t>
            </a:r>
            <a:r>
              <a:rPr lang="fa-IR" sz="4000" b="1" dirty="0">
                <a:latin typeface="Arial" pitchFamily="34" charset="0"/>
                <a:ea typeface="Times New Roman" pitchFamily="18" charset="0"/>
                <a:cs typeface="B Koodak" pitchFamily="2" charset="-78"/>
              </a:rPr>
              <a:t> اندازه‌گیری شوند:</a:t>
            </a:r>
          </a:p>
          <a:p>
            <a:pPr marL="0" indent="0" algn="just" rtl="1" eaLnBrk="1" fontAlgn="auto" hangingPunct="1">
              <a:lnSpc>
                <a:spcPct val="114000"/>
              </a:lnSpc>
              <a:spcBef>
                <a:spcPts val="0"/>
              </a:spcBef>
              <a:spcAft>
                <a:spcPts val="0"/>
              </a:spcAft>
              <a:buFont typeface="Arial" pitchFamily="34" charset="0"/>
              <a:buNone/>
              <a:defRPr/>
            </a:pPr>
            <a:r>
              <a:rPr lang="fa-IR" sz="4000" b="1" dirty="0">
                <a:latin typeface="Arial" pitchFamily="34" charset="0"/>
                <a:ea typeface="Times New Roman" pitchFamily="18" charset="0"/>
                <a:cs typeface="B Koodak" pitchFamily="2" charset="-78"/>
              </a:rPr>
              <a:t>الف.توزیع بدون مطالبه بها یا مطالبه به بهای ناچیز؛ یا</a:t>
            </a:r>
          </a:p>
          <a:p>
            <a:pPr marL="0" indent="0" algn="just" rtl="1" eaLnBrk="1" fontAlgn="auto" hangingPunct="1">
              <a:lnSpc>
                <a:spcPct val="114000"/>
              </a:lnSpc>
              <a:spcBef>
                <a:spcPts val="0"/>
              </a:spcBef>
              <a:spcAft>
                <a:spcPts val="0"/>
              </a:spcAft>
              <a:buFont typeface="Arial" pitchFamily="34" charset="0"/>
              <a:buNone/>
              <a:defRPr/>
            </a:pPr>
            <a:r>
              <a:rPr lang="fa-IR" sz="4000" b="1" dirty="0">
                <a:latin typeface="Arial" pitchFamily="34" charset="0"/>
                <a:ea typeface="Times New Roman" pitchFamily="18" charset="0"/>
                <a:cs typeface="B Koodak" pitchFamily="2" charset="-78"/>
              </a:rPr>
              <a:t>ب.مصرف در فرایند تولید کالا جهت توزیع بدون مطالبه بها یا مطالبه به بهای ناچیز.</a:t>
            </a:r>
          </a:p>
          <a:p>
            <a:pPr algn="just" rtl="1" eaLnBrk="1" hangingPunct="1">
              <a:defRPr/>
            </a:pPr>
            <a:endParaRPr lang="fa-IR" sz="4000" dirty="0"/>
          </a:p>
        </p:txBody>
      </p:sp>
      <p:sp>
        <p:nvSpPr>
          <p:cNvPr id="4" name="Oval 3"/>
          <p:cNvSpPr/>
          <p:nvPr/>
        </p:nvSpPr>
        <p:spPr>
          <a:xfrm>
            <a:off x="8432800" y="-228600"/>
            <a:ext cx="3759200" cy="2057400"/>
          </a:xfrm>
          <a:prstGeom prst="ellipse">
            <a:avLst/>
          </a:prstGeom>
          <a:solidFill>
            <a:srgbClr val="7030A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sz="3600" b="1" dirty="0">
                <a:solidFill>
                  <a:schemeClr val="bg1"/>
                </a:solidFill>
                <a:latin typeface="Arial" pitchFamily="34" charset="0"/>
                <a:ea typeface="Times New Roman" pitchFamily="18" charset="0"/>
                <a:cs typeface="B Koodak" pitchFamily="2" charset="-78"/>
              </a:rPr>
              <a:t>اندازه گیری موجودی ها</a:t>
            </a:r>
            <a:endParaRPr lang="en-US" sz="3600" b="1" dirty="0">
              <a:solidFill>
                <a:schemeClr val="bg1"/>
              </a:solidFill>
              <a:latin typeface="Arial" pitchFamily="34" charset="0"/>
              <a:ea typeface="Times New Roman" pitchFamily="18" charset="0"/>
              <a:cs typeface="B Koodak" pitchFamily="2" charset="-78"/>
            </a:endParaRPr>
          </a:p>
        </p:txBody>
      </p:sp>
    </p:spTree>
    <p:extLst>
      <p:ext uri="{BB962C8B-B14F-4D97-AF65-F5344CB8AC3E}">
        <p14:creationId xmlns:p14="http://schemas.microsoft.com/office/powerpoint/2010/main" val="1422195054"/>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12800" y="304800"/>
          <a:ext cx="10363200" cy="6186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45A400A7-0E31-4D73-82B7-168F504F1196}" type="slidenum">
              <a:rPr lang="en-US"/>
              <a:pPr>
                <a:defRPr/>
              </a:pPr>
              <a:t>29</a:t>
            </a:fld>
            <a:endParaRPr lang="en-US" dirty="0"/>
          </a:p>
        </p:txBody>
      </p:sp>
    </p:spTree>
    <p:extLst>
      <p:ext uri="{BB962C8B-B14F-4D97-AF65-F5344CB8AC3E}">
        <p14:creationId xmlns:p14="http://schemas.microsoft.com/office/powerpoint/2010/main" val="10594125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49364"/>
            <a:ext cx="10364451" cy="978053"/>
          </a:xfrm>
        </p:spPr>
        <p:txBody>
          <a:bodyPr>
            <a:normAutofit/>
          </a:bodyPr>
          <a:lstStyle/>
          <a:p>
            <a:r>
              <a:rPr lang="ar-SA" sz="3200" b="1" dirty="0" smtClean="0">
                <a:solidFill>
                  <a:srgbClr val="FF0000"/>
                </a:solidFill>
                <a:effectLst/>
                <a:cs typeface="B Titr" pitchFamily="2" charset="-78"/>
              </a:rPr>
              <a:t>اجزای صورتهای مالی</a:t>
            </a:r>
            <a:endParaRPr lang="fa-IR" sz="3200" dirty="0">
              <a:solidFill>
                <a:srgbClr val="FF0000"/>
              </a:solidFill>
              <a:cs typeface="B Titr" pitchFamily="2" charset="-78"/>
            </a:endParaRPr>
          </a:p>
        </p:txBody>
      </p:sp>
      <p:sp>
        <p:nvSpPr>
          <p:cNvPr id="4" name="Rectangle 3"/>
          <p:cNvSpPr/>
          <p:nvPr/>
        </p:nvSpPr>
        <p:spPr>
          <a:xfrm>
            <a:off x="682171" y="1605961"/>
            <a:ext cx="10146224" cy="5632311"/>
          </a:xfrm>
          <a:prstGeom prst="rect">
            <a:avLst/>
          </a:prstGeom>
        </p:spPr>
        <p:txBody>
          <a:bodyPr wrap="square">
            <a:spAutoFit/>
          </a:bodyPr>
          <a:lstStyle/>
          <a:p>
            <a:pPr algn="r" rtl="1">
              <a:lnSpc>
                <a:spcPct val="150000"/>
              </a:lnSpc>
            </a:pPr>
            <a:r>
              <a:rPr lang="fa-IR" sz="2400" dirty="0" smtClean="0">
                <a:cs typeface="B Titr" pitchFamily="2" charset="-78"/>
              </a:rPr>
              <a:t>مجموعه کامل‌ صورتهای‌ مالی‌ شامل‌ اجزای‌ زیر است‌:</a:t>
            </a:r>
            <a:endParaRPr lang="en-US" sz="2400" dirty="0" smtClean="0">
              <a:cs typeface="B Titr" pitchFamily="2" charset="-78"/>
            </a:endParaRPr>
          </a:p>
          <a:p>
            <a:pPr lvl="2">
              <a:lnSpc>
                <a:spcPct val="150000"/>
              </a:lnSpc>
            </a:pPr>
            <a:r>
              <a:rPr lang="fa-IR" sz="2400" dirty="0" smtClean="0">
                <a:cs typeface="B Titr" pitchFamily="2" charset="-78"/>
              </a:rPr>
              <a:t>1‌- صورت وضعیت مالی</a:t>
            </a:r>
            <a:endParaRPr lang="en-US" sz="2400" dirty="0" smtClean="0">
              <a:cs typeface="B Titr" pitchFamily="2" charset="-78"/>
            </a:endParaRPr>
          </a:p>
          <a:p>
            <a:pPr lvl="2">
              <a:lnSpc>
                <a:spcPct val="150000"/>
              </a:lnSpc>
            </a:pPr>
            <a:r>
              <a:rPr lang="fa-IR" sz="2400" dirty="0" smtClean="0">
                <a:cs typeface="B Titr" pitchFamily="2" charset="-78"/>
              </a:rPr>
              <a:t>2-  صورت تغییرات در وضعیت مالی</a:t>
            </a:r>
            <a:endParaRPr lang="en-US" sz="2400" dirty="0" smtClean="0">
              <a:cs typeface="B Titr" pitchFamily="2" charset="-78"/>
            </a:endParaRPr>
          </a:p>
          <a:p>
            <a:pPr lvl="2">
              <a:lnSpc>
                <a:spcPct val="150000"/>
              </a:lnSpc>
            </a:pPr>
            <a:r>
              <a:rPr lang="fa-IR" sz="2400" dirty="0" smtClean="0">
                <a:cs typeface="B Titr" pitchFamily="2" charset="-78"/>
              </a:rPr>
              <a:t>3- گردش حساب تغییرات در ارزش خالص</a:t>
            </a:r>
            <a:endParaRPr lang="en-US" sz="2400" dirty="0" smtClean="0">
              <a:cs typeface="B Titr" pitchFamily="2" charset="-78"/>
            </a:endParaRPr>
          </a:p>
          <a:p>
            <a:pPr lvl="2">
              <a:lnSpc>
                <a:spcPct val="150000"/>
              </a:lnSpc>
            </a:pPr>
            <a:r>
              <a:rPr lang="fa-IR" sz="2400" dirty="0" smtClean="0">
                <a:solidFill>
                  <a:srgbClr val="FF0000"/>
                </a:solidFill>
                <a:cs typeface="B Titr" pitchFamily="2" charset="-78"/>
              </a:rPr>
              <a:t>4- صورت دریافت / پرداخت </a:t>
            </a:r>
            <a:endParaRPr lang="en-US" sz="2400" dirty="0" smtClean="0">
              <a:solidFill>
                <a:srgbClr val="FF0000"/>
              </a:solidFill>
              <a:cs typeface="B Titr" pitchFamily="2" charset="-78"/>
            </a:endParaRPr>
          </a:p>
          <a:p>
            <a:pPr lvl="2">
              <a:lnSpc>
                <a:spcPct val="150000"/>
              </a:lnSpc>
            </a:pPr>
            <a:r>
              <a:rPr lang="fa-IR" sz="2400" dirty="0" smtClean="0">
                <a:cs typeface="B Titr" pitchFamily="2" charset="-78"/>
              </a:rPr>
              <a:t>5- صورت مقایسه بودجه و عملکرد</a:t>
            </a:r>
          </a:p>
          <a:p>
            <a:pPr lvl="2">
              <a:lnSpc>
                <a:spcPct val="150000"/>
              </a:lnSpc>
            </a:pPr>
            <a:endParaRPr lang="fa-IR" sz="2400" dirty="0" smtClean="0">
              <a:cs typeface="B Titr" pitchFamily="2" charset="-78"/>
            </a:endParaRPr>
          </a:p>
          <a:p>
            <a:pPr lvl="2" algn="ctr">
              <a:lnSpc>
                <a:spcPct val="150000"/>
              </a:lnSpc>
            </a:pPr>
            <a:r>
              <a:rPr lang="fa-IR" sz="2400" b="1" u="sng" dirty="0">
                <a:solidFill>
                  <a:srgbClr val="FF0000"/>
                </a:solidFill>
                <a:cs typeface="B Titr" pitchFamily="2" charset="-78"/>
              </a:rPr>
              <a:t>ارائه صورت جریان وجوه نقد </a:t>
            </a:r>
            <a:r>
              <a:rPr lang="fa-IR" sz="2400" b="1" dirty="0">
                <a:cs typeface="B Titr" pitchFamily="2" charset="-78"/>
              </a:rPr>
              <a:t>در واحدهای گزارشگر مشمول استانداردهای حسابداری بخش عمومی، اختیاری است.</a:t>
            </a:r>
            <a:endParaRPr lang="en-US" sz="2400" dirty="0">
              <a:cs typeface="B Titr" pitchFamily="2" charset="-78"/>
            </a:endParaRPr>
          </a:p>
          <a:p>
            <a:pPr lvl="2">
              <a:lnSpc>
                <a:spcPct val="150000"/>
              </a:lnSpc>
            </a:pPr>
            <a:endParaRPr lang="en-US" sz="2400" dirty="0" smtClean="0">
              <a:cs typeface="B Titr" pitchFamily="2" charset="-78"/>
            </a:endParaRPr>
          </a:p>
        </p:txBody>
      </p:sp>
    </p:spTree>
    <p:extLst>
      <p:ext uri="{BB962C8B-B14F-4D97-AF65-F5344CB8AC3E}">
        <p14:creationId xmlns:p14="http://schemas.microsoft.com/office/powerpoint/2010/main" val="3220348821"/>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219200" y="152400"/>
          <a:ext cx="110744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6611143"/>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03200" y="152400"/>
          <a:ext cx="11988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056620"/>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09600" y="533400"/>
          <a:ext cx="11277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644361"/>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06400" y="228600"/>
          <a:ext cx="11480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192444"/>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8472B08-BFD9-43E7-AD69-D867F36E331C}" type="slidenum">
              <a:rPr lang="en-US"/>
              <a:pPr>
                <a:defRPr/>
              </a:pPr>
              <a:t>34</a:t>
            </a:fld>
            <a:endParaRPr lang="en-US"/>
          </a:p>
        </p:txBody>
      </p:sp>
      <p:graphicFrame>
        <p:nvGraphicFramePr>
          <p:cNvPr id="4" name="Diagram 3"/>
          <p:cNvGraphicFramePr/>
          <p:nvPr/>
        </p:nvGraphicFramePr>
        <p:xfrm>
          <a:off x="304800" y="1066800"/>
          <a:ext cx="11582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5"/>
          <p:cNvGrpSpPr/>
          <p:nvPr/>
        </p:nvGrpSpPr>
        <p:grpSpPr>
          <a:xfrm>
            <a:off x="812800" y="142853"/>
            <a:ext cx="10871200" cy="833965"/>
            <a:chOff x="1443418" y="529486"/>
            <a:chExt cx="6128986" cy="833965"/>
          </a:xfrm>
          <a:solidFill>
            <a:schemeClr val="accent2">
              <a:lumMod val="75000"/>
            </a:schemeClr>
          </a:solidFill>
          <a:scene3d>
            <a:camera prst="orthographicFront">
              <a:rot lat="0" lon="0" rev="0"/>
            </a:camera>
            <a:lightRig rig="balanced" dir="t">
              <a:rot lat="0" lon="0" rev="8700000"/>
            </a:lightRig>
          </a:scene3d>
        </p:grpSpPr>
        <p:sp>
          <p:nvSpPr>
            <p:cNvPr id="7" name="Rounded Rectangle 6"/>
            <p:cNvSpPr/>
            <p:nvPr/>
          </p:nvSpPr>
          <p:spPr>
            <a:xfrm>
              <a:off x="1443418" y="529486"/>
              <a:ext cx="6128986" cy="833965"/>
            </a:xfrm>
            <a:prstGeom prst="round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Rounded Rectangle 4"/>
            <p:cNvSpPr/>
            <p:nvPr/>
          </p:nvSpPr>
          <p:spPr>
            <a:xfrm>
              <a:off x="1484129" y="570197"/>
              <a:ext cx="6047564" cy="75254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200354" tIns="0" rIns="200354" bIns="0" spcCol="1270" anchor="ctr"/>
            <a:lstStyle/>
            <a:p>
              <a:pPr algn="ctr" defTabSz="1244600" fontAlgn="auto">
                <a:lnSpc>
                  <a:spcPct val="90000"/>
                </a:lnSpc>
                <a:spcAft>
                  <a:spcPct val="35000"/>
                </a:spcAft>
                <a:defRPr/>
              </a:pPr>
              <a:r>
                <a:rPr lang="fa-IR" sz="4000" dirty="0">
                  <a:cs typeface="B Koodak" pitchFamily="2" charset="-78"/>
                </a:rPr>
                <a:t>سایر مخارج</a:t>
              </a:r>
              <a:endParaRPr lang="en-US" sz="4000" dirty="0">
                <a:cs typeface="B Koodak" pitchFamily="2" charset="-78"/>
              </a:endParaRPr>
            </a:p>
          </p:txBody>
        </p:sp>
      </p:grpSp>
    </p:spTree>
    <p:extLst>
      <p:ext uri="{BB962C8B-B14F-4D97-AF65-F5344CB8AC3E}">
        <p14:creationId xmlns:p14="http://schemas.microsoft.com/office/powerpoint/2010/main" val="898906952"/>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12192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4"/>
          <p:cNvGrpSpPr/>
          <p:nvPr/>
        </p:nvGrpSpPr>
        <p:grpSpPr>
          <a:xfrm>
            <a:off x="203200" y="6019800"/>
            <a:ext cx="11988800" cy="685800"/>
            <a:chOff x="0" y="1170577"/>
            <a:chExt cx="8534400" cy="1065190"/>
          </a:xfrm>
          <a:solidFill>
            <a:schemeClr val="accent6">
              <a:lumMod val="50000"/>
            </a:schemeClr>
          </a:solidFill>
          <a:scene3d>
            <a:camera prst="orthographicFront"/>
            <a:lightRig rig="threePt" dir="t">
              <a:rot lat="0" lon="0" rev="7500000"/>
            </a:lightRig>
          </a:scene3d>
        </p:grpSpPr>
        <p:sp>
          <p:nvSpPr>
            <p:cNvPr id="6" name="Rounded Rectangle 5"/>
            <p:cNvSpPr/>
            <p:nvPr/>
          </p:nvSpPr>
          <p:spPr>
            <a:xfrm>
              <a:off x="0" y="1196021"/>
              <a:ext cx="8534400" cy="1039746"/>
            </a:xfrm>
            <a:prstGeom prst="roundRect">
              <a:avLst/>
            </a:prstGeom>
            <a:grpFill/>
            <a:ln>
              <a:solidFill>
                <a:schemeClr val="bg1"/>
              </a:solidFill>
            </a:ln>
            <a:sp3d prstMaterial="plastic">
              <a:bevelT w="127000" h="25400" prst="relaxedInset"/>
            </a:sp3d>
          </p:spPr>
          <p:style>
            <a:lnRef idx="0">
              <a:scrgbClr r="0" g="0" b="0"/>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rtl="0" fontAlgn="auto">
                <a:spcBef>
                  <a:spcPts val="0"/>
                </a:spcBef>
                <a:spcAft>
                  <a:spcPts val="0"/>
                </a:spcAft>
                <a:defRPr/>
              </a:pPr>
              <a:endParaRPr lang="fa-IR" dirty="0">
                <a:solidFill>
                  <a:schemeClr val="bg1"/>
                </a:solidFill>
              </a:endParaRPr>
            </a:p>
            <a:p>
              <a:pPr algn="ctr" rtl="0" fontAlgn="auto">
                <a:spcBef>
                  <a:spcPts val="0"/>
                </a:spcBef>
                <a:spcAft>
                  <a:spcPts val="0"/>
                </a:spcAft>
                <a:defRPr/>
              </a:pPr>
              <a:endParaRPr lang="fa-IR" dirty="0">
                <a:solidFill>
                  <a:schemeClr val="bg1"/>
                </a:solidFill>
              </a:endParaRPr>
            </a:p>
            <a:p>
              <a:pPr algn="ctr" rtl="0" fontAlgn="auto">
                <a:spcBef>
                  <a:spcPts val="0"/>
                </a:spcBef>
                <a:spcAft>
                  <a:spcPts val="0"/>
                </a:spcAft>
                <a:defRPr/>
              </a:pPr>
              <a:endParaRPr lang="fa-IR" dirty="0">
                <a:solidFill>
                  <a:schemeClr val="bg1"/>
                </a:solidFill>
              </a:endParaRPr>
            </a:p>
            <a:p>
              <a:pPr algn="ctr" rtl="0" fontAlgn="auto">
                <a:spcBef>
                  <a:spcPts val="0"/>
                </a:spcBef>
                <a:spcAft>
                  <a:spcPts val="0"/>
                </a:spcAft>
                <a:defRPr/>
              </a:pPr>
              <a:endParaRPr lang="en-US" dirty="0">
                <a:solidFill>
                  <a:schemeClr val="bg1"/>
                </a:solidFill>
              </a:endParaRPr>
            </a:p>
          </p:txBody>
        </p:sp>
        <p:sp>
          <p:nvSpPr>
            <p:cNvPr id="7" name="Rounded Rectangle 4"/>
            <p:cNvSpPr/>
            <p:nvPr/>
          </p:nvSpPr>
          <p:spPr>
            <a:xfrm>
              <a:off x="50756" y="1170577"/>
              <a:ext cx="8432888" cy="938234"/>
            </a:xfrm>
            <a:prstGeom prst="rect">
              <a:avLst/>
            </a:prstGeom>
            <a:grpFill/>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fontAlgn="auto">
                <a:spcBef>
                  <a:spcPts val="0"/>
                </a:spcBef>
                <a:spcAft>
                  <a:spcPts val="0"/>
                </a:spcAft>
                <a:defRPr/>
              </a:pPr>
              <a:endParaRPr lang="en-US" sz="2000" b="1" dirty="0">
                <a:solidFill>
                  <a:schemeClr val="bg1"/>
                </a:solidFill>
                <a:latin typeface="Arial" pitchFamily="34" charset="0"/>
                <a:ea typeface="Times New Roman" pitchFamily="18" charset="0"/>
                <a:cs typeface="B Koodak" pitchFamily="2" charset="-78"/>
              </a:endParaRPr>
            </a:p>
          </p:txBody>
        </p:sp>
      </p:grpSp>
      <p:sp>
        <p:nvSpPr>
          <p:cNvPr id="18436" name="Rectangle 3"/>
          <p:cNvSpPr>
            <a:spLocks noChangeArrowheads="1"/>
          </p:cNvSpPr>
          <p:nvPr/>
        </p:nvSpPr>
        <p:spPr bwMode="auto">
          <a:xfrm>
            <a:off x="508000" y="6218823"/>
            <a:ext cx="1107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fa-IR" sz="1600" b="1">
                <a:solidFill>
                  <a:schemeClr val="bg1"/>
                </a:solidFill>
                <a:latin typeface="Times" pitchFamily="18" charset="0"/>
                <a:ea typeface="Times New Roman" pitchFamily="18" charset="0"/>
                <a:cs typeface="B Koodak" pitchFamily="2" charset="-78"/>
              </a:rPr>
              <a:t>* بهاي‌ تمام‌ شده‌ موجودي‌ مواد</a:t>
            </a:r>
            <a:r>
              <a:rPr lang="fa-IR" sz="1600" b="1">
                <a:solidFill>
                  <a:schemeClr val="bg1"/>
                </a:solidFill>
                <a:latin typeface="Times New Roman" pitchFamily="18" charset="0"/>
                <a:ea typeface="Times New Roman" pitchFamily="18" charset="0"/>
                <a:cs typeface="B Koodak" pitchFamily="2" charset="-78"/>
              </a:rPr>
              <a:t> </a:t>
            </a:r>
            <a:r>
              <a:rPr lang="fa-IR" sz="1600" b="1">
                <a:solidFill>
                  <a:schemeClr val="bg1"/>
                </a:solidFill>
                <a:latin typeface="Times" pitchFamily="18" charset="0"/>
                <a:ea typeface="Times New Roman" pitchFamily="18" charset="0"/>
                <a:cs typeface="B Koodak" pitchFamily="2" charset="-78"/>
              </a:rPr>
              <a:t>و</a:t>
            </a:r>
            <a:r>
              <a:rPr lang="fa-IR" sz="1600" b="1">
                <a:solidFill>
                  <a:schemeClr val="bg1"/>
                </a:solidFill>
                <a:latin typeface="Times New Roman" pitchFamily="18" charset="0"/>
                <a:ea typeface="Times New Roman" pitchFamily="18" charset="0"/>
                <a:cs typeface="B Koodak" pitchFamily="2" charset="-78"/>
              </a:rPr>
              <a:t> </a:t>
            </a:r>
            <a:r>
              <a:rPr lang="fa-IR" sz="1600" b="1">
                <a:solidFill>
                  <a:schemeClr val="bg1"/>
                </a:solidFill>
                <a:latin typeface="Times" pitchFamily="18" charset="0"/>
                <a:ea typeface="Times New Roman" pitchFamily="18" charset="0"/>
                <a:cs typeface="B Koodak" pitchFamily="2" charset="-78"/>
              </a:rPr>
              <a:t>کالا بايد با استفاده‌ از روشهاي‌ ”</a:t>
            </a:r>
            <a:r>
              <a:rPr lang="fa-IR" sz="1600" b="1">
                <a:solidFill>
                  <a:schemeClr val="bg1"/>
                </a:solidFill>
                <a:latin typeface="Times New Roman" pitchFamily="18" charset="0"/>
                <a:ea typeface="Times New Roman" pitchFamily="18" charset="0"/>
                <a:cs typeface="B Koodak" pitchFamily="2" charset="-78"/>
              </a:rPr>
              <a:t> </a:t>
            </a:r>
            <a:r>
              <a:rPr lang="fa-IR" sz="1600" b="1">
                <a:solidFill>
                  <a:schemeClr val="bg1"/>
                </a:solidFill>
                <a:latin typeface="Times" pitchFamily="18" charset="0"/>
                <a:ea typeface="Times New Roman" pitchFamily="18" charset="0"/>
                <a:cs typeface="B Koodak" pitchFamily="2" charset="-78"/>
              </a:rPr>
              <a:t>شناسايي‌ ويژه‌“، ”</a:t>
            </a:r>
            <a:r>
              <a:rPr lang="fa-IR" sz="1600" b="1">
                <a:solidFill>
                  <a:schemeClr val="bg1"/>
                </a:solidFill>
                <a:latin typeface="Times New Roman" pitchFamily="18" charset="0"/>
                <a:ea typeface="Times New Roman" pitchFamily="18" charset="0"/>
                <a:cs typeface="B Koodak" pitchFamily="2" charset="-78"/>
              </a:rPr>
              <a:t> </a:t>
            </a:r>
            <a:r>
              <a:rPr lang="fa-IR" sz="1600" b="1">
                <a:solidFill>
                  <a:schemeClr val="bg1"/>
                </a:solidFill>
                <a:latin typeface="Times" pitchFamily="18" charset="0"/>
                <a:ea typeface="Times New Roman" pitchFamily="18" charset="0"/>
                <a:cs typeface="B Koodak" pitchFamily="2" charset="-78"/>
              </a:rPr>
              <a:t>اولين‌</a:t>
            </a:r>
            <a:r>
              <a:rPr lang="fa-IR" sz="1600" b="1">
                <a:solidFill>
                  <a:schemeClr val="bg1"/>
                </a:solidFill>
                <a:latin typeface="Times New Roman" pitchFamily="18" charset="0"/>
                <a:ea typeface="Times New Roman" pitchFamily="18" charset="0"/>
                <a:cs typeface="B Koodak" pitchFamily="2" charset="-78"/>
              </a:rPr>
              <a:t> </a:t>
            </a:r>
            <a:r>
              <a:rPr lang="fa-IR" sz="1600" b="1">
                <a:solidFill>
                  <a:schemeClr val="bg1"/>
                </a:solidFill>
                <a:latin typeface="Times" pitchFamily="18" charset="0"/>
                <a:ea typeface="Times New Roman" pitchFamily="18" charset="0"/>
                <a:cs typeface="B Koodak" pitchFamily="2" charset="-78"/>
              </a:rPr>
              <a:t>صادره‌ از اولين‌ وارده‌“ يا ”</a:t>
            </a:r>
            <a:r>
              <a:rPr lang="fa-IR" sz="1600" b="1">
                <a:solidFill>
                  <a:schemeClr val="bg1"/>
                </a:solidFill>
                <a:latin typeface="Times New Roman" pitchFamily="18" charset="0"/>
                <a:ea typeface="Times New Roman" pitchFamily="18" charset="0"/>
                <a:cs typeface="B Koodak" pitchFamily="2" charset="-78"/>
              </a:rPr>
              <a:t> </a:t>
            </a:r>
            <a:r>
              <a:rPr lang="fa-IR" sz="1600" b="1">
                <a:solidFill>
                  <a:schemeClr val="bg1"/>
                </a:solidFill>
                <a:latin typeface="Times" pitchFamily="18" charset="0"/>
                <a:ea typeface="Times New Roman" pitchFamily="18" charset="0"/>
                <a:cs typeface="B Koodak" pitchFamily="2" charset="-78"/>
              </a:rPr>
              <a:t>ميانگين‌ موزون‌“ محاسبه‌ شود.</a:t>
            </a:r>
            <a:endParaRPr lang="fa-IR" sz="1600">
              <a:solidFill>
                <a:schemeClr val="bg1"/>
              </a:solidFill>
              <a:latin typeface="Arial" pitchFamily="34" charset="0"/>
              <a:ea typeface="Times New Roman" pitchFamily="18" charset="0"/>
              <a:cs typeface="B Koodak" pitchFamily="2" charset="-78"/>
            </a:endParaRPr>
          </a:p>
        </p:txBody>
      </p:sp>
      <p:sp>
        <p:nvSpPr>
          <p:cNvPr id="8" name="Slide Number Placeholder 7"/>
          <p:cNvSpPr>
            <a:spLocks noGrp="1"/>
          </p:cNvSpPr>
          <p:nvPr>
            <p:ph type="sldNum" sz="quarter" idx="12"/>
          </p:nvPr>
        </p:nvSpPr>
        <p:spPr/>
        <p:txBody>
          <a:bodyPr/>
          <a:lstStyle/>
          <a:p>
            <a:pPr>
              <a:defRPr/>
            </a:pPr>
            <a:fld id="{7710A7DC-6B38-4F1C-84AD-F401D407B140}" type="slidenum">
              <a:rPr lang="en-US"/>
              <a:pPr>
                <a:defRPr/>
              </a:pPr>
              <a:t>35</a:t>
            </a:fld>
            <a:endParaRPr lang="en-US" dirty="0"/>
          </a:p>
        </p:txBody>
      </p:sp>
    </p:spTree>
    <p:extLst>
      <p:ext uri="{BB962C8B-B14F-4D97-AF65-F5344CB8AC3E}">
        <p14:creationId xmlns:p14="http://schemas.microsoft.com/office/powerpoint/2010/main" val="326925989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06400" y="533400"/>
            <a:ext cx="8940800" cy="1600200"/>
            <a:chOff x="0" y="79530"/>
            <a:chExt cx="8534400" cy="955947"/>
          </a:xfrm>
          <a:solidFill>
            <a:schemeClr val="bg2">
              <a:lumMod val="25000"/>
            </a:schemeClr>
          </a:solidFill>
          <a:scene3d>
            <a:camera prst="orthographicFront"/>
            <a:lightRig rig="threePt" dir="t">
              <a:rot lat="0" lon="0" rev="7500000"/>
            </a:lightRig>
          </a:scene3d>
        </p:grpSpPr>
        <p:sp>
          <p:nvSpPr>
            <p:cNvPr id="6" name="Rounded Rectangle 5"/>
            <p:cNvSpPr/>
            <p:nvPr/>
          </p:nvSpPr>
          <p:spPr>
            <a:xfrm>
              <a:off x="0" y="79530"/>
              <a:ext cx="8534400" cy="955947"/>
            </a:xfrm>
            <a:prstGeom prst="roundRect">
              <a:avLst/>
            </a:prstGeom>
            <a:grpFill/>
          </p:spPr>
          <p:style>
            <a:lnRef idx="0">
              <a:schemeClr val="accent5"/>
            </a:lnRef>
            <a:fillRef idx="3">
              <a:schemeClr val="accent5"/>
            </a:fillRef>
            <a:effectRef idx="3">
              <a:schemeClr val="accent5"/>
            </a:effectRef>
            <a:fontRef idx="minor">
              <a:schemeClr val="lt1"/>
            </a:fontRef>
          </p:style>
        </p:sp>
        <p:sp>
          <p:nvSpPr>
            <p:cNvPr id="7" name="Rounded Rectangle 4"/>
            <p:cNvSpPr/>
            <p:nvPr/>
          </p:nvSpPr>
          <p:spPr>
            <a:xfrm>
              <a:off x="109417" y="170573"/>
              <a:ext cx="7768492" cy="773862"/>
            </a:xfrm>
            <a:prstGeom prst="rect">
              <a:avLst/>
            </a:prstGeom>
            <a:grpFill/>
          </p:spPr>
          <p:style>
            <a:lnRef idx="0">
              <a:schemeClr val="accent5"/>
            </a:lnRef>
            <a:fillRef idx="3">
              <a:schemeClr val="accent5"/>
            </a:fillRef>
            <a:effectRef idx="3">
              <a:schemeClr val="accent5"/>
            </a:effectRef>
            <a:fontRef idx="minor">
              <a:schemeClr val="lt1"/>
            </a:fontRef>
          </p:style>
          <p:txBody>
            <a:bodyPr lIns="76200" tIns="76200" rIns="76200" bIns="76200" spcCol="1270" anchor="ctr"/>
            <a:lstStyle/>
            <a:p>
              <a:pPr fontAlgn="auto">
                <a:spcBef>
                  <a:spcPts val="0"/>
                </a:spcBef>
                <a:spcAft>
                  <a:spcPts val="0"/>
                </a:spcAft>
                <a:defRPr/>
              </a:pPr>
              <a:r>
                <a:rPr lang="fa-IR" sz="2000" b="1" dirty="0">
                  <a:solidFill>
                    <a:schemeClr val="bg1"/>
                  </a:solidFill>
                  <a:latin typeface="Arial" pitchFamily="34" charset="0"/>
                  <a:ea typeface="Times New Roman" pitchFamily="18" charset="0"/>
                  <a:cs typeface="B Koodak" pitchFamily="2" charset="-78"/>
                </a:rPr>
                <a:t>عبارت‌ است‌ از محاسبه‌ بهاي‌ تمام‌شده‌ موجودي‌ مواد و کالا براين‌ اساس‌ كه‌ تعداد موجود، بيانگر آخرين‌ خريدها يا آخرين‌ توليدات‌ است‌.</a:t>
              </a:r>
              <a:endParaRPr lang="en-US" sz="2000" b="1" dirty="0">
                <a:solidFill>
                  <a:schemeClr val="bg1"/>
                </a:solidFill>
                <a:latin typeface="Arial" pitchFamily="34" charset="0"/>
                <a:ea typeface="Times New Roman" pitchFamily="18" charset="0"/>
                <a:cs typeface="B Koodak" pitchFamily="2" charset="-78"/>
              </a:endParaRPr>
            </a:p>
          </p:txBody>
        </p:sp>
      </p:grpSp>
      <p:sp>
        <p:nvSpPr>
          <p:cNvPr id="3" name="Rounded Rectangle 2"/>
          <p:cNvSpPr/>
          <p:nvPr/>
        </p:nvSpPr>
        <p:spPr>
          <a:xfrm>
            <a:off x="8737600" y="533400"/>
            <a:ext cx="3048000" cy="1600200"/>
          </a:xfrm>
          <a:prstGeom prst="roundRect">
            <a:avLst/>
          </a:prstGeom>
          <a:solidFill>
            <a:schemeClr val="tx2">
              <a:lumMod val="50000"/>
            </a:schemeClr>
          </a:solidFill>
        </p:spPr>
        <p:style>
          <a:lnRef idx="0">
            <a:schemeClr val="accent3"/>
          </a:lnRef>
          <a:fillRef idx="3">
            <a:schemeClr val="accent3"/>
          </a:fillRef>
          <a:effectRef idx="3">
            <a:schemeClr val="accent3"/>
          </a:effectRef>
          <a:fontRef idx="minor">
            <a:schemeClr val="lt1"/>
          </a:fontRef>
        </p:style>
        <p:txBody>
          <a:bodyPr anchor="ctr"/>
          <a:lstStyle/>
          <a:p>
            <a:pPr algn="ctr" rtl="0" fontAlgn="auto">
              <a:spcBef>
                <a:spcPts val="0"/>
              </a:spcBef>
              <a:spcAft>
                <a:spcPts val="0"/>
              </a:spcAft>
              <a:defRPr/>
            </a:pPr>
            <a:r>
              <a:rPr lang="fa-IR" sz="2800" b="1" dirty="0">
                <a:solidFill>
                  <a:schemeClr val="bg1"/>
                </a:solidFill>
                <a:latin typeface="Arial" pitchFamily="34" charset="0"/>
                <a:ea typeface="Times New Roman" pitchFamily="18" charset="0"/>
                <a:cs typeface="B Koodak" pitchFamily="2" charset="-78"/>
              </a:rPr>
              <a:t>اولين‌ صادره‌ از اولين‌ وارده</a:t>
            </a:r>
            <a:r>
              <a:rPr lang="fa-IR" b="1" dirty="0">
                <a:ln/>
                <a:latin typeface="Times" charset="0"/>
                <a:ea typeface="Times New Roman" pitchFamily="18" charset="0"/>
                <a:cs typeface="B Lotus" pitchFamily="2" charset="-78"/>
              </a:rPr>
              <a:t>‌</a:t>
            </a:r>
            <a:endParaRPr lang="en-US" dirty="0"/>
          </a:p>
        </p:txBody>
      </p:sp>
      <p:grpSp>
        <p:nvGrpSpPr>
          <p:cNvPr id="5" name="Group 7"/>
          <p:cNvGrpSpPr/>
          <p:nvPr/>
        </p:nvGrpSpPr>
        <p:grpSpPr>
          <a:xfrm>
            <a:off x="406400" y="2438400"/>
            <a:ext cx="8737600" cy="2057400"/>
            <a:chOff x="0" y="79530"/>
            <a:chExt cx="8534400" cy="955947"/>
          </a:xfrm>
          <a:solidFill>
            <a:schemeClr val="tx2">
              <a:lumMod val="50000"/>
            </a:schemeClr>
          </a:solidFill>
          <a:scene3d>
            <a:camera prst="orthographicFront"/>
            <a:lightRig rig="threePt" dir="t">
              <a:rot lat="0" lon="0" rev="7500000"/>
            </a:lightRig>
          </a:scene3d>
        </p:grpSpPr>
        <p:sp>
          <p:nvSpPr>
            <p:cNvPr id="9" name="Rounded Rectangle 8"/>
            <p:cNvSpPr/>
            <p:nvPr/>
          </p:nvSpPr>
          <p:spPr>
            <a:xfrm>
              <a:off x="0" y="79530"/>
              <a:ext cx="8534400" cy="955947"/>
            </a:xfrm>
            <a:prstGeom prst="roundRect">
              <a:avLst/>
            </a:prstGeom>
            <a:grpFill/>
            <a:ln>
              <a:solidFill>
                <a:schemeClr val="accent1">
                  <a:lumMod val="50000"/>
                </a:schemeClr>
              </a:solidFill>
            </a:ln>
          </p:spPr>
          <p:style>
            <a:lnRef idx="0">
              <a:schemeClr val="accent1"/>
            </a:lnRef>
            <a:fillRef idx="3">
              <a:schemeClr val="accent1"/>
            </a:fillRef>
            <a:effectRef idx="3">
              <a:schemeClr val="accent1"/>
            </a:effectRef>
            <a:fontRef idx="minor">
              <a:schemeClr val="lt1"/>
            </a:fontRef>
          </p:style>
        </p:sp>
        <p:sp>
          <p:nvSpPr>
            <p:cNvPr id="10" name="Rounded Rectangle 4"/>
            <p:cNvSpPr/>
            <p:nvPr/>
          </p:nvSpPr>
          <p:spPr>
            <a:xfrm>
              <a:off x="110837" y="126195"/>
              <a:ext cx="7728904" cy="862617"/>
            </a:xfrm>
            <a:prstGeom prst="rect">
              <a:avLst/>
            </a:prstGeom>
            <a:grpFill/>
            <a:ln>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lIns="76200" tIns="76200" rIns="76200" bIns="76200" spcCol="1270" anchor="ctr"/>
            <a:lstStyle/>
            <a:p>
              <a:pPr fontAlgn="auto">
                <a:spcBef>
                  <a:spcPts val="0"/>
                </a:spcBef>
                <a:spcAft>
                  <a:spcPts val="0"/>
                </a:spcAft>
                <a:defRPr/>
              </a:pPr>
              <a:r>
                <a:rPr lang="fa-IR" sz="2000" b="1" dirty="0">
                  <a:solidFill>
                    <a:schemeClr val="bg1"/>
                  </a:solidFill>
                  <a:latin typeface="Arial" pitchFamily="34" charset="0"/>
                  <a:ea typeface="Times New Roman" pitchFamily="18" charset="0"/>
                  <a:cs typeface="B Koodak" pitchFamily="2" charset="-78"/>
                </a:rPr>
                <a:t>عبارت‌ از محاسبه‌ بهاي‌ تمام‌شده‌ موجودي‌ مواد و کالا براساس‌ اعمال‌ بهاي‌ متوسط‌ در مورد واحد موجودي‌ است‌. ميانگين‌ موزون‌ از تقسيم‌ مجموع‌ بهاي‌ تمام‌شده‌ واحدهاي‌ موجودي‌ به‌ مجموع‌ تعداد واحدهاي‌ آن‌ موجودي‌ محاسبه‌ مي‌گردد و مي‌توان‌ از طريق‌ محاسبه‌ دايمي‌ (ميانگين‌ موزون‌ متحرك‌) يا محاسبه‌ ادواري‌ (ميانگين‌ موزون‌ سالانه‌، شش‌ ماهه‌ و...) به‌ آن‌ دست‌ يافت‌.</a:t>
              </a:r>
              <a:endParaRPr lang="en-US" sz="2000" b="1" dirty="0">
                <a:solidFill>
                  <a:schemeClr val="bg1"/>
                </a:solidFill>
                <a:latin typeface="Arial" pitchFamily="34" charset="0"/>
                <a:ea typeface="Times New Roman" pitchFamily="18" charset="0"/>
                <a:cs typeface="B Koodak" pitchFamily="2" charset="-78"/>
              </a:endParaRPr>
            </a:p>
          </p:txBody>
        </p:sp>
      </p:grpSp>
      <p:sp>
        <p:nvSpPr>
          <p:cNvPr id="4" name="Rounded Rectangle 3"/>
          <p:cNvSpPr/>
          <p:nvPr/>
        </p:nvSpPr>
        <p:spPr>
          <a:xfrm>
            <a:off x="8534400" y="2438400"/>
            <a:ext cx="3251200" cy="2057400"/>
          </a:xfrm>
          <a:prstGeom prst="roundRect">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rtl="0" fontAlgn="auto">
              <a:spcBef>
                <a:spcPts val="0"/>
              </a:spcBef>
              <a:spcAft>
                <a:spcPts val="0"/>
              </a:spcAft>
              <a:defRPr/>
            </a:pPr>
            <a:r>
              <a:rPr lang="fa-IR" sz="2800" b="1" dirty="0">
                <a:solidFill>
                  <a:schemeClr val="bg1"/>
                </a:solidFill>
                <a:latin typeface="Arial" pitchFamily="34" charset="0"/>
                <a:ea typeface="Times New Roman" pitchFamily="18" charset="0"/>
                <a:cs typeface="B Koodak" pitchFamily="2" charset="-78"/>
              </a:rPr>
              <a:t>ميانگين‌ موزون‌</a:t>
            </a:r>
            <a:endParaRPr lang="en-US" sz="2800" b="1" dirty="0">
              <a:solidFill>
                <a:schemeClr val="bg1"/>
              </a:solidFill>
              <a:latin typeface="Arial" pitchFamily="34" charset="0"/>
              <a:ea typeface="Times New Roman" pitchFamily="18" charset="0"/>
              <a:cs typeface="B Koodak" pitchFamily="2" charset="-78"/>
            </a:endParaRPr>
          </a:p>
        </p:txBody>
      </p:sp>
      <p:grpSp>
        <p:nvGrpSpPr>
          <p:cNvPr id="8" name="Group 13"/>
          <p:cNvGrpSpPr/>
          <p:nvPr/>
        </p:nvGrpSpPr>
        <p:grpSpPr>
          <a:xfrm>
            <a:off x="508000" y="4800600"/>
            <a:ext cx="8636000" cy="1828800"/>
            <a:chOff x="0" y="79530"/>
            <a:chExt cx="8534400" cy="955947"/>
          </a:xfrm>
          <a:solidFill>
            <a:schemeClr val="tx1">
              <a:lumMod val="75000"/>
              <a:lumOff val="25000"/>
            </a:schemeClr>
          </a:solidFill>
          <a:scene3d>
            <a:camera prst="orthographicFront"/>
            <a:lightRig rig="threePt" dir="t">
              <a:rot lat="0" lon="0" rev="7500000"/>
            </a:lightRig>
          </a:scene3d>
        </p:grpSpPr>
        <p:sp>
          <p:nvSpPr>
            <p:cNvPr id="15" name="Rounded Rectangle 14"/>
            <p:cNvSpPr/>
            <p:nvPr/>
          </p:nvSpPr>
          <p:spPr>
            <a:xfrm>
              <a:off x="0" y="79530"/>
              <a:ext cx="8534400" cy="955947"/>
            </a:xfrm>
            <a:prstGeom prst="roundRect">
              <a:avLst/>
            </a:prstGeom>
            <a:grpFill/>
          </p:spPr>
          <p:style>
            <a:lnRef idx="0">
              <a:schemeClr val="accent1"/>
            </a:lnRef>
            <a:fillRef idx="3">
              <a:schemeClr val="accent1"/>
            </a:fillRef>
            <a:effectRef idx="3">
              <a:schemeClr val="accent1"/>
            </a:effectRef>
            <a:fontRef idx="minor">
              <a:schemeClr val="lt1"/>
            </a:fontRef>
          </p:style>
        </p:sp>
        <p:sp>
          <p:nvSpPr>
            <p:cNvPr id="17" name="Rounded Rectangle 4"/>
            <p:cNvSpPr/>
            <p:nvPr/>
          </p:nvSpPr>
          <p:spPr>
            <a:xfrm>
              <a:off x="110836" y="126195"/>
              <a:ext cx="7869382" cy="862617"/>
            </a:xfrm>
            <a:prstGeom prst="rect">
              <a:avLst/>
            </a:prstGeom>
            <a:grpFill/>
          </p:spPr>
          <p:style>
            <a:lnRef idx="0">
              <a:schemeClr val="accent1"/>
            </a:lnRef>
            <a:fillRef idx="3">
              <a:schemeClr val="accent1"/>
            </a:fillRef>
            <a:effectRef idx="3">
              <a:schemeClr val="accent1"/>
            </a:effectRef>
            <a:fontRef idx="minor">
              <a:schemeClr val="lt1"/>
            </a:fontRef>
          </p:style>
          <p:txBody>
            <a:bodyPr lIns="76200" tIns="76200" rIns="76200" bIns="76200" spcCol="1270" anchor="ctr"/>
            <a:lstStyle/>
            <a:p>
              <a:pPr fontAlgn="auto">
                <a:spcBef>
                  <a:spcPts val="0"/>
                </a:spcBef>
                <a:spcAft>
                  <a:spcPts val="0"/>
                </a:spcAft>
                <a:defRPr/>
              </a:pPr>
              <a:r>
                <a:rPr lang="fa-IR" sz="2000" b="1" dirty="0">
                  <a:solidFill>
                    <a:schemeClr val="bg1"/>
                  </a:solidFill>
                  <a:latin typeface="Arial" pitchFamily="34" charset="0"/>
                  <a:ea typeface="Times New Roman" pitchFamily="18" charset="0"/>
                  <a:cs typeface="B Koodak" pitchFamily="2" charset="-78"/>
                </a:rPr>
                <a:t>روشي‌ است‌ كه‌ در آن‌ مخارج‌ مختص‌ هر يك‌ از اقلام‌ موجودي‌ به‌ آن‌ قلم‌ اختصاص‌ مي‌يابد. اين‌ روش‌ براي‌ اقلامي‌ مناسب‌ است‌ كه‌ صرفنظر از فرايند خريد يا توليد قابل‌ تشخيص‌ هستند. اما كاربرد اين‌ روش‌ در مواردي‌ كه‌ اقلام‌ متعددي‌ از موجودي‌ مواد و کالا از يكديگر قابل‌ تفكيك‌ نباشند، مناسب‌ نيست‌.</a:t>
              </a:r>
              <a:endParaRPr lang="en-US" sz="2000" b="1" dirty="0">
                <a:solidFill>
                  <a:schemeClr val="bg1"/>
                </a:solidFill>
                <a:latin typeface="Arial" pitchFamily="34" charset="0"/>
                <a:ea typeface="Times New Roman" pitchFamily="18" charset="0"/>
                <a:cs typeface="B Koodak" pitchFamily="2" charset="-78"/>
              </a:endParaRPr>
            </a:p>
          </p:txBody>
        </p:sp>
      </p:grpSp>
      <p:sp>
        <p:nvSpPr>
          <p:cNvPr id="18" name="Rounded Rectangle 17"/>
          <p:cNvSpPr/>
          <p:nvPr/>
        </p:nvSpPr>
        <p:spPr>
          <a:xfrm>
            <a:off x="8636000" y="4800600"/>
            <a:ext cx="3149600" cy="1828800"/>
          </a:xfrm>
          <a:prstGeom prst="roundRect">
            <a:avLst/>
          </a:prstGeom>
          <a:solidFill>
            <a:schemeClr val="tx2">
              <a:lumMod val="50000"/>
            </a:schemeClr>
          </a:solidFill>
        </p:spPr>
        <p:style>
          <a:lnRef idx="0">
            <a:schemeClr val="accent3"/>
          </a:lnRef>
          <a:fillRef idx="3">
            <a:schemeClr val="accent3"/>
          </a:fillRef>
          <a:effectRef idx="3">
            <a:schemeClr val="accent3"/>
          </a:effectRef>
          <a:fontRef idx="minor">
            <a:schemeClr val="lt1"/>
          </a:fontRef>
        </p:style>
        <p:txBody>
          <a:bodyPr anchor="ctr"/>
          <a:lstStyle/>
          <a:p>
            <a:pPr algn="ctr" rtl="0" fontAlgn="auto">
              <a:spcBef>
                <a:spcPts val="0"/>
              </a:spcBef>
              <a:spcAft>
                <a:spcPts val="0"/>
              </a:spcAft>
              <a:defRPr/>
            </a:pPr>
            <a:r>
              <a:rPr lang="fa-IR" sz="2800" b="1" dirty="0">
                <a:solidFill>
                  <a:schemeClr val="bg1"/>
                </a:solidFill>
                <a:latin typeface="Arial" pitchFamily="34" charset="0"/>
                <a:ea typeface="Times New Roman" pitchFamily="18" charset="0"/>
                <a:cs typeface="B Koodak" pitchFamily="2" charset="-78"/>
              </a:rPr>
              <a:t>شناسايي</a:t>
            </a:r>
            <a:r>
              <a:rPr lang="fa-IR" sz="3200" b="1" dirty="0">
                <a:solidFill>
                  <a:schemeClr val="bg1"/>
                </a:solidFill>
                <a:latin typeface="Arial" pitchFamily="34" charset="0"/>
                <a:ea typeface="Times New Roman" pitchFamily="18" charset="0"/>
                <a:cs typeface="B Koodak" pitchFamily="2" charset="-78"/>
              </a:rPr>
              <a:t>‌ </a:t>
            </a:r>
            <a:r>
              <a:rPr lang="fa-IR" sz="2800" b="1" dirty="0">
                <a:solidFill>
                  <a:schemeClr val="bg1"/>
                </a:solidFill>
                <a:latin typeface="Arial" pitchFamily="34" charset="0"/>
                <a:ea typeface="Times New Roman" pitchFamily="18" charset="0"/>
                <a:cs typeface="B Koodak" pitchFamily="2" charset="-78"/>
              </a:rPr>
              <a:t>ويژه‌</a:t>
            </a:r>
            <a:endParaRPr lang="en-US" sz="2800" b="1" dirty="0">
              <a:solidFill>
                <a:schemeClr val="bg1"/>
              </a:solidFill>
              <a:latin typeface="Arial" pitchFamily="34" charset="0"/>
              <a:ea typeface="Times New Roman" pitchFamily="18" charset="0"/>
              <a:cs typeface="B Koodak" pitchFamily="2" charset="-78"/>
            </a:endParaRPr>
          </a:p>
        </p:txBody>
      </p:sp>
      <p:sp>
        <p:nvSpPr>
          <p:cNvPr id="16" name="Slide Number Placeholder 15"/>
          <p:cNvSpPr>
            <a:spLocks noGrp="1"/>
          </p:cNvSpPr>
          <p:nvPr>
            <p:ph type="sldNum" sz="quarter" idx="12"/>
          </p:nvPr>
        </p:nvSpPr>
        <p:spPr/>
        <p:txBody>
          <a:bodyPr/>
          <a:lstStyle/>
          <a:p>
            <a:pPr>
              <a:defRPr/>
            </a:pPr>
            <a:fld id="{77B03656-26D7-4F9D-AADB-CE22DB9836CE}" type="slidenum">
              <a:rPr lang="en-US"/>
              <a:pPr>
                <a:defRPr/>
              </a:pPr>
              <a:t>36</a:t>
            </a:fld>
            <a:endParaRPr lang="en-US"/>
          </a:p>
        </p:txBody>
      </p:sp>
    </p:spTree>
    <p:extLst>
      <p:ext uri="{BB962C8B-B14F-4D97-AF65-F5344CB8AC3E}">
        <p14:creationId xmlns:p14="http://schemas.microsoft.com/office/powerpoint/2010/main" val="250481761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3"/>
          <p:cNvGrpSpPr/>
          <p:nvPr/>
        </p:nvGrpSpPr>
        <p:grpSpPr>
          <a:xfrm>
            <a:off x="-14515" y="3124200"/>
            <a:ext cx="8636000" cy="1447800"/>
            <a:chOff x="0" y="79530"/>
            <a:chExt cx="8534400" cy="955947"/>
          </a:xfrm>
          <a:solidFill>
            <a:schemeClr val="accent3">
              <a:lumMod val="50000"/>
            </a:schemeClr>
          </a:solidFill>
          <a:scene3d>
            <a:camera prst="orthographicFront"/>
            <a:lightRig rig="threePt" dir="t">
              <a:rot lat="0" lon="0" rev="7500000"/>
            </a:lightRig>
          </a:scene3d>
        </p:grpSpPr>
        <p:sp>
          <p:nvSpPr>
            <p:cNvPr id="15" name="Rounded Rectangle 14"/>
            <p:cNvSpPr/>
            <p:nvPr/>
          </p:nvSpPr>
          <p:spPr>
            <a:xfrm>
              <a:off x="0" y="79530"/>
              <a:ext cx="8534400" cy="955947"/>
            </a:xfrm>
            <a:prstGeom prst="roundRect">
              <a:avLst/>
            </a:prstGeom>
            <a:grpFill/>
          </p:spPr>
          <p:style>
            <a:lnRef idx="0">
              <a:schemeClr val="accent1"/>
            </a:lnRef>
            <a:fillRef idx="3">
              <a:schemeClr val="accent1"/>
            </a:fillRef>
            <a:effectRef idx="3">
              <a:schemeClr val="accent1"/>
            </a:effectRef>
            <a:fontRef idx="minor">
              <a:schemeClr val="lt1"/>
            </a:fontRef>
          </p:style>
        </p:sp>
        <p:sp>
          <p:nvSpPr>
            <p:cNvPr id="17" name="Rounded Rectangle 4"/>
            <p:cNvSpPr/>
            <p:nvPr/>
          </p:nvSpPr>
          <p:spPr>
            <a:xfrm>
              <a:off x="110836" y="126195"/>
              <a:ext cx="7869382" cy="862617"/>
            </a:xfrm>
            <a:prstGeom prst="rect">
              <a:avLst/>
            </a:prstGeom>
            <a:grpFill/>
          </p:spPr>
          <p:style>
            <a:lnRef idx="0">
              <a:schemeClr val="accent1"/>
            </a:lnRef>
            <a:fillRef idx="3">
              <a:schemeClr val="accent1"/>
            </a:fillRef>
            <a:effectRef idx="3">
              <a:schemeClr val="accent1"/>
            </a:effectRef>
            <a:fontRef idx="minor">
              <a:schemeClr val="lt1"/>
            </a:fontRef>
          </p:style>
          <p:txBody>
            <a:bodyPr lIns="76200" tIns="76200" rIns="76200" bIns="76200" spcCol="1270" anchor="ctr"/>
            <a:lstStyle/>
            <a:p>
              <a:pPr fontAlgn="auto">
                <a:spcBef>
                  <a:spcPts val="0"/>
                </a:spcBef>
                <a:spcAft>
                  <a:spcPts val="0"/>
                </a:spcAft>
                <a:defRPr/>
              </a:pPr>
              <a:r>
                <a:rPr lang="fa-IR" sz="2000" b="1" dirty="0">
                  <a:solidFill>
                    <a:schemeClr val="bg1"/>
                  </a:solidFill>
                  <a:latin typeface="Arial" pitchFamily="34" charset="0"/>
                  <a:ea typeface="Times New Roman" pitchFamily="18" charset="0"/>
                  <a:cs typeface="B Koodak" pitchFamily="2" charset="-78"/>
                </a:rPr>
                <a:t>روشی برای هزینه یابی موجودی است که برای رساندن ارزش خرده فروشی به بهای تمام شده از نسبت بهای تمام شده استفاده می شود.</a:t>
              </a:r>
              <a:endParaRPr lang="en-US" sz="2000" b="1" dirty="0">
                <a:solidFill>
                  <a:schemeClr val="bg1"/>
                </a:solidFill>
                <a:latin typeface="Arial" pitchFamily="34" charset="0"/>
                <a:ea typeface="Times New Roman" pitchFamily="18" charset="0"/>
                <a:cs typeface="B Koodak" pitchFamily="2" charset="-78"/>
              </a:endParaRPr>
            </a:p>
          </p:txBody>
        </p:sp>
      </p:grpSp>
      <p:sp>
        <p:nvSpPr>
          <p:cNvPr id="18" name="Rounded Rectangle 17"/>
          <p:cNvSpPr/>
          <p:nvPr/>
        </p:nvSpPr>
        <p:spPr>
          <a:xfrm>
            <a:off x="8839200" y="3209389"/>
            <a:ext cx="3149600" cy="1447800"/>
          </a:xfrm>
          <a:prstGeom prst="roundRect">
            <a:avLst/>
          </a:prstGeom>
          <a:solidFill>
            <a:schemeClr val="accent2">
              <a:lumMod val="50000"/>
            </a:schemeClr>
          </a:solidFill>
        </p:spPr>
        <p:style>
          <a:lnRef idx="0">
            <a:schemeClr val="accent3"/>
          </a:lnRef>
          <a:fillRef idx="3">
            <a:schemeClr val="accent3"/>
          </a:fillRef>
          <a:effectRef idx="3">
            <a:schemeClr val="accent3"/>
          </a:effectRef>
          <a:fontRef idx="minor">
            <a:schemeClr val="lt1"/>
          </a:fontRef>
        </p:style>
        <p:txBody>
          <a:bodyPr anchor="ctr"/>
          <a:lstStyle/>
          <a:p>
            <a:pPr algn="ctr" rtl="0" fontAlgn="auto">
              <a:spcBef>
                <a:spcPts val="0"/>
              </a:spcBef>
              <a:spcAft>
                <a:spcPts val="0"/>
              </a:spcAft>
              <a:defRPr/>
            </a:pPr>
            <a:r>
              <a:rPr lang="fa-IR" sz="2800" b="1" dirty="0">
                <a:solidFill>
                  <a:schemeClr val="bg1"/>
                </a:solidFill>
                <a:latin typeface="Arial" pitchFamily="34" charset="0"/>
                <a:ea typeface="Times New Roman" pitchFamily="18" charset="0"/>
                <a:cs typeface="B Koodak" pitchFamily="2" charset="-78"/>
              </a:rPr>
              <a:t>خرده فروشی</a:t>
            </a:r>
            <a:endParaRPr lang="en-US" sz="2800" b="1" dirty="0">
              <a:solidFill>
                <a:schemeClr val="bg1"/>
              </a:solidFill>
              <a:latin typeface="Arial" pitchFamily="34" charset="0"/>
              <a:ea typeface="Times New Roman" pitchFamily="18" charset="0"/>
              <a:cs typeface="B Koodak" pitchFamily="2" charset="-78"/>
            </a:endParaRPr>
          </a:p>
        </p:txBody>
      </p:sp>
      <p:sp>
        <p:nvSpPr>
          <p:cNvPr id="14" name="Slide Number Placeholder 13"/>
          <p:cNvSpPr>
            <a:spLocks noGrp="1"/>
          </p:cNvSpPr>
          <p:nvPr>
            <p:ph type="sldNum" sz="quarter" idx="12"/>
          </p:nvPr>
        </p:nvSpPr>
        <p:spPr/>
        <p:txBody>
          <a:bodyPr/>
          <a:lstStyle/>
          <a:p>
            <a:pPr>
              <a:defRPr/>
            </a:pPr>
            <a:fld id="{5EB1CBA2-73C6-431E-93A1-557BAAB2942F}" type="slidenum">
              <a:rPr lang="en-US"/>
              <a:pPr>
                <a:defRPr/>
              </a:pPr>
              <a:t>37</a:t>
            </a:fld>
            <a:endParaRPr lang="en-US"/>
          </a:p>
        </p:txBody>
      </p:sp>
    </p:spTree>
    <p:extLst>
      <p:ext uri="{BB962C8B-B14F-4D97-AF65-F5344CB8AC3E}">
        <p14:creationId xmlns:p14="http://schemas.microsoft.com/office/powerpoint/2010/main" val="345886005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152400"/>
          <a:ext cx="121920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Rectangle 4"/>
          <p:cNvSpPr>
            <a:spLocks noChangeArrowheads="1"/>
          </p:cNvSpPr>
          <p:nvPr/>
        </p:nvSpPr>
        <p:spPr bwMode="auto">
          <a:xfrm>
            <a:off x="7213600" y="5105400"/>
            <a:ext cx="203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fa-IR" sz="2400" b="1">
                <a:solidFill>
                  <a:schemeClr val="bg1"/>
                </a:solidFill>
                <a:latin typeface="Arial" pitchFamily="34" charset="0"/>
                <a:ea typeface="Times New Roman" pitchFamily="18" charset="0"/>
                <a:cs typeface="B Koodak" pitchFamily="2" charset="-78"/>
              </a:rPr>
              <a:t>اولین صادره از اولین وارده</a:t>
            </a:r>
            <a:endParaRPr lang="en-US" sz="2400">
              <a:ea typeface="Times New Roman" pitchFamily="18" charset="0"/>
              <a:cs typeface="B Koodak" pitchFamily="2" charset="-78"/>
            </a:endParaRPr>
          </a:p>
        </p:txBody>
      </p:sp>
      <p:sp>
        <p:nvSpPr>
          <p:cNvPr id="21508" name="Rectangle 5"/>
          <p:cNvSpPr>
            <a:spLocks noChangeArrowheads="1"/>
          </p:cNvSpPr>
          <p:nvPr/>
        </p:nvSpPr>
        <p:spPr bwMode="auto">
          <a:xfrm>
            <a:off x="2743201" y="5410201"/>
            <a:ext cx="1697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lang="fa-IR" sz="2400" b="1">
                <a:solidFill>
                  <a:schemeClr val="bg1"/>
                </a:solidFill>
                <a:latin typeface="Arial" pitchFamily="34" charset="0"/>
                <a:ea typeface="Times New Roman" pitchFamily="18" charset="0"/>
                <a:cs typeface="B Koodak" pitchFamily="2" charset="-78"/>
              </a:rPr>
              <a:t>میانگین موزون</a:t>
            </a:r>
            <a:endParaRPr lang="en-US" sz="2400" b="1">
              <a:solidFill>
                <a:schemeClr val="bg1"/>
              </a:solidFill>
              <a:latin typeface="Arial" pitchFamily="34" charset="0"/>
              <a:ea typeface="Times New Roman" pitchFamily="18" charset="0"/>
              <a:cs typeface="B Koodak" pitchFamily="2" charset="-78"/>
            </a:endParaRPr>
          </a:p>
        </p:txBody>
      </p:sp>
      <p:sp>
        <p:nvSpPr>
          <p:cNvPr id="7" name="Slide Number Placeholder 6"/>
          <p:cNvSpPr>
            <a:spLocks noGrp="1"/>
          </p:cNvSpPr>
          <p:nvPr>
            <p:ph type="sldNum" sz="quarter" idx="12"/>
          </p:nvPr>
        </p:nvSpPr>
        <p:spPr/>
        <p:txBody>
          <a:bodyPr/>
          <a:lstStyle/>
          <a:p>
            <a:pPr>
              <a:defRPr/>
            </a:pPr>
            <a:fld id="{5E09F34F-90F8-460A-8385-D4CE30A9FD80}" type="slidenum">
              <a:rPr lang="en-US"/>
              <a:pPr>
                <a:defRPr/>
              </a:pPr>
              <a:t>38</a:t>
            </a:fld>
            <a:endParaRPr lang="en-US"/>
          </a:p>
        </p:txBody>
      </p:sp>
    </p:spTree>
    <p:extLst>
      <p:ext uri="{BB962C8B-B14F-4D97-AF65-F5344CB8AC3E}">
        <p14:creationId xmlns:p14="http://schemas.microsoft.com/office/powerpoint/2010/main" val="316208767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4A12ABC-E25F-4E0F-AE4A-98940411BC9F}" type="slidenum">
              <a:rPr lang="en-US"/>
              <a:pPr>
                <a:defRPr/>
              </a:pPr>
              <a:t>39</a:t>
            </a:fld>
            <a:endParaRPr lang="en-US"/>
          </a:p>
        </p:txBody>
      </p:sp>
      <p:graphicFrame>
        <p:nvGraphicFramePr>
          <p:cNvPr id="4" name="Diagram 3"/>
          <p:cNvGraphicFramePr/>
          <p:nvPr/>
        </p:nvGraphicFramePr>
        <p:xfrm>
          <a:off x="304800" y="1066800"/>
          <a:ext cx="11582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5"/>
          <p:cNvGrpSpPr/>
          <p:nvPr/>
        </p:nvGrpSpPr>
        <p:grpSpPr>
          <a:xfrm>
            <a:off x="812800" y="142853"/>
            <a:ext cx="10871200" cy="833965"/>
            <a:chOff x="1443418" y="529486"/>
            <a:chExt cx="6128986" cy="833965"/>
          </a:xfrm>
          <a:solidFill>
            <a:schemeClr val="accent2">
              <a:lumMod val="75000"/>
            </a:schemeClr>
          </a:solidFill>
          <a:scene3d>
            <a:camera prst="orthographicFront">
              <a:rot lat="0" lon="0" rev="0"/>
            </a:camera>
            <a:lightRig rig="balanced" dir="t">
              <a:rot lat="0" lon="0" rev="8700000"/>
            </a:lightRig>
          </a:scene3d>
        </p:grpSpPr>
        <p:sp>
          <p:nvSpPr>
            <p:cNvPr id="7" name="Rounded Rectangle 6"/>
            <p:cNvSpPr/>
            <p:nvPr/>
          </p:nvSpPr>
          <p:spPr>
            <a:xfrm>
              <a:off x="1443418" y="529486"/>
              <a:ext cx="6128986" cy="833965"/>
            </a:xfrm>
            <a:prstGeom prst="round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Rounded Rectangle 4"/>
            <p:cNvSpPr/>
            <p:nvPr/>
          </p:nvSpPr>
          <p:spPr>
            <a:xfrm>
              <a:off x="1484129" y="570197"/>
              <a:ext cx="6047564" cy="75254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200354" tIns="0" rIns="200354" bIns="0" spcCol="1270" anchor="ctr"/>
            <a:lstStyle/>
            <a:p>
              <a:pPr algn="ctr" defTabSz="1244600" fontAlgn="auto">
                <a:lnSpc>
                  <a:spcPct val="90000"/>
                </a:lnSpc>
                <a:spcAft>
                  <a:spcPct val="35000"/>
                </a:spcAft>
                <a:defRPr/>
              </a:pPr>
              <a:r>
                <a:rPr lang="fa-IR" sz="4000" dirty="0">
                  <a:cs typeface="B Koodak" pitchFamily="2" charset="-78"/>
                </a:rPr>
                <a:t>شناسایی ویژه</a:t>
              </a:r>
              <a:endParaRPr lang="en-US" sz="4000" dirty="0">
                <a:cs typeface="B Koodak" pitchFamily="2" charset="-78"/>
              </a:endParaRPr>
            </a:p>
          </p:txBody>
        </p:sp>
      </p:grpSp>
    </p:spTree>
    <p:extLst>
      <p:ext uri="{BB962C8B-B14F-4D97-AF65-F5344CB8AC3E}">
        <p14:creationId xmlns:p14="http://schemas.microsoft.com/office/powerpoint/2010/main" val="293477776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rm"/>
          <p:cNvPicPr>
            <a:picLocks noChangeAspect="1" noChangeArrowheads="1"/>
          </p:cNvPicPr>
          <p:nvPr/>
        </p:nvPicPr>
        <p:blipFill>
          <a:blip r:embed="rId2" cstate="print"/>
          <a:srcRect/>
          <a:stretch>
            <a:fillRect/>
          </a:stretch>
        </p:blipFill>
        <p:spPr bwMode="auto">
          <a:xfrm>
            <a:off x="5733934" y="855692"/>
            <a:ext cx="765866" cy="1111765"/>
          </a:xfrm>
          <a:prstGeom prst="rect">
            <a:avLst/>
          </a:prstGeom>
          <a:noFill/>
          <a:ln w="9525">
            <a:noFill/>
            <a:miter lim="800000"/>
            <a:headEnd/>
            <a:tailEnd/>
          </a:ln>
        </p:spPr>
      </p:pic>
      <p:pic>
        <p:nvPicPr>
          <p:cNvPr id="9" name="Picture 8" descr="http://www.viracq.com/Portals/0/Graphic_managment29.jpg"/>
          <p:cNvPicPr/>
          <p:nvPr/>
        </p:nvPicPr>
        <p:blipFill>
          <a:blip r:embed="rId3" cstate="print"/>
          <a:srcRect/>
          <a:stretch>
            <a:fillRect/>
          </a:stretch>
        </p:blipFill>
        <p:spPr bwMode="auto">
          <a:xfrm>
            <a:off x="537249" y="3265714"/>
            <a:ext cx="2801040" cy="31214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Content Placeholder 2"/>
          <p:cNvSpPr txBox="1">
            <a:spLocks/>
          </p:cNvSpPr>
          <p:nvPr/>
        </p:nvSpPr>
        <p:spPr>
          <a:xfrm>
            <a:off x="936108" y="1511842"/>
            <a:ext cx="10597662" cy="3682646"/>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15000"/>
              </a:lnSpc>
              <a:spcBef>
                <a:spcPts val="1000"/>
              </a:spcBef>
              <a:spcAft>
                <a:spcPts val="0"/>
              </a:spcAft>
              <a:buClr>
                <a:schemeClr val="tx1"/>
              </a:buClr>
              <a:buSzTx/>
              <a:buFont typeface="Arial" panose="020B0604020202020204" pitchFamily="34" charset="0"/>
              <a:buNone/>
              <a:tabLst/>
              <a:defRPr/>
            </a:pPr>
            <a:endParaRPr lang="en-US" sz="1900" cap="all" noProof="0" dirty="0">
              <a:cs typeface="B Titr" pitchFamily="2" charset="-78"/>
            </a:endParaRPr>
          </a:p>
          <a:p>
            <a:pPr marL="342900" marR="0" lvl="0" indent="-342900" algn="ctr" defTabSz="914400" rtl="1" eaLnBrk="1" fontAlgn="auto" latinLnBrk="0" hangingPunct="1">
              <a:lnSpc>
                <a:spcPct val="115000"/>
              </a:lnSpc>
              <a:spcBef>
                <a:spcPts val="1000"/>
              </a:spcBef>
              <a:spcAft>
                <a:spcPts val="0"/>
              </a:spcAft>
              <a:buClr>
                <a:schemeClr val="tx1"/>
              </a:buClr>
              <a:buSzTx/>
              <a:buFont typeface="Arial" panose="020B0604020202020204" pitchFamily="34" charset="0"/>
              <a:buNone/>
              <a:tabLst/>
              <a:defRPr/>
            </a:pPr>
            <a:endParaRPr lang="fa-IR" sz="7100" b="1" cap="all" noProof="0" dirty="0" smtClean="0">
              <a:solidFill>
                <a:srgbClr val="FF0000"/>
              </a:solidFill>
              <a:cs typeface="B Titr" pitchFamily="2" charset="-78"/>
            </a:endParaRPr>
          </a:p>
          <a:p>
            <a:pPr marL="342900" marR="0" lvl="0" indent="-342900" algn="ctr" defTabSz="914400" rtl="1" eaLnBrk="1" fontAlgn="auto" latinLnBrk="0" hangingPunct="1">
              <a:lnSpc>
                <a:spcPct val="115000"/>
              </a:lnSpc>
              <a:spcBef>
                <a:spcPts val="1000"/>
              </a:spcBef>
              <a:spcAft>
                <a:spcPts val="0"/>
              </a:spcAft>
              <a:buClr>
                <a:schemeClr val="tx1"/>
              </a:buClr>
              <a:buSzTx/>
              <a:buFont typeface="Arial" panose="020B0604020202020204" pitchFamily="34" charset="0"/>
              <a:buNone/>
              <a:tabLst/>
              <a:defRPr/>
            </a:pPr>
            <a:endParaRPr kumimoji="0" lang="fa-IR" sz="2400" b="0" i="0" u="none" strike="noStrike" kern="1200" cap="all" spc="0" normalizeH="0" baseline="0" noProof="0" dirty="0" smtClean="0">
              <a:ln>
                <a:noFill/>
              </a:ln>
              <a:solidFill>
                <a:srgbClr val="00B050"/>
              </a:solidFill>
              <a:effectLst/>
              <a:uLnTx/>
              <a:uFillTx/>
              <a:latin typeface="Calibri" panose="020F0502020204030204" pitchFamily="34" charset="0"/>
              <a:ea typeface="Calibri" panose="020F0502020204030204" pitchFamily="34" charset="0"/>
              <a:cs typeface="B Zar" pitchFamily="2" charset="-78"/>
            </a:endParaRPr>
          </a:p>
        </p:txBody>
      </p:sp>
      <p:sp>
        <p:nvSpPr>
          <p:cNvPr id="2" name="Rectangle 1"/>
          <p:cNvSpPr/>
          <p:nvPr/>
        </p:nvSpPr>
        <p:spPr>
          <a:xfrm>
            <a:off x="2922348" y="1958150"/>
            <a:ext cx="8192341" cy="2862322"/>
          </a:xfrm>
          <a:prstGeom prst="rect">
            <a:avLst/>
          </a:prstGeom>
        </p:spPr>
        <p:txBody>
          <a:bodyPr wrap="square">
            <a:spAutoFit/>
          </a:bodyPr>
          <a:lstStyle/>
          <a:p>
            <a:pPr lvl="2" algn="ctr">
              <a:lnSpc>
                <a:spcPct val="150000"/>
              </a:lnSpc>
            </a:pPr>
            <a:r>
              <a:rPr lang="fa-IR" sz="6000" dirty="0" smtClean="0">
                <a:solidFill>
                  <a:srgbClr val="FF0000"/>
                </a:solidFill>
                <a:cs typeface="B Titr" pitchFamily="2" charset="-78"/>
              </a:rPr>
              <a:t>گـردش حسـاب </a:t>
            </a:r>
            <a:r>
              <a:rPr lang="fa-IR" sz="6000" dirty="0">
                <a:solidFill>
                  <a:srgbClr val="FF0000"/>
                </a:solidFill>
                <a:cs typeface="B Titr" pitchFamily="2" charset="-78"/>
              </a:rPr>
              <a:t>تغییرات در ارزش </a:t>
            </a:r>
            <a:r>
              <a:rPr lang="fa-IR" sz="6000" dirty="0" smtClean="0">
                <a:solidFill>
                  <a:srgbClr val="FF0000"/>
                </a:solidFill>
                <a:cs typeface="B Titr" pitchFamily="2" charset="-78"/>
              </a:rPr>
              <a:t>خـالص</a:t>
            </a:r>
            <a:endParaRPr lang="en-US" sz="6000" dirty="0">
              <a:solidFill>
                <a:srgbClr val="FF0000"/>
              </a:solidFill>
              <a:cs typeface="B Titr" pitchFamily="2" charset="-78"/>
            </a:endParaRPr>
          </a:p>
        </p:txBody>
      </p:sp>
    </p:spTree>
    <p:extLst>
      <p:ext uri="{BB962C8B-B14F-4D97-AF65-F5344CB8AC3E}">
        <p14:creationId xmlns:p14="http://schemas.microsoft.com/office/powerpoint/2010/main" val="2916470464"/>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117600" y="381001"/>
            <a:ext cx="9956800" cy="916801"/>
            <a:chOff x="0" y="0"/>
            <a:chExt cx="7467600" cy="5643602"/>
          </a:xfrm>
          <a:solidFill>
            <a:schemeClr val="tx1">
              <a:lumMod val="95000"/>
              <a:lumOff val="5000"/>
            </a:schemeClr>
          </a:solidFill>
          <a:scene3d>
            <a:camera prst="orthographicFront">
              <a:rot lat="0" lon="0" rev="0"/>
            </a:camera>
            <a:lightRig rig="soft" dir="t">
              <a:rot lat="0" lon="0" rev="0"/>
            </a:lightRig>
          </a:scene3d>
        </p:grpSpPr>
        <p:sp>
          <p:nvSpPr>
            <p:cNvPr id="6" name="Rounded Rectangle 5"/>
            <p:cNvSpPr/>
            <p:nvPr/>
          </p:nvSpPr>
          <p:spPr>
            <a:xfrm>
              <a:off x="0" y="0"/>
              <a:ext cx="7467600" cy="5643602"/>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1">
              <a:schemeClr val="accent3"/>
            </a:lnRef>
            <a:fillRef idx="3">
              <a:schemeClr val="accent3"/>
            </a:fillRef>
            <a:effectRef idx="2">
              <a:schemeClr val="accent3"/>
            </a:effectRef>
            <a:fontRef idx="minor">
              <a:schemeClr val="lt1"/>
            </a:fontRef>
          </p:style>
        </p:sp>
        <p:sp>
          <p:nvSpPr>
            <p:cNvPr id="7" name="Rounded Rectangle 4"/>
            <p:cNvSpPr/>
            <p:nvPr/>
          </p:nvSpPr>
          <p:spPr>
            <a:xfrm>
              <a:off x="17864" y="1574790"/>
              <a:ext cx="7350928" cy="1693079"/>
            </a:xfrm>
            <a:prstGeom prst="rect">
              <a:avLst/>
            </a:prstGeom>
            <a:grpFill/>
            <a:ln>
              <a:noFill/>
            </a:ln>
            <a:effectLst>
              <a:outerShdw blurRad="107950" dist="12700" dir="5400000" algn="ctr">
                <a:srgbClr val="000000"/>
              </a:outerShdw>
            </a:effectLst>
            <a:sp3d z="-152400"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52400" tIns="152400" rIns="152400" bIns="152400" spcCol="1270" anchor="ctr"/>
            <a:lstStyle/>
            <a:p>
              <a:pPr algn="ctr" defTabSz="1778000" fontAlgn="auto">
                <a:lnSpc>
                  <a:spcPct val="90000"/>
                </a:lnSpc>
                <a:spcAft>
                  <a:spcPct val="35000"/>
                </a:spcAft>
                <a:defRPr/>
              </a:pPr>
              <a:r>
                <a:rPr lang="fa-IR" sz="3200" b="1" dirty="0">
                  <a:solidFill>
                    <a:schemeClr val="bg1"/>
                  </a:solidFill>
                  <a:cs typeface="B Koodak" pitchFamily="2" charset="-78"/>
                </a:rPr>
                <a:t>روش اولین صادره از اولین وارده (فایفو)</a:t>
              </a:r>
              <a:endParaRPr lang="en-US" sz="3200" b="1" dirty="0">
                <a:solidFill>
                  <a:schemeClr val="bg1"/>
                </a:solidFill>
                <a:cs typeface="B Koodak" pitchFamily="2" charset="-78"/>
              </a:endParaRPr>
            </a:p>
          </p:txBody>
        </p:sp>
      </p:grpSp>
      <p:grpSp>
        <p:nvGrpSpPr>
          <p:cNvPr id="3" name="Group 3"/>
          <p:cNvGrpSpPr/>
          <p:nvPr/>
        </p:nvGrpSpPr>
        <p:grpSpPr>
          <a:xfrm>
            <a:off x="7112000" y="1600200"/>
            <a:ext cx="4876800" cy="3657600"/>
            <a:chOff x="1350173" y="0"/>
            <a:chExt cx="7650982" cy="1219200"/>
          </a:xfrm>
          <a:solidFill>
            <a:schemeClr val="bg1">
              <a:lumMod val="65000"/>
            </a:schemeClr>
          </a:solidFill>
          <a:scene3d>
            <a:camera prst="orthographicFront"/>
            <a:lightRig rig="threePt" dir="t">
              <a:rot lat="0" lon="0" rev="7500000"/>
            </a:lightRig>
          </a:scene3d>
        </p:grpSpPr>
        <p:sp>
          <p:nvSpPr>
            <p:cNvPr id="12" name="Rounded Rectangle 11"/>
            <p:cNvSpPr/>
            <p:nvPr/>
          </p:nvSpPr>
          <p:spPr>
            <a:xfrm>
              <a:off x="1350173" y="0"/>
              <a:ext cx="7650982" cy="1219200"/>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3" name="Rounded Rectangle 4"/>
            <p:cNvSpPr/>
            <p:nvPr/>
          </p:nvSpPr>
          <p:spPr>
            <a:xfrm>
              <a:off x="1828359" y="47501"/>
              <a:ext cx="6878529" cy="1120899"/>
            </a:xfrm>
            <a:prstGeom prst="rect">
              <a:avLst/>
            </a:prstGeom>
            <a:grpFill/>
            <a:sp3d/>
          </p:spPr>
          <p:style>
            <a:lnRef idx="0">
              <a:scrgbClr r="0" g="0" b="0"/>
            </a:lnRef>
            <a:fillRef idx="0">
              <a:scrgbClr r="0" g="0" b="0"/>
            </a:fillRef>
            <a:effectRef idx="0">
              <a:scrgbClr r="0" g="0" b="0"/>
            </a:effectRef>
            <a:fontRef idx="minor">
              <a:schemeClr val="lt1"/>
            </a:fontRef>
          </p:style>
          <p:txBody>
            <a:bodyPr tIns="91440" bIns="91440" spcCol="1270" anchor="ctr"/>
            <a:lstStyle/>
            <a:p>
              <a:pPr fontAlgn="auto">
                <a:spcBef>
                  <a:spcPts val="0"/>
                </a:spcBef>
                <a:spcAft>
                  <a:spcPts val="0"/>
                </a:spcAft>
                <a:defRPr/>
              </a:pPr>
              <a:r>
                <a:rPr lang="fa-IR" sz="2400" b="1" dirty="0">
                  <a:solidFill>
                    <a:schemeClr val="tx1"/>
                  </a:solidFill>
                  <a:latin typeface="Arial" pitchFamily="34" charset="0"/>
                  <a:ea typeface="Times New Roman" pitchFamily="18" charset="0"/>
                  <a:cs typeface="B Koodak" pitchFamily="2" charset="-78"/>
                </a:rPr>
                <a:t>ویژگی مثبت:</a:t>
              </a:r>
            </a:p>
            <a:p>
              <a:pPr fontAlgn="auto">
                <a:spcBef>
                  <a:spcPts val="0"/>
                </a:spcBef>
                <a:spcAft>
                  <a:spcPts val="0"/>
                </a:spcAft>
                <a:defRPr/>
              </a:pPr>
              <a:endParaRPr lang="fa-IR" sz="2400" b="1" dirty="0">
                <a:solidFill>
                  <a:schemeClr val="tx1"/>
                </a:solidFill>
                <a:latin typeface="Arial" pitchFamily="34" charset="0"/>
                <a:ea typeface="Times New Roman" pitchFamily="18" charset="0"/>
                <a:cs typeface="B Koodak" pitchFamily="2" charset="-78"/>
              </a:endParaRPr>
            </a:p>
            <a:p>
              <a:pPr fontAlgn="auto">
                <a:spcBef>
                  <a:spcPts val="0"/>
                </a:spcBef>
                <a:spcAft>
                  <a:spcPts val="0"/>
                </a:spcAft>
                <a:defRPr/>
              </a:pPr>
              <a:r>
                <a:rPr lang="fa-IR" sz="2400" b="1" dirty="0">
                  <a:solidFill>
                    <a:schemeClr val="tx1"/>
                  </a:solidFill>
                  <a:latin typeface="Arial" pitchFamily="34" charset="0"/>
                  <a:ea typeface="Times New Roman" pitchFamily="18" charset="0"/>
                  <a:cs typeface="B Koodak" pitchFamily="2" charset="-78"/>
                </a:rPr>
                <a:t>موجودی کالای پایان دوره در ترازنامه نزدیک به ارزش بازار است.</a:t>
              </a:r>
              <a:endParaRPr lang="en-US" sz="2400" b="1" dirty="0">
                <a:solidFill>
                  <a:schemeClr val="tx1"/>
                </a:solidFill>
                <a:latin typeface="Arial" pitchFamily="34" charset="0"/>
                <a:ea typeface="Times New Roman" pitchFamily="18" charset="0"/>
                <a:cs typeface="B Koodak" pitchFamily="2" charset="-78"/>
              </a:endParaRPr>
            </a:p>
          </p:txBody>
        </p:sp>
      </p:grpSp>
      <p:grpSp>
        <p:nvGrpSpPr>
          <p:cNvPr id="4" name="Group 3"/>
          <p:cNvGrpSpPr/>
          <p:nvPr/>
        </p:nvGrpSpPr>
        <p:grpSpPr>
          <a:xfrm>
            <a:off x="304800" y="1676400"/>
            <a:ext cx="5080000" cy="3581400"/>
            <a:chOff x="1350173" y="0"/>
            <a:chExt cx="7650982" cy="1219200"/>
          </a:xfrm>
          <a:solidFill>
            <a:schemeClr val="bg1">
              <a:lumMod val="65000"/>
            </a:schemeClr>
          </a:solidFill>
          <a:scene3d>
            <a:camera prst="orthographicFront"/>
            <a:lightRig rig="threePt" dir="t">
              <a:rot lat="0" lon="0" rev="7500000"/>
            </a:lightRig>
          </a:scene3d>
        </p:grpSpPr>
        <p:sp>
          <p:nvSpPr>
            <p:cNvPr id="15" name="Rounded Rectangle 14"/>
            <p:cNvSpPr/>
            <p:nvPr/>
          </p:nvSpPr>
          <p:spPr>
            <a:xfrm>
              <a:off x="1350173" y="0"/>
              <a:ext cx="7650982" cy="1219200"/>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6" name="Rounded Rectangle 4"/>
            <p:cNvSpPr/>
            <p:nvPr/>
          </p:nvSpPr>
          <p:spPr>
            <a:xfrm>
              <a:off x="1809230" y="47501"/>
              <a:ext cx="6732866" cy="1093878"/>
            </a:xfrm>
            <a:prstGeom prst="rect">
              <a:avLst/>
            </a:prstGeom>
            <a:grpFill/>
            <a:sp3d/>
          </p:spPr>
          <p:style>
            <a:lnRef idx="0">
              <a:scrgbClr r="0" g="0" b="0"/>
            </a:lnRef>
            <a:fillRef idx="0">
              <a:scrgbClr r="0" g="0" b="0"/>
            </a:fillRef>
            <a:effectRef idx="0">
              <a:scrgbClr r="0" g="0" b="0"/>
            </a:effectRef>
            <a:fontRef idx="minor">
              <a:schemeClr val="lt1"/>
            </a:fontRef>
          </p:style>
          <p:txBody>
            <a:bodyPr tIns="91440" bIns="91440" spcCol="1270" anchor="ctr"/>
            <a:lstStyle/>
            <a:p>
              <a:pPr fontAlgn="auto">
                <a:spcBef>
                  <a:spcPts val="0"/>
                </a:spcBef>
                <a:spcAft>
                  <a:spcPts val="0"/>
                </a:spcAft>
                <a:defRPr/>
              </a:pPr>
              <a:r>
                <a:rPr lang="fa-IR" sz="2400" b="1" dirty="0">
                  <a:solidFill>
                    <a:schemeClr val="tx1"/>
                  </a:solidFill>
                  <a:latin typeface="Arial" pitchFamily="34" charset="0"/>
                  <a:ea typeface="Times New Roman" pitchFamily="18" charset="0"/>
                  <a:cs typeface="B Koodak" pitchFamily="2" charset="-78"/>
                </a:rPr>
                <a:t>ویژگی منفی:</a:t>
              </a:r>
            </a:p>
            <a:p>
              <a:pPr fontAlgn="auto">
                <a:spcBef>
                  <a:spcPts val="0"/>
                </a:spcBef>
                <a:spcAft>
                  <a:spcPts val="0"/>
                </a:spcAft>
                <a:defRPr/>
              </a:pPr>
              <a:endParaRPr lang="fa-IR" sz="2400" b="1" dirty="0">
                <a:solidFill>
                  <a:schemeClr val="tx1"/>
                </a:solidFill>
                <a:latin typeface="Arial" pitchFamily="34" charset="0"/>
                <a:ea typeface="Times New Roman" pitchFamily="18" charset="0"/>
                <a:cs typeface="B Koodak" pitchFamily="2" charset="-78"/>
              </a:endParaRPr>
            </a:p>
            <a:p>
              <a:pPr fontAlgn="auto">
                <a:spcBef>
                  <a:spcPts val="0"/>
                </a:spcBef>
                <a:spcAft>
                  <a:spcPts val="0"/>
                </a:spcAft>
                <a:defRPr/>
              </a:pPr>
              <a:r>
                <a:rPr lang="fa-IR" sz="2400" b="1" dirty="0">
                  <a:solidFill>
                    <a:schemeClr val="tx1"/>
                  </a:solidFill>
                  <a:latin typeface="Arial" pitchFamily="34" charset="0"/>
                  <a:ea typeface="Times New Roman" pitchFamily="18" charset="0"/>
                  <a:cs typeface="B Koodak" pitchFamily="2" charset="-78"/>
                </a:rPr>
                <a:t>بهای تمام شده فروش مبتنی بر قیمت های قدیمی تر است. </a:t>
              </a:r>
            </a:p>
            <a:p>
              <a:pPr fontAlgn="auto">
                <a:spcBef>
                  <a:spcPts val="0"/>
                </a:spcBef>
                <a:spcAft>
                  <a:spcPts val="0"/>
                </a:spcAft>
                <a:defRPr/>
              </a:pPr>
              <a:r>
                <a:rPr lang="fa-IR" sz="2400" b="1" dirty="0">
                  <a:solidFill>
                    <a:schemeClr val="tx1"/>
                  </a:solidFill>
                  <a:latin typeface="Arial" pitchFamily="34" charset="0"/>
                  <a:ea typeface="Times New Roman" pitchFamily="18" charset="0"/>
                  <a:cs typeface="B Koodak" pitchFamily="2" charset="-78"/>
                </a:rPr>
                <a:t>در نتیجه هزینه های تاریخی قدیمی تر با درآمد جاری تطابق داده میشوند.</a:t>
              </a:r>
            </a:p>
          </p:txBody>
        </p:sp>
      </p:grpSp>
      <p:sp>
        <p:nvSpPr>
          <p:cNvPr id="18" name="Left-Right Arrow 17"/>
          <p:cNvSpPr/>
          <p:nvPr/>
        </p:nvSpPr>
        <p:spPr>
          <a:xfrm>
            <a:off x="5486400" y="3276600"/>
            <a:ext cx="1524000" cy="762000"/>
          </a:xfrm>
          <a:prstGeom prst="lef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9" name="Bevel 18"/>
          <p:cNvSpPr/>
          <p:nvPr/>
        </p:nvSpPr>
        <p:spPr>
          <a:xfrm>
            <a:off x="1016000" y="5562600"/>
            <a:ext cx="10261600" cy="990600"/>
          </a:xfrm>
          <a:prstGeom prst="beve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rtl="0" fontAlgn="auto">
              <a:spcBef>
                <a:spcPts val="0"/>
              </a:spcBef>
              <a:spcAft>
                <a:spcPts val="0"/>
              </a:spcAft>
              <a:defRPr/>
            </a:pPr>
            <a:r>
              <a:rPr lang="fa-IR" sz="2000" b="1" dirty="0">
                <a:solidFill>
                  <a:schemeClr val="tx1"/>
                </a:solidFill>
                <a:latin typeface="Arial" pitchFamily="34" charset="0"/>
                <a:ea typeface="Times New Roman" pitchFamily="18" charset="0"/>
                <a:cs typeface="B Koodak" pitchFamily="2" charset="-78"/>
              </a:rPr>
              <a:t>این روش در صنایعی مانند غذایی و دارویی و شرکت هایی که محصولات فاسد شدنی دارند بیشتر به واقعیت نزدیک است.</a:t>
            </a:r>
            <a:endParaRPr lang="en-US" sz="2000" b="1" dirty="0">
              <a:solidFill>
                <a:schemeClr val="tx1"/>
              </a:solidFill>
              <a:latin typeface="Arial" pitchFamily="34" charset="0"/>
              <a:ea typeface="Times New Roman" pitchFamily="18" charset="0"/>
              <a:cs typeface="B Koodak" pitchFamily="2" charset="-78"/>
            </a:endParaRPr>
          </a:p>
        </p:txBody>
      </p:sp>
      <p:sp>
        <p:nvSpPr>
          <p:cNvPr id="17" name="Slide Number Placeholder 16"/>
          <p:cNvSpPr>
            <a:spLocks noGrp="1"/>
          </p:cNvSpPr>
          <p:nvPr>
            <p:ph type="sldNum" sz="quarter" idx="12"/>
          </p:nvPr>
        </p:nvSpPr>
        <p:spPr/>
        <p:txBody>
          <a:bodyPr/>
          <a:lstStyle/>
          <a:p>
            <a:pPr>
              <a:defRPr/>
            </a:pPr>
            <a:fld id="{01DDA8EE-FAD2-4B90-8DD1-FDC571CC84B7}" type="slidenum">
              <a:rPr lang="en-US"/>
              <a:pPr>
                <a:defRPr/>
              </a:pPr>
              <a:t>40</a:t>
            </a:fld>
            <a:endParaRPr lang="en-US"/>
          </a:p>
        </p:txBody>
      </p:sp>
    </p:spTree>
    <p:extLst>
      <p:ext uri="{BB962C8B-B14F-4D97-AF65-F5344CB8AC3E}">
        <p14:creationId xmlns:p14="http://schemas.microsoft.com/office/powerpoint/2010/main" val="166700389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p:cNvSpPr/>
          <p:nvPr/>
        </p:nvSpPr>
        <p:spPr>
          <a:xfrm>
            <a:off x="0" y="0"/>
            <a:ext cx="4876800" cy="2438400"/>
          </a:xfrm>
          <a:prstGeom prst="irregularSeal2">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sz="2400" dirty="0">
                <a:cs typeface="B Koodak" pitchFamily="2" charset="-78"/>
              </a:rPr>
              <a:t>روش میانگین موزون</a:t>
            </a:r>
            <a:endParaRPr lang="en-US" sz="2400" dirty="0">
              <a:cs typeface="B Koodak" pitchFamily="2" charset="-78"/>
            </a:endParaRPr>
          </a:p>
        </p:txBody>
      </p:sp>
      <p:graphicFrame>
        <p:nvGraphicFramePr>
          <p:cNvPr id="4" name="Table 3"/>
          <p:cNvGraphicFramePr>
            <a:graphicFrameLocks noGrp="1"/>
          </p:cNvGraphicFramePr>
          <p:nvPr/>
        </p:nvGraphicFramePr>
        <p:xfrm>
          <a:off x="304800" y="3015294"/>
          <a:ext cx="11480800" cy="896306"/>
        </p:xfrm>
        <a:graphic>
          <a:graphicData uri="http://schemas.openxmlformats.org/drawingml/2006/table">
            <a:tbl>
              <a:tblPr firstRow="1" bandRow="1">
                <a:effectLst>
                  <a:reflection blurRad="6350" stA="52000" endA="300" endPos="35000" dir="5400000" sy="-100000" algn="bl" rotWithShape="0"/>
                </a:effectLst>
                <a:tableStyleId>{5C22544A-7EE6-4342-B048-85BDC9FD1C3A}</a:tableStyleId>
              </a:tblPr>
              <a:tblGrid>
                <a:gridCol w="3780263"/>
                <a:gridCol w="7700537"/>
              </a:tblGrid>
              <a:tr h="50006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a-IR" sz="2000" dirty="0" smtClean="0">
                        <a:solidFill>
                          <a:schemeClr val="tx1"/>
                        </a:solidFill>
                        <a:cs typeface="B Koodak"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a-IR" sz="2000" dirty="0" smtClean="0">
                          <a:solidFill>
                            <a:schemeClr val="tx1"/>
                          </a:solidFill>
                          <a:cs typeface="B Koodak" pitchFamily="2" charset="-78"/>
                        </a:rPr>
                        <a:t>= بهای تمام شده یک واحد</a:t>
                      </a:r>
                    </a:p>
                  </a:txBody>
                  <a:tcPr marL="121920" marR="12192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dirty="0" smtClean="0">
                          <a:solidFill>
                            <a:schemeClr val="tx1"/>
                          </a:solidFill>
                          <a:cs typeface="B Koodak" pitchFamily="2" charset="-78"/>
                        </a:rPr>
                        <a:t>خرید خالص یا تولید طی دوره + موجودی اول دوره</a:t>
                      </a:r>
                    </a:p>
                  </a:txBody>
                  <a:tcPr marL="121920" marR="121920"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370840">
                <a:tc vMerge="1">
                  <a:txBody>
                    <a:bodyPr/>
                    <a:lstStyle/>
                    <a:p>
                      <a:endParaRPr lang="en-US"/>
                    </a:p>
                  </a:txBody>
                  <a:tcPr/>
                </a:tc>
                <a:tc>
                  <a:txBody>
                    <a:bodyPr/>
                    <a:lstStyle/>
                    <a:p>
                      <a:pPr lvl="0" algn="ctr" rtl="1"/>
                      <a:r>
                        <a:rPr lang="fa-IR" sz="2000" dirty="0" smtClean="0">
                          <a:cs typeface="B Koodak" pitchFamily="2" charset="-78"/>
                        </a:rPr>
                        <a:t>تعداد کالاها</a:t>
                      </a:r>
                      <a:endParaRPr lang="en-US" sz="2000" dirty="0">
                        <a:solidFill>
                          <a:schemeClr val="tx1"/>
                        </a:solidFill>
                        <a:cs typeface="B Koodak" pitchFamily="2" charset="-78"/>
                      </a:endParaRPr>
                    </a:p>
                  </a:txBody>
                  <a:tcPr marL="121920" marR="12192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tr>
            </a:tbl>
          </a:graphicData>
        </a:graphic>
      </p:graphicFrame>
    </p:spTree>
    <p:extLst>
      <p:ext uri="{BB962C8B-B14F-4D97-AF65-F5344CB8AC3E}">
        <p14:creationId xmlns:p14="http://schemas.microsoft.com/office/powerpoint/2010/main" val="1846579917"/>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5283200" y="5422392"/>
            <a:ext cx="1219200" cy="978408"/>
          </a:xfrm>
          <a:prstGeom prst="triangle">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4" name="Rectangle 3"/>
          <p:cNvSpPr/>
          <p:nvPr/>
        </p:nvSpPr>
        <p:spPr>
          <a:xfrm>
            <a:off x="1320800" y="4876801"/>
            <a:ext cx="9550400" cy="533401"/>
          </a:xfrm>
          <a:prstGeom prst="rect">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grpSp>
        <p:nvGrpSpPr>
          <p:cNvPr id="2" name="Group 4"/>
          <p:cNvGrpSpPr/>
          <p:nvPr/>
        </p:nvGrpSpPr>
        <p:grpSpPr>
          <a:xfrm>
            <a:off x="2235200" y="2698496"/>
            <a:ext cx="2540000" cy="2178304"/>
            <a:chOff x="1259840" y="991615"/>
            <a:chExt cx="1463040" cy="2178304"/>
          </a:xfrm>
          <a:scene3d>
            <a:camera prst="orthographicFront"/>
            <a:lightRig rig="threePt" dir="t">
              <a:rot lat="0" lon="0" rev="7500000"/>
            </a:lightRig>
          </a:scene3d>
        </p:grpSpPr>
        <p:sp>
          <p:nvSpPr>
            <p:cNvPr id="9" name="Rounded Rectangle 8"/>
            <p:cNvSpPr/>
            <p:nvPr/>
          </p:nvSpPr>
          <p:spPr>
            <a:xfrm>
              <a:off x="1259840" y="991615"/>
              <a:ext cx="1463040" cy="2178304"/>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nchor="ctr"/>
            <a:lstStyle/>
            <a:p>
              <a:pPr algn="ctr" fontAlgn="auto">
                <a:spcBef>
                  <a:spcPts val="0"/>
                </a:spcBef>
                <a:spcAft>
                  <a:spcPts val="0"/>
                </a:spcAft>
                <a:defRPr/>
              </a:pPr>
              <a:r>
                <a:rPr lang="fa-IR" sz="2400" dirty="0">
                  <a:cs typeface="B Koodak" pitchFamily="2" charset="-78"/>
                </a:rPr>
                <a:t>خالص ارزش فروش</a:t>
              </a:r>
              <a:endParaRPr lang="en-US" sz="2400" dirty="0">
                <a:cs typeface="B Koodak" pitchFamily="2" charset="-78"/>
              </a:endParaRPr>
            </a:p>
          </p:txBody>
        </p:sp>
        <p:sp>
          <p:nvSpPr>
            <p:cNvPr id="10" name="Rounded Rectangle 6"/>
            <p:cNvSpPr/>
            <p:nvPr/>
          </p:nvSpPr>
          <p:spPr>
            <a:xfrm>
              <a:off x="1331260" y="1063035"/>
              <a:ext cx="1320200" cy="2035464"/>
            </a:xfrm>
            <a:prstGeom prst="rect">
              <a:avLst/>
            </a:prstGeom>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200" fontAlgn="auto">
                <a:lnSpc>
                  <a:spcPct val="90000"/>
                </a:lnSpc>
                <a:spcAft>
                  <a:spcPct val="35000"/>
                </a:spcAft>
                <a:defRPr/>
              </a:pPr>
              <a:endParaRPr lang="en-US" sz="2400">
                <a:cs typeface="B Koodak" pitchFamily="2" charset="-78"/>
              </a:endParaRPr>
            </a:p>
          </p:txBody>
        </p:sp>
      </p:grpSp>
      <p:grpSp>
        <p:nvGrpSpPr>
          <p:cNvPr id="5" name="Group 5"/>
          <p:cNvGrpSpPr/>
          <p:nvPr/>
        </p:nvGrpSpPr>
        <p:grpSpPr>
          <a:xfrm>
            <a:off x="7823200" y="2667000"/>
            <a:ext cx="2512907" cy="2178304"/>
            <a:chOff x="3373120" y="991615"/>
            <a:chExt cx="1463040" cy="2178304"/>
          </a:xfrm>
          <a:scene3d>
            <a:camera prst="orthographicFront"/>
            <a:lightRig rig="threePt" dir="t">
              <a:rot lat="0" lon="0" rev="7500000"/>
            </a:lightRig>
          </a:scene3d>
        </p:grpSpPr>
        <p:sp>
          <p:nvSpPr>
            <p:cNvPr id="7" name="Rounded Rectangle 6"/>
            <p:cNvSpPr/>
            <p:nvPr/>
          </p:nvSpPr>
          <p:spPr>
            <a:xfrm>
              <a:off x="3373120" y="991615"/>
              <a:ext cx="1463040" cy="2178304"/>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nchor="ctr"/>
            <a:lstStyle/>
            <a:p>
              <a:pPr algn="ctr" fontAlgn="auto">
                <a:spcBef>
                  <a:spcPts val="0"/>
                </a:spcBef>
                <a:spcAft>
                  <a:spcPts val="0"/>
                </a:spcAft>
                <a:defRPr/>
              </a:pPr>
              <a:r>
                <a:rPr lang="fa-IR" sz="2800" dirty="0">
                  <a:cs typeface="B Koodak" pitchFamily="2" charset="-78"/>
                </a:rPr>
                <a:t>بهای تمام شده</a:t>
              </a:r>
              <a:endParaRPr lang="en-US" sz="2800" dirty="0">
                <a:cs typeface="B Koodak" pitchFamily="2" charset="-78"/>
              </a:endParaRPr>
            </a:p>
          </p:txBody>
        </p:sp>
        <p:sp>
          <p:nvSpPr>
            <p:cNvPr id="8" name="Rounded Rectangle 8"/>
            <p:cNvSpPr/>
            <p:nvPr/>
          </p:nvSpPr>
          <p:spPr>
            <a:xfrm>
              <a:off x="3444540" y="1063035"/>
              <a:ext cx="1320200" cy="2035464"/>
            </a:xfrm>
            <a:prstGeom prst="rect">
              <a:avLst/>
            </a:prstGeom>
            <a:sp3d/>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defTabSz="1600200" fontAlgn="auto">
                <a:lnSpc>
                  <a:spcPct val="90000"/>
                </a:lnSpc>
                <a:spcAft>
                  <a:spcPct val="35000"/>
                </a:spcAft>
                <a:defRPr/>
              </a:pPr>
              <a:endParaRPr lang="en-US" sz="2800">
                <a:cs typeface="B Koodak" pitchFamily="2" charset="-78"/>
              </a:endParaRPr>
            </a:p>
          </p:txBody>
        </p:sp>
      </p:grpSp>
      <p:sp>
        <p:nvSpPr>
          <p:cNvPr id="11" name="Rounded Rectangle 10"/>
          <p:cNvSpPr/>
          <p:nvPr/>
        </p:nvSpPr>
        <p:spPr>
          <a:xfrm>
            <a:off x="914400" y="304800"/>
            <a:ext cx="10160000" cy="1295400"/>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fa-IR" sz="2800" b="1" dirty="0">
                <a:cs typeface="B Koodak" pitchFamily="2" charset="-78"/>
              </a:rPr>
              <a:t>تجدید شناخت موجودی های کالا</a:t>
            </a:r>
            <a:endParaRPr lang="en-US" sz="2800" dirty="0">
              <a:cs typeface="B Koodak" pitchFamily="2" charset="-78"/>
            </a:endParaRPr>
          </a:p>
        </p:txBody>
      </p:sp>
    </p:spTree>
    <p:extLst>
      <p:ext uri="{BB962C8B-B14F-4D97-AF65-F5344CB8AC3E}">
        <p14:creationId xmlns:p14="http://schemas.microsoft.com/office/powerpoint/2010/main" val="1161738362"/>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08000" y="304800"/>
          <a:ext cx="11277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C780E251-2E91-4BC6-9D22-64EA545B85DB}" type="slidenum">
              <a:rPr lang="en-US"/>
              <a:pPr>
                <a:defRPr/>
              </a:pPr>
              <a:t>43</a:t>
            </a:fld>
            <a:endParaRPr lang="en-US"/>
          </a:p>
        </p:txBody>
      </p:sp>
    </p:spTree>
    <p:extLst>
      <p:ext uri="{BB962C8B-B14F-4D97-AF65-F5344CB8AC3E}">
        <p14:creationId xmlns:p14="http://schemas.microsoft.com/office/powerpoint/2010/main" val="143542798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08000" y="304800"/>
          <a:ext cx="11176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95270BE1-8343-471E-8C22-1E0C73271359}" type="slidenum">
              <a:rPr lang="en-US"/>
              <a:pPr>
                <a:defRPr/>
              </a:pPr>
              <a:t>44</a:t>
            </a:fld>
            <a:endParaRPr lang="en-US"/>
          </a:p>
        </p:txBody>
      </p:sp>
    </p:spTree>
    <p:extLst>
      <p:ext uri="{BB962C8B-B14F-4D97-AF65-F5344CB8AC3E}">
        <p14:creationId xmlns:p14="http://schemas.microsoft.com/office/powerpoint/2010/main" val="191841185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38216" y="642918"/>
          <a:ext cx="9810819"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9042400" y="1143000"/>
            <a:ext cx="2133600" cy="1447800"/>
          </a:xfrm>
          <a:prstGeom prst="ellipse">
            <a:avLst/>
          </a:prstGeom>
          <a:solidFill>
            <a:srgbClr val="C0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rtl="0" fontAlgn="auto">
              <a:spcBef>
                <a:spcPts val="0"/>
              </a:spcBef>
              <a:spcAft>
                <a:spcPts val="0"/>
              </a:spcAft>
              <a:defRPr/>
            </a:pPr>
            <a:r>
              <a:rPr lang="fa-IR" sz="3600" b="1" dirty="0">
                <a:solidFill>
                  <a:schemeClr val="bg1"/>
                </a:solidFill>
                <a:latin typeface="Arial" pitchFamily="34" charset="0"/>
                <a:ea typeface="Times New Roman" pitchFamily="18" charset="0"/>
                <a:cs typeface="B Koodak" pitchFamily="2" charset="-78"/>
              </a:rPr>
              <a:t>استثنا</a:t>
            </a:r>
            <a:endParaRPr lang="en-US" sz="3600" dirty="0"/>
          </a:p>
        </p:txBody>
      </p:sp>
      <p:sp>
        <p:nvSpPr>
          <p:cNvPr id="5" name="Slide Number Placeholder 4"/>
          <p:cNvSpPr>
            <a:spLocks noGrp="1"/>
          </p:cNvSpPr>
          <p:nvPr>
            <p:ph type="sldNum" sz="quarter" idx="12"/>
          </p:nvPr>
        </p:nvSpPr>
        <p:spPr/>
        <p:txBody>
          <a:bodyPr/>
          <a:lstStyle/>
          <a:p>
            <a:pPr>
              <a:defRPr/>
            </a:pPr>
            <a:fld id="{3EBFB0D1-B238-4242-9B65-22BD5F2C8347}" type="slidenum">
              <a:rPr lang="en-US"/>
              <a:pPr>
                <a:defRPr/>
              </a:pPr>
              <a:t>45</a:t>
            </a:fld>
            <a:endParaRPr lang="en-US"/>
          </a:p>
        </p:txBody>
      </p:sp>
    </p:spTree>
    <p:extLst>
      <p:ext uri="{BB962C8B-B14F-4D97-AF65-F5344CB8AC3E}">
        <p14:creationId xmlns:p14="http://schemas.microsoft.com/office/powerpoint/2010/main" val="180904738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117600" y="381000"/>
            <a:ext cx="10261600" cy="1219200"/>
            <a:chOff x="1350173" y="0"/>
            <a:chExt cx="7650982" cy="1219200"/>
          </a:xfrm>
          <a:blipFill>
            <a:blip r:embed="rId2"/>
            <a:tile tx="0" ty="0" sx="100000" sy="100000" flip="none" algn="tl"/>
          </a:blipFill>
          <a:scene3d>
            <a:camera prst="orthographicFront"/>
            <a:lightRig rig="threePt" dir="t">
              <a:rot lat="0" lon="0" rev="7500000"/>
            </a:lightRig>
          </a:scene3d>
        </p:grpSpPr>
        <p:sp>
          <p:nvSpPr>
            <p:cNvPr id="3" name="Rounded Rectangle 2"/>
            <p:cNvSpPr/>
            <p:nvPr/>
          </p:nvSpPr>
          <p:spPr>
            <a:xfrm>
              <a:off x="1350173" y="0"/>
              <a:ext cx="7650982" cy="1219200"/>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4" name="Rounded Rectangle 4"/>
            <p:cNvSpPr/>
            <p:nvPr/>
          </p:nvSpPr>
          <p:spPr>
            <a:xfrm>
              <a:off x="1541448" y="31668"/>
              <a:ext cx="7186458" cy="1151824"/>
            </a:xfrm>
            <a:prstGeom prst="rect">
              <a:avLst/>
            </a:prstGeom>
          </p:spPr>
          <p:style>
            <a:lnRef idx="0">
              <a:schemeClr val="accent3"/>
            </a:lnRef>
            <a:fillRef idx="3">
              <a:schemeClr val="accent3"/>
            </a:fillRef>
            <a:effectRef idx="3">
              <a:schemeClr val="accent3"/>
            </a:effectRef>
            <a:fontRef idx="minor">
              <a:schemeClr val="lt1"/>
            </a:fontRef>
          </p:style>
          <p:txBody>
            <a:bodyPr tIns="91440" bIns="91440" spcCol="1270" anchor="ctr"/>
            <a:lstStyle/>
            <a:p>
              <a:pPr algn="ctr" fontAlgn="auto">
                <a:spcBef>
                  <a:spcPts val="0"/>
                </a:spcBef>
                <a:spcAft>
                  <a:spcPts val="0"/>
                </a:spcAft>
                <a:defRPr/>
              </a:pPr>
              <a:r>
                <a:rPr lang="fa-IR" sz="3600" b="1" dirty="0">
                  <a:solidFill>
                    <a:schemeClr val="tx1"/>
                  </a:solidFill>
                  <a:cs typeface="B Koodak" pitchFamily="2" charset="-78"/>
                </a:rPr>
                <a:t>سایر روش های ارزیابی</a:t>
              </a:r>
              <a:endParaRPr lang="en-US" sz="3600" b="1" dirty="0">
                <a:solidFill>
                  <a:schemeClr val="tx1"/>
                </a:solidFill>
                <a:cs typeface="B Koodak" pitchFamily="2" charset="-78"/>
              </a:endParaRPr>
            </a:p>
          </p:txBody>
        </p:sp>
      </p:grpSp>
      <p:sp>
        <p:nvSpPr>
          <p:cNvPr id="8" name="Slide Number Placeholder 7"/>
          <p:cNvSpPr>
            <a:spLocks noGrp="1"/>
          </p:cNvSpPr>
          <p:nvPr>
            <p:ph type="sldNum" sz="quarter" idx="12"/>
          </p:nvPr>
        </p:nvSpPr>
        <p:spPr/>
        <p:txBody>
          <a:bodyPr/>
          <a:lstStyle/>
          <a:p>
            <a:pPr>
              <a:defRPr/>
            </a:pPr>
            <a:fld id="{12AE9B1E-1294-455C-9C51-2A83332D2763}" type="slidenum">
              <a:rPr lang="en-US"/>
              <a:pPr>
                <a:defRPr/>
              </a:pPr>
              <a:t>46</a:t>
            </a:fld>
            <a:endParaRPr lang="en-US"/>
          </a:p>
        </p:txBody>
      </p:sp>
      <p:sp>
        <p:nvSpPr>
          <p:cNvPr id="9" name="Rounded Rectangle 8"/>
          <p:cNvSpPr/>
          <p:nvPr/>
        </p:nvSpPr>
        <p:spPr>
          <a:xfrm>
            <a:off x="1219200" y="1905000"/>
            <a:ext cx="9855200" cy="441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fa-IR" sz="2400" b="1" dirty="0">
                <a:solidFill>
                  <a:schemeClr val="tx1"/>
                </a:solidFill>
                <a:cs typeface="B Koodak" pitchFamily="2" charset="-78"/>
              </a:rPr>
              <a:t>در بعضی موارد برای تخمین ارزش موجودیها ممکن است از روش هایی مانند روش هزینه یابی استاندارد یا روش خرده فروشی استفاده شود. استفاده از این روش ها در صورتی مجاز است که نتایج آن با نتایج بکارگیری روش های شناسایی ویژه، فایفو یا میانگین موزون تقریباً یکسان باشد. </a:t>
            </a:r>
            <a:endParaRPr lang="en-US" sz="2400" dirty="0">
              <a:solidFill>
                <a:schemeClr val="tx1"/>
              </a:solidFill>
              <a:cs typeface="B Koodak" pitchFamily="2" charset="-78"/>
            </a:endParaRPr>
          </a:p>
          <a:p>
            <a:pPr algn="ctr" fontAlgn="auto">
              <a:lnSpc>
                <a:spcPct val="150000"/>
              </a:lnSpc>
              <a:spcBef>
                <a:spcPts val="0"/>
              </a:spcBef>
              <a:spcAft>
                <a:spcPts val="0"/>
              </a:spcAft>
              <a:defRPr/>
            </a:pPr>
            <a:endParaRPr lang="en-US" sz="2400" dirty="0">
              <a:solidFill>
                <a:schemeClr val="tx1"/>
              </a:solidFill>
              <a:cs typeface="B Koodak" pitchFamily="2" charset="-78"/>
            </a:endParaRPr>
          </a:p>
        </p:txBody>
      </p:sp>
    </p:spTree>
    <p:extLst>
      <p:ext uri="{BB962C8B-B14F-4D97-AF65-F5344CB8AC3E}">
        <p14:creationId xmlns:p14="http://schemas.microsoft.com/office/powerpoint/2010/main" val="337032651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571480"/>
          <a:ext cx="1219200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Rectangle 5"/>
          <p:cNvSpPr>
            <a:spLocks noChangeArrowheads="1"/>
          </p:cNvSpPr>
          <p:nvPr/>
        </p:nvSpPr>
        <p:spPr bwMode="auto">
          <a:xfrm>
            <a:off x="2438400" y="1524001"/>
            <a:ext cx="91440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a-IR" sz="2000" b="1">
                <a:solidFill>
                  <a:schemeClr val="bg1"/>
                </a:solidFill>
                <a:cs typeface="B Koodak" pitchFamily="2" charset="-78"/>
              </a:rPr>
              <a:t>افشای اطلاعات زیر در یادداشت های توضیحی ضروری است:</a:t>
            </a:r>
          </a:p>
          <a:p>
            <a:endParaRPr lang="fa-IR" sz="2200" b="1">
              <a:solidFill>
                <a:schemeClr val="bg1"/>
              </a:solidFill>
              <a:cs typeface="B Koodak" pitchFamily="2" charset="-78"/>
            </a:endParaRPr>
          </a:p>
          <a:p>
            <a:r>
              <a:rPr lang="fa-IR" sz="2200" b="1">
                <a:solidFill>
                  <a:schemeClr val="bg1"/>
                </a:solidFill>
                <a:cs typeface="B Koodak" pitchFamily="2" charset="-78"/>
              </a:rPr>
              <a:t>1. رویه حسابداری اندازه گیری موجودیها از جمله روش های هزینه یابی</a:t>
            </a:r>
          </a:p>
          <a:p>
            <a:r>
              <a:rPr lang="fa-IR" sz="2200" b="1">
                <a:solidFill>
                  <a:schemeClr val="bg1"/>
                </a:solidFill>
                <a:cs typeface="B Koodak" pitchFamily="2" charset="-78"/>
              </a:rPr>
              <a:t>2. مبلغ هر یک از طبقات اصلی موجودیها مانند مواد اولیه، کالای در    جریان ساخت و کالای ساخته شده،</a:t>
            </a:r>
          </a:p>
          <a:p>
            <a:r>
              <a:rPr lang="fa-IR" sz="2200" b="1">
                <a:solidFill>
                  <a:schemeClr val="bg1"/>
                </a:solidFill>
                <a:cs typeface="B Koodak" pitchFamily="2" charset="-78"/>
              </a:rPr>
              <a:t>3. مبلغ زیان کاهش ارزش موجودیها ناشی از اعمال قاعده اقل بهای تمام شده و خالص ارزش فروش پس از کسر هرگونه افزایش ناشی از اعمال این قاعده در مورد موجودیهای انتقالی از دوره قبل،</a:t>
            </a:r>
          </a:p>
          <a:p>
            <a:r>
              <a:rPr lang="fa-IR" sz="2200" b="1">
                <a:solidFill>
                  <a:schemeClr val="bg1"/>
                </a:solidFill>
                <a:cs typeface="B Koodak" pitchFamily="2" charset="-78"/>
              </a:rPr>
              <a:t>4. بهای تمام شده کالاهای فروش رفته و</a:t>
            </a:r>
          </a:p>
          <a:p>
            <a:r>
              <a:rPr lang="fa-IR" sz="2200" b="1">
                <a:solidFill>
                  <a:schemeClr val="bg1"/>
                </a:solidFill>
                <a:cs typeface="B Koodak" pitchFamily="2" charset="-78"/>
              </a:rPr>
              <a:t>5. مبلغ موجودیهایی که در وثیقه بدهیهاست.</a:t>
            </a:r>
            <a:endParaRPr lang="en-US" sz="2200" b="1">
              <a:solidFill>
                <a:schemeClr val="bg1"/>
              </a:solidFill>
              <a:cs typeface="B Koodak" pitchFamily="2" charset="-78"/>
            </a:endParaRPr>
          </a:p>
        </p:txBody>
      </p:sp>
      <p:sp>
        <p:nvSpPr>
          <p:cNvPr id="5" name="Slide Number Placeholder 4"/>
          <p:cNvSpPr>
            <a:spLocks noGrp="1"/>
          </p:cNvSpPr>
          <p:nvPr>
            <p:ph type="sldNum" sz="quarter" idx="12"/>
          </p:nvPr>
        </p:nvSpPr>
        <p:spPr/>
        <p:txBody>
          <a:bodyPr/>
          <a:lstStyle/>
          <a:p>
            <a:pPr>
              <a:defRPr/>
            </a:pPr>
            <a:fld id="{FD2016E0-AE94-4C71-B2D8-C5307AD733D8}" type="slidenum">
              <a:rPr lang="en-US"/>
              <a:pPr>
                <a:defRPr/>
              </a:pPr>
              <a:t>47</a:t>
            </a:fld>
            <a:endParaRPr lang="en-US"/>
          </a:p>
        </p:txBody>
      </p:sp>
    </p:spTree>
    <p:extLst>
      <p:ext uri="{BB962C8B-B14F-4D97-AF65-F5344CB8AC3E}">
        <p14:creationId xmlns:p14="http://schemas.microsoft.com/office/powerpoint/2010/main" val="193688832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2540713"/>
            <a:ext cx="10363200" cy="3500437"/>
          </a:xfrm>
        </p:spPr>
        <p:txBody>
          <a:bodyPr>
            <a:normAutofit fontScale="90000"/>
          </a:bodyPr>
          <a:lstStyle/>
          <a:p>
            <a:pPr eaLnBrk="1" hangingPunct="1">
              <a:lnSpc>
                <a:spcPct val="200000"/>
              </a:lnSpc>
            </a:pPr>
            <a:r>
              <a:rPr lang="fa-IR" sz="5400" dirty="0" smtClean="0">
                <a:cs typeface="B Titr" pitchFamily="2" charset="-78"/>
              </a:rPr>
              <a:t>استاندارد حسابداري شماره 5</a:t>
            </a:r>
            <a:br>
              <a:rPr lang="fa-IR" sz="5400" dirty="0" smtClean="0">
                <a:cs typeface="B Titr" pitchFamily="2" charset="-78"/>
              </a:rPr>
            </a:br>
            <a:r>
              <a:rPr lang="fa-IR" sz="5400" dirty="0" smtClean="0">
                <a:cs typeface="B Titr" pitchFamily="2" charset="-78"/>
              </a:rPr>
              <a:t>حسابداري داراييهاي ثابت مشهود</a:t>
            </a:r>
            <a:r>
              <a:rPr lang="en-US" sz="5400" dirty="0" smtClean="0">
                <a:cs typeface="B Titr" pitchFamily="2" charset="-78"/>
              </a:rPr>
              <a:t/>
            </a:r>
            <a:br>
              <a:rPr lang="en-US" sz="5400" dirty="0" smtClean="0">
                <a:cs typeface="B Titr" pitchFamily="2" charset="-78"/>
              </a:rPr>
            </a:br>
            <a:r>
              <a:rPr lang="fa-IR" sz="5400" dirty="0" smtClean="0">
                <a:cs typeface="B Titr" pitchFamily="2" charset="-78"/>
              </a:rPr>
              <a:t> </a:t>
            </a:r>
            <a:r>
              <a:rPr lang="en-US" sz="5400" dirty="0" smtClean="0">
                <a:cs typeface="B Titr" pitchFamily="2" charset="-78"/>
              </a:rPr>
              <a:t/>
            </a:r>
            <a:br>
              <a:rPr lang="en-US" sz="5400" dirty="0" smtClean="0">
                <a:cs typeface="B Titr" pitchFamily="2" charset="-78"/>
              </a:rPr>
            </a:br>
            <a:endParaRPr lang="en-US" sz="5400" dirty="0" smtClean="0">
              <a:cs typeface="B Titr" pitchFamily="2" charset="-78"/>
            </a:endParaRPr>
          </a:p>
        </p:txBody>
      </p:sp>
      <p:sp>
        <p:nvSpPr>
          <p:cNvPr id="3075" name="Line 4"/>
          <p:cNvSpPr>
            <a:spLocks noChangeShapeType="1"/>
          </p:cNvSpPr>
          <p:nvPr/>
        </p:nvSpPr>
        <p:spPr bwMode="auto">
          <a:xfrm>
            <a:off x="1727200" y="6248400"/>
            <a:ext cx="10464800" cy="0"/>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txBody>
          <a:bodyPr wrap="none">
            <a:flatTx/>
          </a:bodyPr>
          <a:lstStyle/>
          <a:p>
            <a:endParaRPr lang="fa-IR"/>
          </a:p>
        </p:txBody>
      </p:sp>
      <p:sp>
        <p:nvSpPr>
          <p:cNvPr id="3076" name="Line 5"/>
          <p:cNvSpPr>
            <a:spLocks noChangeShapeType="1"/>
          </p:cNvSpPr>
          <p:nvPr/>
        </p:nvSpPr>
        <p:spPr bwMode="auto">
          <a:xfrm>
            <a:off x="11379200" y="685800"/>
            <a:ext cx="0" cy="6172200"/>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txBody>
          <a:bodyPr wrap="none">
            <a:flatTx/>
          </a:bodyPr>
          <a:lstStyle/>
          <a:p>
            <a:endParaRPr lang="fa-IR"/>
          </a:p>
        </p:txBody>
      </p:sp>
      <p:sp>
        <p:nvSpPr>
          <p:cNvPr id="3077" name="Line 6"/>
          <p:cNvSpPr>
            <a:spLocks noChangeShapeType="1"/>
          </p:cNvSpPr>
          <p:nvPr/>
        </p:nvSpPr>
        <p:spPr bwMode="auto">
          <a:xfrm>
            <a:off x="1117600" y="6400800"/>
            <a:ext cx="10972800" cy="0"/>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txBody>
          <a:bodyPr wrap="none">
            <a:flatTx/>
          </a:bodyPr>
          <a:lstStyle/>
          <a:p>
            <a:endParaRPr lang="fa-IR"/>
          </a:p>
        </p:txBody>
      </p:sp>
      <p:sp>
        <p:nvSpPr>
          <p:cNvPr id="3078" name="Line 7"/>
          <p:cNvSpPr>
            <a:spLocks noChangeShapeType="1"/>
          </p:cNvSpPr>
          <p:nvPr/>
        </p:nvSpPr>
        <p:spPr bwMode="auto">
          <a:xfrm>
            <a:off x="11582400" y="381000"/>
            <a:ext cx="0" cy="6477000"/>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txBody>
          <a:bodyPr wrap="none">
            <a:flatTx/>
          </a:bodyPr>
          <a:lstStyle/>
          <a:p>
            <a:endParaRPr lang="fa-IR"/>
          </a:p>
        </p:txBody>
      </p:sp>
      <p:sp>
        <p:nvSpPr>
          <p:cNvPr id="3079" name="Line 8"/>
          <p:cNvSpPr>
            <a:spLocks noChangeShapeType="1"/>
          </p:cNvSpPr>
          <p:nvPr/>
        </p:nvSpPr>
        <p:spPr bwMode="auto">
          <a:xfrm>
            <a:off x="609600" y="6553200"/>
            <a:ext cx="11582400" cy="0"/>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txBody>
          <a:bodyPr wrap="none">
            <a:flatTx/>
          </a:bodyPr>
          <a:lstStyle/>
          <a:p>
            <a:endParaRPr lang="fa-IR"/>
          </a:p>
        </p:txBody>
      </p:sp>
      <p:sp>
        <p:nvSpPr>
          <p:cNvPr id="3080" name="Line 9"/>
          <p:cNvSpPr>
            <a:spLocks noChangeShapeType="1"/>
          </p:cNvSpPr>
          <p:nvPr/>
        </p:nvSpPr>
        <p:spPr bwMode="auto">
          <a:xfrm>
            <a:off x="11785600" y="0"/>
            <a:ext cx="0" cy="6858000"/>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txBody>
          <a:bodyPr wrap="none">
            <a:flatTx/>
          </a:bodyPr>
          <a:lstStyle/>
          <a:p>
            <a:endParaRPr lang="fa-IR"/>
          </a:p>
        </p:txBody>
      </p:sp>
      <p:sp>
        <p:nvSpPr>
          <p:cNvPr id="308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r>
              <a:rPr lang="en-US" sz="1400" b="0" smtClean="0">
                <a:solidFill>
                  <a:schemeClr val="bg1"/>
                </a:solidFill>
                <a:cs typeface="Times New Roman" pitchFamily="18" charset="0"/>
              </a:rPr>
              <a:t>2/64</a:t>
            </a:r>
          </a:p>
        </p:txBody>
      </p:sp>
    </p:spTree>
    <p:extLst>
      <p:ext uri="{BB962C8B-B14F-4D97-AF65-F5344CB8AC3E}">
        <p14:creationId xmlns:p14="http://schemas.microsoft.com/office/powerpoint/2010/main" val="18129895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iterate type="wd">
                                    <p:tmPct val="100000"/>
                                  </p:iterate>
                                  <p:childTnLst>
                                    <p:set>
                                      <p:cBhvr>
                                        <p:cTn id="6" dur="1" fill="hold">
                                          <p:stCondLst>
                                            <p:cond delay="0"/>
                                          </p:stCondLst>
                                        </p:cTn>
                                        <p:tgtEl>
                                          <p:spTgt spid="2050"/>
                                        </p:tgtEl>
                                        <p:attrNameLst>
                                          <p:attrName>style.visibility</p:attrName>
                                        </p:attrNameLst>
                                      </p:cBhvr>
                                      <p:to>
                                        <p:strVal val="visible"/>
                                      </p:to>
                                    </p:set>
                                    <p:anim calcmode="lin" valueType="num">
                                      <p:cBhvr>
                                        <p:cTn id="7" dur="300" fill="hold"/>
                                        <p:tgtEl>
                                          <p:spTgt spid="2050"/>
                                        </p:tgtEl>
                                        <p:attrNameLst>
                                          <p:attrName>ppt_w</p:attrName>
                                        </p:attrNameLst>
                                      </p:cBhvr>
                                      <p:tavLst>
                                        <p:tav tm="0">
                                          <p:val>
                                            <p:fltVal val="0"/>
                                          </p:val>
                                        </p:tav>
                                        <p:tav tm="100000">
                                          <p:val>
                                            <p:strVal val="#ppt_w"/>
                                          </p:val>
                                        </p:tav>
                                      </p:tavLst>
                                    </p:anim>
                                    <p:anim calcmode="lin" valueType="num">
                                      <p:cBhvr>
                                        <p:cTn id="8" dur="3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557213"/>
            <a:ext cx="10363200" cy="1143000"/>
          </a:xfrm>
        </p:spPr>
        <p:txBody>
          <a:bodyPr/>
          <a:lstStyle/>
          <a:p>
            <a:pPr eaLnBrk="1" hangingPunct="1">
              <a:lnSpc>
                <a:spcPct val="130000"/>
              </a:lnSpc>
            </a:pPr>
            <a:r>
              <a:rPr lang="fa-IR" dirty="0" smtClean="0">
                <a:solidFill>
                  <a:srgbClr val="FF0000"/>
                </a:solidFill>
                <a:cs typeface="B Titr" pitchFamily="2" charset="-78"/>
              </a:rPr>
              <a:t>اندازه گيري دارايي ثابت مشهود</a:t>
            </a:r>
            <a:endParaRPr lang="en-US" dirty="0" smtClean="0">
              <a:solidFill>
                <a:srgbClr val="FF0000"/>
              </a:solidFill>
              <a:cs typeface="B Titr" pitchFamily="2" charset="-78"/>
            </a:endParaRPr>
          </a:p>
        </p:txBody>
      </p:sp>
      <p:sp>
        <p:nvSpPr>
          <p:cNvPr id="15363" name="Text Box 3"/>
          <p:cNvSpPr txBox="1">
            <a:spLocks noChangeArrowheads="1"/>
          </p:cNvSpPr>
          <p:nvPr/>
        </p:nvSpPr>
        <p:spPr bwMode="auto">
          <a:xfrm>
            <a:off x="1583267" y="2133600"/>
            <a:ext cx="912071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algn="just" rtl="1" eaLnBrk="1" hangingPunct="1">
              <a:lnSpc>
                <a:spcPct val="150000"/>
              </a:lnSpc>
              <a:spcBef>
                <a:spcPct val="50000"/>
              </a:spcBef>
            </a:pPr>
            <a:r>
              <a:rPr lang="ar-SA" sz="3200" dirty="0">
                <a:solidFill>
                  <a:schemeClr val="tx1"/>
                </a:solidFill>
                <a:cs typeface="B Zar" pitchFamily="2" charset="-78"/>
              </a:rPr>
              <a:t>يك‌ قلم‌ دارايي‌ ثابت‌ مشهود كه‌ </a:t>
            </a:r>
            <a:r>
              <a:rPr lang="fa-IR" sz="3200" dirty="0">
                <a:solidFill>
                  <a:schemeClr val="tx1"/>
                </a:solidFill>
                <a:cs typeface="B Zar" pitchFamily="2" charset="-78"/>
              </a:rPr>
              <a:t>واجد</a:t>
            </a:r>
            <a:r>
              <a:rPr lang="ar-SA" sz="3200" dirty="0">
                <a:solidFill>
                  <a:schemeClr val="tx1"/>
                </a:solidFill>
                <a:cs typeface="B Zar" pitchFamily="2" charset="-78"/>
              </a:rPr>
              <a:t> شرايط‌ شناخت‌ به‌ عنوان‌ دارايي‌ باشد، بايد به‌ بهاي‌ تمام‌ شده‌ اندازه‌گيري‌ شود</a:t>
            </a:r>
            <a:r>
              <a:rPr lang="en-US" sz="3200" dirty="0">
                <a:solidFill>
                  <a:schemeClr val="tx1"/>
                </a:solidFill>
                <a:cs typeface="B Zar" pitchFamily="2" charset="-78"/>
              </a:rPr>
              <a:t>. </a:t>
            </a:r>
            <a:endParaRPr lang="fa-IR" sz="3200" dirty="0">
              <a:solidFill>
                <a:schemeClr val="tx1"/>
              </a:solidFill>
              <a:cs typeface="B Zar" pitchFamily="2" charset="-78"/>
            </a:endParaRPr>
          </a:p>
        </p:txBody>
      </p:sp>
      <p:grpSp>
        <p:nvGrpSpPr>
          <p:cNvPr id="18436" name="Group 12"/>
          <p:cNvGrpSpPr>
            <a:grpSpLocks/>
          </p:cNvGrpSpPr>
          <p:nvPr/>
        </p:nvGrpSpPr>
        <p:grpSpPr bwMode="auto">
          <a:xfrm>
            <a:off x="1625600" y="960438"/>
            <a:ext cx="10261600" cy="1676400"/>
            <a:chOff x="768" y="432"/>
            <a:chExt cx="4848" cy="1056"/>
          </a:xfrm>
        </p:grpSpPr>
        <p:sp>
          <p:nvSpPr>
            <p:cNvPr id="18438" name="Rectangle 6"/>
            <p:cNvSpPr>
              <a:spLocks noChangeArrowheads="1"/>
            </p:cNvSpPr>
            <p:nvPr/>
          </p:nvSpPr>
          <p:spPr bwMode="auto">
            <a:xfrm>
              <a:off x="4896" y="432"/>
              <a:ext cx="576" cy="480"/>
            </a:xfrm>
            <a:prstGeom prst="rect">
              <a:avLst/>
            </a:prstGeom>
            <a:gradFill rotWithShape="0">
              <a:gsLst>
                <a:gs pos="0">
                  <a:srgbClr val="DDEBCF"/>
                </a:gs>
                <a:gs pos="50000">
                  <a:srgbClr val="9CB86E"/>
                </a:gs>
                <a:gs pos="100000">
                  <a:srgbClr val="156B13"/>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
          <p:nvSpPr>
            <p:cNvPr id="18439" name="Rectangle 7"/>
            <p:cNvSpPr>
              <a:spLocks noChangeArrowheads="1"/>
            </p:cNvSpPr>
            <p:nvPr/>
          </p:nvSpPr>
          <p:spPr bwMode="auto">
            <a:xfrm>
              <a:off x="4560" y="720"/>
              <a:ext cx="672" cy="432"/>
            </a:xfrm>
            <a:prstGeom prst="rect">
              <a:avLst/>
            </a:prstGeom>
            <a:gradFill rotWithShape="0">
              <a:gsLst>
                <a:gs pos="0">
                  <a:srgbClr val="DDEBCF"/>
                </a:gs>
                <a:gs pos="25000">
                  <a:srgbClr val="9CB86E"/>
                </a:gs>
                <a:gs pos="50000">
                  <a:srgbClr val="156B13"/>
                </a:gs>
                <a:gs pos="75000">
                  <a:srgbClr val="9CB86E"/>
                </a:gs>
                <a:gs pos="100000">
                  <a:srgbClr val="DDEBC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
          <p:nvSpPr>
            <p:cNvPr id="18440" name="Rectangle 8"/>
            <p:cNvSpPr>
              <a:spLocks noChangeArrowheads="1"/>
            </p:cNvSpPr>
            <p:nvPr/>
          </p:nvSpPr>
          <p:spPr bwMode="auto">
            <a:xfrm>
              <a:off x="5136" y="672"/>
              <a:ext cx="480" cy="432"/>
            </a:xfrm>
            <a:prstGeom prst="rect">
              <a:avLst/>
            </a:prstGeom>
            <a:gradFill rotWithShape="0">
              <a:gsLst>
                <a:gs pos="0">
                  <a:srgbClr val="DDEBCF"/>
                </a:gs>
                <a:gs pos="50000">
                  <a:srgbClr val="9CB86E"/>
                </a:gs>
                <a:gs pos="100000">
                  <a:srgbClr val="156B13"/>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
          <p:nvSpPr>
            <p:cNvPr id="18441" name="Line 9"/>
            <p:cNvSpPr>
              <a:spLocks noChangeShapeType="1"/>
            </p:cNvSpPr>
            <p:nvPr/>
          </p:nvSpPr>
          <p:spPr bwMode="auto">
            <a:xfrm>
              <a:off x="768" y="960"/>
              <a:ext cx="4800" cy="0"/>
            </a:xfrm>
            <a:prstGeom prst="line">
              <a:avLst/>
            </a:prstGeom>
            <a:noFill/>
            <a:ln w="38100">
              <a:pattFill prst="narHorz">
                <a:fgClr>
                  <a:srgbClr val="006600"/>
                </a:fgClr>
                <a:bgClr>
                  <a:srgbClr val="FFFFCC"/>
                </a:bgClr>
              </a:pattFill>
              <a:round/>
              <a:headEnd/>
              <a:tailEnd/>
            </a:ln>
            <a:extLst>
              <a:ext uri="{909E8E84-426E-40DD-AFC4-6F175D3DCCD1}">
                <a14:hiddenFill xmlns:a14="http://schemas.microsoft.com/office/drawing/2010/main">
                  <a:noFill/>
                </a14:hiddenFill>
              </a:ext>
            </a:extLst>
          </p:spPr>
          <p:txBody>
            <a:bodyPr/>
            <a:lstStyle/>
            <a:p>
              <a:endParaRPr lang="fa-IR"/>
            </a:p>
          </p:txBody>
        </p:sp>
        <p:sp>
          <p:nvSpPr>
            <p:cNvPr id="18442" name="Line 10"/>
            <p:cNvSpPr>
              <a:spLocks noChangeShapeType="1"/>
            </p:cNvSpPr>
            <p:nvPr/>
          </p:nvSpPr>
          <p:spPr bwMode="auto">
            <a:xfrm>
              <a:off x="5232" y="672"/>
              <a:ext cx="0" cy="816"/>
            </a:xfrm>
            <a:prstGeom prst="line">
              <a:avLst/>
            </a:prstGeom>
            <a:noFill/>
            <a:ln w="38100">
              <a:pattFill prst="narVert">
                <a:fgClr>
                  <a:srgbClr val="006600"/>
                </a:fgClr>
                <a:bgClr>
                  <a:srgbClr val="FFFFCC"/>
                </a:bgClr>
              </a:patt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18437"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r>
              <a:rPr lang="en-US" sz="1400" b="0" smtClean="0">
                <a:solidFill>
                  <a:schemeClr val="bg1"/>
                </a:solidFill>
                <a:cs typeface="Times New Roman" pitchFamily="18" charset="0"/>
              </a:rPr>
              <a:t>14/64</a:t>
            </a:r>
          </a:p>
        </p:txBody>
      </p:sp>
    </p:spTree>
    <p:extLst>
      <p:ext uri="{BB962C8B-B14F-4D97-AF65-F5344CB8AC3E}">
        <p14:creationId xmlns:p14="http://schemas.microsoft.com/office/powerpoint/2010/main" val="33104917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down)">
                                      <p:cBhvr>
                                        <p:cTn id="7" dur="500"/>
                                        <p:tgtEl>
                                          <p:spTgt spid="1536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wipe(up)">
                                      <p:cBhvr>
                                        <p:cTn id="11"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8081" y="835599"/>
            <a:ext cx="9632731" cy="5262979"/>
          </a:xfrm>
          <a:prstGeom prst="rect">
            <a:avLst/>
          </a:prstGeom>
        </p:spPr>
        <p:txBody>
          <a:bodyPr wrap="square">
            <a:spAutoFit/>
          </a:bodyPr>
          <a:lstStyle/>
          <a:p>
            <a:pPr algn="ctr" rtl="0">
              <a:lnSpc>
                <a:spcPct val="200000"/>
              </a:lnSpc>
            </a:pPr>
            <a:r>
              <a:rPr lang="fa-IR" sz="4400" b="1" dirty="0" smtClean="0">
                <a:solidFill>
                  <a:srgbClr val="FF0000"/>
                </a:solidFill>
                <a:cs typeface="B Titr" pitchFamily="2" charset="-78"/>
              </a:rPr>
              <a:t>ارزش </a:t>
            </a:r>
            <a:r>
              <a:rPr lang="fa-IR" sz="4400" b="1" dirty="0">
                <a:solidFill>
                  <a:srgbClr val="FF0000"/>
                </a:solidFill>
                <a:cs typeface="B Titr" pitchFamily="2" charset="-78"/>
              </a:rPr>
              <a:t>خالص </a:t>
            </a:r>
            <a:endParaRPr lang="fa-IR" sz="4400" b="1" dirty="0" smtClean="0">
              <a:solidFill>
                <a:srgbClr val="FF0000"/>
              </a:solidFill>
              <a:cs typeface="B Titr" pitchFamily="2" charset="-78"/>
            </a:endParaRPr>
          </a:p>
          <a:p>
            <a:pPr algn="ctr" rtl="0">
              <a:lnSpc>
                <a:spcPct val="200000"/>
              </a:lnSpc>
            </a:pPr>
            <a:r>
              <a:rPr lang="fa-IR" sz="3600" b="1" dirty="0" smtClean="0">
                <a:cs typeface="B Titr" pitchFamily="2" charset="-78"/>
              </a:rPr>
              <a:t>عبارتست </a:t>
            </a:r>
            <a:r>
              <a:rPr lang="fa-IR" sz="3600" b="1" dirty="0">
                <a:cs typeface="B Titr" pitchFamily="2" charset="-78"/>
              </a:rPr>
              <a:t>از </a:t>
            </a:r>
            <a:endParaRPr lang="fa-IR" sz="3600" b="1" dirty="0" smtClean="0">
              <a:cs typeface="B Titr" pitchFamily="2" charset="-78"/>
            </a:endParaRPr>
          </a:p>
          <a:p>
            <a:pPr algn="ctr" rtl="0">
              <a:lnSpc>
                <a:spcPct val="200000"/>
              </a:lnSpc>
            </a:pPr>
            <a:r>
              <a:rPr lang="fa-IR" sz="4400" b="1" dirty="0" smtClean="0">
                <a:cs typeface="B Titr" pitchFamily="2" charset="-78"/>
              </a:rPr>
              <a:t>ارزش </a:t>
            </a:r>
            <a:r>
              <a:rPr lang="fa-IR" sz="4400" b="1" dirty="0">
                <a:cs typeface="B Titr" pitchFamily="2" charset="-78"/>
              </a:rPr>
              <a:t>کل دارایی‌ها </a:t>
            </a:r>
            <a:r>
              <a:rPr lang="fa-IR" sz="4400" b="1" u="sng" dirty="0">
                <a:solidFill>
                  <a:srgbClr val="FF0000"/>
                </a:solidFill>
                <a:cs typeface="B Titr" pitchFamily="2" charset="-78"/>
              </a:rPr>
              <a:t>منهای</a:t>
            </a:r>
            <a:r>
              <a:rPr lang="fa-IR" sz="4400" b="1" dirty="0">
                <a:cs typeface="B Titr" pitchFamily="2" charset="-78"/>
              </a:rPr>
              <a:t> ارزش کل بدهی‌های واحد </a:t>
            </a:r>
            <a:r>
              <a:rPr lang="fa-IR" sz="4400" b="1" dirty="0" smtClean="0">
                <a:cs typeface="B Titr" pitchFamily="2" charset="-78"/>
              </a:rPr>
              <a:t>گزارشگر</a:t>
            </a:r>
            <a:endParaRPr lang="en-US" sz="4400" dirty="0">
              <a:cs typeface="B Titr" pitchFamily="2" charset="-78"/>
            </a:endParaRPr>
          </a:p>
        </p:txBody>
      </p:sp>
    </p:spTree>
    <p:extLst>
      <p:ext uri="{BB962C8B-B14F-4D97-AF65-F5344CB8AC3E}">
        <p14:creationId xmlns:p14="http://schemas.microsoft.com/office/powerpoint/2010/main" val="1936357330"/>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07533" y="198438"/>
            <a:ext cx="10363200" cy="1143000"/>
          </a:xfrm>
        </p:spPr>
        <p:txBody>
          <a:bodyPr/>
          <a:lstStyle/>
          <a:p>
            <a:pPr eaLnBrk="1" hangingPunct="1"/>
            <a:r>
              <a:rPr lang="fa-IR" dirty="0" smtClean="0">
                <a:solidFill>
                  <a:srgbClr val="FF0000"/>
                </a:solidFill>
                <a:cs typeface="B Titr" pitchFamily="2" charset="-78"/>
              </a:rPr>
              <a:t>اجزاي بهاي تمام شده</a:t>
            </a:r>
            <a:endParaRPr lang="en-US" dirty="0" smtClean="0">
              <a:solidFill>
                <a:srgbClr val="FF0000"/>
              </a:solidFill>
              <a:cs typeface="B Titr" pitchFamily="2" charset="-78"/>
            </a:endParaRPr>
          </a:p>
        </p:txBody>
      </p:sp>
      <p:grpSp>
        <p:nvGrpSpPr>
          <p:cNvPr id="20483" name="Group 10"/>
          <p:cNvGrpSpPr>
            <a:grpSpLocks/>
          </p:cNvGrpSpPr>
          <p:nvPr/>
        </p:nvGrpSpPr>
        <p:grpSpPr bwMode="auto">
          <a:xfrm>
            <a:off x="1625600" y="312738"/>
            <a:ext cx="10261600" cy="1676400"/>
            <a:chOff x="768" y="336"/>
            <a:chExt cx="4848" cy="1056"/>
          </a:xfrm>
        </p:grpSpPr>
        <p:sp>
          <p:nvSpPr>
            <p:cNvPr id="20486" name="Rectangle 5"/>
            <p:cNvSpPr>
              <a:spLocks noChangeArrowheads="1"/>
            </p:cNvSpPr>
            <p:nvPr/>
          </p:nvSpPr>
          <p:spPr bwMode="auto">
            <a:xfrm>
              <a:off x="4896" y="336"/>
              <a:ext cx="576" cy="480"/>
            </a:xfrm>
            <a:prstGeom prst="rect">
              <a:avLst/>
            </a:prstGeom>
            <a:gradFill rotWithShape="0">
              <a:gsLst>
                <a:gs pos="0">
                  <a:srgbClr val="DDEBCF"/>
                </a:gs>
                <a:gs pos="50000">
                  <a:srgbClr val="9CB86E"/>
                </a:gs>
                <a:gs pos="100000">
                  <a:srgbClr val="156B13"/>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
          <p:nvSpPr>
            <p:cNvPr id="20487" name="Rectangle 6"/>
            <p:cNvSpPr>
              <a:spLocks noChangeArrowheads="1"/>
            </p:cNvSpPr>
            <p:nvPr/>
          </p:nvSpPr>
          <p:spPr bwMode="auto">
            <a:xfrm>
              <a:off x="4560" y="624"/>
              <a:ext cx="672" cy="432"/>
            </a:xfrm>
            <a:prstGeom prst="rect">
              <a:avLst/>
            </a:prstGeom>
            <a:gradFill rotWithShape="0">
              <a:gsLst>
                <a:gs pos="0">
                  <a:srgbClr val="DDEBCF"/>
                </a:gs>
                <a:gs pos="25000">
                  <a:srgbClr val="9CB86E"/>
                </a:gs>
                <a:gs pos="50000">
                  <a:srgbClr val="156B13"/>
                </a:gs>
                <a:gs pos="75000">
                  <a:srgbClr val="9CB86E"/>
                </a:gs>
                <a:gs pos="100000">
                  <a:srgbClr val="DDEBC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
          <p:nvSpPr>
            <p:cNvPr id="20488" name="Rectangle 7"/>
            <p:cNvSpPr>
              <a:spLocks noChangeArrowheads="1"/>
            </p:cNvSpPr>
            <p:nvPr/>
          </p:nvSpPr>
          <p:spPr bwMode="auto">
            <a:xfrm>
              <a:off x="5136" y="576"/>
              <a:ext cx="480" cy="432"/>
            </a:xfrm>
            <a:prstGeom prst="rect">
              <a:avLst/>
            </a:prstGeom>
            <a:gradFill rotWithShape="0">
              <a:gsLst>
                <a:gs pos="0">
                  <a:srgbClr val="DDEBCF"/>
                </a:gs>
                <a:gs pos="50000">
                  <a:srgbClr val="9CB86E"/>
                </a:gs>
                <a:gs pos="100000">
                  <a:srgbClr val="156B13"/>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
          <p:nvSpPr>
            <p:cNvPr id="20489" name="Line 8"/>
            <p:cNvSpPr>
              <a:spLocks noChangeShapeType="1"/>
            </p:cNvSpPr>
            <p:nvPr/>
          </p:nvSpPr>
          <p:spPr bwMode="auto">
            <a:xfrm>
              <a:off x="768" y="864"/>
              <a:ext cx="4800" cy="0"/>
            </a:xfrm>
            <a:prstGeom prst="line">
              <a:avLst/>
            </a:prstGeom>
            <a:noFill/>
            <a:ln w="38100">
              <a:pattFill prst="narHorz">
                <a:fgClr>
                  <a:srgbClr val="006600"/>
                </a:fgClr>
                <a:bgClr>
                  <a:srgbClr val="FFFFCC"/>
                </a:bgClr>
              </a:pattFill>
              <a:round/>
              <a:headEnd/>
              <a:tailEnd/>
            </a:ln>
            <a:extLst>
              <a:ext uri="{909E8E84-426E-40DD-AFC4-6F175D3DCCD1}">
                <a14:hiddenFill xmlns:a14="http://schemas.microsoft.com/office/drawing/2010/main">
                  <a:noFill/>
                </a14:hiddenFill>
              </a:ext>
            </a:extLst>
          </p:spPr>
          <p:txBody>
            <a:bodyPr/>
            <a:lstStyle/>
            <a:p>
              <a:endParaRPr lang="fa-IR"/>
            </a:p>
          </p:txBody>
        </p:sp>
        <p:sp>
          <p:nvSpPr>
            <p:cNvPr id="20490" name="Line 9"/>
            <p:cNvSpPr>
              <a:spLocks noChangeShapeType="1"/>
            </p:cNvSpPr>
            <p:nvPr/>
          </p:nvSpPr>
          <p:spPr bwMode="auto">
            <a:xfrm>
              <a:off x="5232" y="576"/>
              <a:ext cx="0" cy="816"/>
            </a:xfrm>
            <a:prstGeom prst="line">
              <a:avLst/>
            </a:prstGeom>
            <a:noFill/>
            <a:ln w="38100">
              <a:pattFill prst="narVert">
                <a:fgClr>
                  <a:srgbClr val="006600"/>
                </a:fgClr>
                <a:bgClr>
                  <a:srgbClr val="FFFFCC"/>
                </a:bgClr>
              </a:patt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20484" name="Rectangle 11"/>
          <p:cNvSpPr>
            <a:spLocks noChangeArrowheads="1"/>
          </p:cNvSpPr>
          <p:nvPr/>
        </p:nvSpPr>
        <p:spPr bwMode="auto">
          <a:xfrm>
            <a:off x="693683" y="1412876"/>
            <a:ext cx="10685517" cy="401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justLow" rtl="1">
              <a:lnSpc>
                <a:spcPct val="130000"/>
              </a:lnSpc>
            </a:pPr>
            <a:r>
              <a:rPr lang="fa-IR" sz="2800" dirty="0">
                <a:cs typeface="B Titr" pitchFamily="2" charset="-78"/>
              </a:rPr>
              <a:t>اجزاي تشکيل دهنده بهاي تمام شده عبارتند از:</a:t>
            </a:r>
          </a:p>
          <a:p>
            <a:pPr algn="justLow" rtl="1">
              <a:lnSpc>
                <a:spcPct val="130000"/>
              </a:lnSpc>
              <a:buClr>
                <a:srgbClr val="FFFF99"/>
              </a:buClr>
            </a:pPr>
            <a:r>
              <a:rPr lang="fa-IR" sz="2800" dirty="0">
                <a:cs typeface="B Titr" pitchFamily="2" charset="-78"/>
              </a:rPr>
              <a:t>قيمت خريد شامل عوارض گمرکي و مالياتهاي غير قابل استرداد خريد، پس از کسر تخفيفات تجاري</a:t>
            </a:r>
          </a:p>
          <a:p>
            <a:pPr algn="justLow" rtl="1">
              <a:lnSpc>
                <a:spcPct val="130000"/>
              </a:lnSpc>
              <a:buClr>
                <a:srgbClr val="FFFF99"/>
              </a:buClr>
            </a:pPr>
            <a:r>
              <a:rPr lang="fa-IR" sz="2800" dirty="0">
                <a:cs typeface="B Titr" pitchFamily="2" charset="-78"/>
              </a:rPr>
              <a:t>هرگونه مخارج مرتبط مستقيم یا غیرمستقیمي که براي رساندن دارايي به وضعيت</a:t>
            </a:r>
            <a:r>
              <a:rPr lang="en-US" sz="2800" dirty="0">
                <a:cs typeface="B Titr" pitchFamily="2" charset="-78"/>
              </a:rPr>
              <a:t> </a:t>
            </a:r>
            <a:r>
              <a:rPr lang="fa-IR" sz="2800" dirty="0">
                <a:cs typeface="B Titr" pitchFamily="2" charset="-78"/>
              </a:rPr>
              <a:t>قابل بهره برداري تحمل مي شود</a:t>
            </a:r>
          </a:p>
          <a:p>
            <a:pPr algn="justLow" rtl="1">
              <a:lnSpc>
                <a:spcPct val="130000"/>
              </a:lnSpc>
              <a:buClr>
                <a:srgbClr val="FFFF99"/>
              </a:buClr>
            </a:pPr>
            <a:r>
              <a:rPr lang="fa-IR" sz="2800" dirty="0">
                <a:cs typeface="B Titr" pitchFamily="2" charset="-78"/>
              </a:rPr>
              <a:t>برآورد اوليه مخارج پياده‌سازي و برچيدن دارايي و بازسازي محل  آن براساس ارزش فعلي آن مخارج در زمان تحصيل دارايي </a:t>
            </a:r>
            <a:endParaRPr lang="en-US" sz="2800" dirty="0">
              <a:cs typeface="B Titr" pitchFamily="2" charset="-78"/>
            </a:endParaRPr>
          </a:p>
        </p:txBody>
      </p:sp>
      <p:sp>
        <p:nvSpPr>
          <p:cNvPr id="20485"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r>
              <a:rPr lang="en-US" sz="1400" b="0" smtClean="0">
                <a:solidFill>
                  <a:schemeClr val="bg1"/>
                </a:solidFill>
                <a:cs typeface="Times New Roman" pitchFamily="18" charset="0"/>
              </a:rPr>
              <a:t>16/64</a:t>
            </a:r>
          </a:p>
        </p:txBody>
      </p:sp>
    </p:spTree>
    <p:extLst>
      <p:ext uri="{BB962C8B-B14F-4D97-AF65-F5344CB8AC3E}">
        <p14:creationId xmlns:p14="http://schemas.microsoft.com/office/powerpoint/2010/main" val="3274273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out)">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19667" y="44450"/>
            <a:ext cx="10363200" cy="1143000"/>
          </a:xfrm>
        </p:spPr>
        <p:txBody>
          <a:bodyPr/>
          <a:lstStyle/>
          <a:p>
            <a:pPr eaLnBrk="1" hangingPunct="1"/>
            <a:r>
              <a:rPr lang="ar-SA" dirty="0" smtClean="0">
                <a:solidFill>
                  <a:srgbClr val="FF0000"/>
                </a:solidFill>
                <a:cs typeface="B Titr" pitchFamily="2" charset="-78"/>
              </a:rPr>
              <a:t>نمونه‌هايي‌ از مخارج‌ مرتبط‌ مستقيم</a:t>
            </a:r>
            <a:r>
              <a:rPr lang="fa-IR" dirty="0" smtClean="0">
                <a:solidFill>
                  <a:srgbClr val="FF0000"/>
                </a:solidFill>
                <a:cs typeface="B Titr" pitchFamily="2" charset="-78"/>
              </a:rPr>
              <a:t> یا غیرمستقیم</a:t>
            </a:r>
            <a:r>
              <a:rPr lang="ar-SA" dirty="0" smtClean="0">
                <a:solidFill>
                  <a:srgbClr val="FF0000"/>
                </a:solidFill>
                <a:cs typeface="B Titr" pitchFamily="2" charset="-78"/>
              </a:rPr>
              <a:t>‌</a:t>
            </a:r>
            <a:endParaRPr lang="en-US" dirty="0" smtClean="0">
              <a:solidFill>
                <a:srgbClr val="FF0000"/>
              </a:solidFill>
              <a:cs typeface="B Titr" pitchFamily="2" charset="-78"/>
            </a:endParaRPr>
          </a:p>
        </p:txBody>
      </p:sp>
      <p:sp>
        <p:nvSpPr>
          <p:cNvPr id="73732" name="Text Box 4"/>
          <p:cNvSpPr>
            <a:spLocks noGrp="1" noChangeArrowheads="1"/>
          </p:cNvSpPr>
          <p:nvPr>
            <p:ph type="body" idx="4294967295"/>
          </p:nvPr>
        </p:nvSpPr>
        <p:spPr>
          <a:xfrm>
            <a:off x="527051" y="1484314"/>
            <a:ext cx="11233149" cy="4897437"/>
          </a:xfrm>
          <a:prstGeom prst="rect">
            <a:avLst/>
          </a:prstGeom>
          <a:noFill/>
        </p:spPr>
        <p:txBody>
          <a:bodyPr>
            <a:normAutofit fontScale="92500"/>
          </a:bodyPr>
          <a:lstStyle/>
          <a:p>
            <a:pPr lvl="1" eaLnBrk="1" hangingPunct="1">
              <a:lnSpc>
                <a:spcPct val="150000"/>
              </a:lnSpc>
              <a:buClr>
                <a:srgbClr val="FF0000"/>
              </a:buClr>
              <a:buFont typeface="Wingdings" pitchFamily="2" charset="2"/>
              <a:buChar char="ü"/>
            </a:pPr>
            <a:r>
              <a:rPr lang="fa-IR" sz="2600" dirty="0" smtClean="0">
                <a:cs typeface="B Titr" pitchFamily="2" charset="-78"/>
              </a:rPr>
              <a:t>هزينه حقوق و مزاياي کارکناني که بطور مستقيم در ساخت دارايي ثابت مشهود مشارکت داشته‌اند.</a:t>
            </a:r>
          </a:p>
          <a:p>
            <a:pPr lvl="1" eaLnBrk="1" hangingPunct="1">
              <a:lnSpc>
                <a:spcPct val="150000"/>
              </a:lnSpc>
              <a:buClr>
                <a:srgbClr val="FF0000"/>
              </a:buClr>
              <a:buFont typeface="Wingdings" pitchFamily="2" charset="2"/>
              <a:buChar char="ü"/>
            </a:pPr>
            <a:r>
              <a:rPr lang="fa-IR" sz="2600" dirty="0" smtClean="0">
                <a:cs typeface="B Titr" pitchFamily="2" charset="-78"/>
              </a:rPr>
              <a:t>مخارج آماده‌سازي محل نصب،</a:t>
            </a:r>
          </a:p>
          <a:p>
            <a:pPr lvl="1" eaLnBrk="1" hangingPunct="1">
              <a:lnSpc>
                <a:spcPct val="150000"/>
              </a:lnSpc>
              <a:buClr>
                <a:srgbClr val="FF0000"/>
              </a:buClr>
              <a:buFont typeface="Wingdings" pitchFamily="2" charset="2"/>
              <a:buChar char="ü"/>
            </a:pPr>
            <a:r>
              <a:rPr lang="fa-IR" sz="2600" dirty="0" smtClean="0">
                <a:cs typeface="B Titr" pitchFamily="2" charset="-78"/>
              </a:rPr>
              <a:t>مخارج حمل و نقل اوليه،</a:t>
            </a:r>
          </a:p>
          <a:p>
            <a:pPr lvl="1" eaLnBrk="1" hangingPunct="1">
              <a:lnSpc>
                <a:spcPct val="150000"/>
              </a:lnSpc>
              <a:buClr>
                <a:srgbClr val="FF0000"/>
              </a:buClr>
              <a:buFont typeface="Wingdings" pitchFamily="2" charset="2"/>
              <a:buChar char="ü"/>
            </a:pPr>
            <a:r>
              <a:rPr lang="fa-IR" sz="2600" dirty="0" smtClean="0">
                <a:cs typeface="B Titr" pitchFamily="2" charset="-78"/>
              </a:rPr>
              <a:t>مخارج نصب و مونتاژ،</a:t>
            </a:r>
          </a:p>
          <a:p>
            <a:pPr lvl="1" eaLnBrk="1" hangingPunct="1">
              <a:lnSpc>
                <a:spcPct val="150000"/>
              </a:lnSpc>
              <a:buClr>
                <a:srgbClr val="FF0000"/>
              </a:buClr>
              <a:buFont typeface="Wingdings" pitchFamily="2" charset="2"/>
              <a:buChar char="ü"/>
            </a:pPr>
            <a:r>
              <a:rPr lang="fa-IR" sz="2600" dirty="0" smtClean="0">
                <a:cs typeface="B Titr" pitchFamily="2" charset="-78"/>
              </a:rPr>
              <a:t>مخارج توليد آزمايشي دارايي، پس از کسرخالص عوايد حاصل از فروش اقلام توليد شده،</a:t>
            </a:r>
          </a:p>
          <a:p>
            <a:pPr lvl="1" eaLnBrk="1" hangingPunct="1">
              <a:lnSpc>
                <a:spcPct val="150000"/>
              </a:lnSpc>
              <a:buClr>
                <a:srgbClr val="FF0000"/>
              </a:buClr>
              <a:buFont typeface="Wingdings" pitchFamily="2" charset="2"/>
              <a:buChar char="ü"/>
            </a:pPr>
            <a:r>
              <a:rPr lang="fa-IR" sz="2600" dirty="0" smtClean="0">
                <a:cs typeface="B Titr" pitchFamily="2" charset="-78"/>
              </a:rPr>
              <a:t>حق‌الزحمه خدمات فني و حرفه‌اي، و</a:t>
            </a:r>
          </a:p>
          <a:p>
            <a:pPr lvl="1" eaLnBrk="1" hangingPunct="1">
              <a:lnSpc>
                <a:spcPct val="150000"/>
              </a:lnSpc>
              <a:buClr>
                <a:srgbClr val="FF0000"/>
              </a:buClr>
              <a:buFont typeface="Wingdings" pitchFamily="2" charset="2"/>
              <a:buChar char="ü"/>
            </a:pPr>
            <a:r>
              <a:rPr lang="fa-IR" sz="2600" dirty="0" smtClean="0">
                <a:cs typeface="B Titr" pitchFamily="2" charset="-78"/>
              </a:rPr>
              <a:t>مخارج سربار عمومي مرتبط با رساندن دارايي به وضعيت قابل بهره‌برداري مانند حقوق مدير پروژه‌هاي سرمايه‌اي.</a:t>
            </a:r>
            <a:r>
              <a:rPr lang="en-US" sz="2600" dirty="0" smtClean="0">
                <a:cs typeface="B Titr" pitchFamily="2" charset="-78"/>
              </a:rPr>
              <a:t> </a:t>
            </a:r>
          </a:p>
        </p:txBody>
      </p:sp>
      <p:grpSp>
        <p:nvGrpSpPr>
          <p:cNvPr id="21508" name="Group 5"/>
          <p:cNvGrpSpPr>
            <a:grpSpLocks/>
          </p:cNvGrpSpPr>
          <p:nvPr/>
        </p:nvGrpSpPr>
        <p:grpSpPr bwMode="auto">
          <a:xfrm>
            <a:off x="1979084" y="404813"/>
            <a:ext cx="10261600" cy="1676400"/>
            <a:chOff x="768" y="336"/>
            <a:chExt cx="4848" cy="1056"/>
          </a:xfrm>
        </p:grpSpPr>
        <p:sp>
          <p:nvSpPr>
            <p:cNvPr id="21510" name="Rectangle 6"/>
            <p:cNvSpPr>
              <a:spLocks noChangeArrowheads="1"/>
            </p:cNvSpPr>
            <p:nvPr/>
          </p:nvSpPr>
          <p:spPr bwMode="auto">
            <a:xfrm>
              <a:off x="4896" y="336"/>
              <a:ext cx="576" cy="480"/>
            </a:xfrm>
            <a:prstGeom prst="rect">
              <a:avLst/>
            </a:prstGeom>
            <a:gradFill rotWithShape="0">
              <a:gsLst>
                <a:gs pos="0">
                  <a:srgbClr val="DDEBCF"/>
                </a:gs>
                <a:gs pos="50000">
                  <a:srgbClr val="9CB86E"/>
                </a:gs>
                <a:gs pos="100000">
                  <a:srgbClr val="156B13"/>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
          <p:nvSpPr>
            <p:cNvPr id="21511" name="Rectangle 7"/>
            <p:cNvSpPr>
              <a:spLocks noChangeArrowheads="1"/>
            </p:cNvSpPr>
            <p:nvPr/>
          </p:nvSpPr>
          <p:spPr bwMode="auto">
            <a:xfrm>
              <a:off x="4560" y="624"/>
              <a:ext cx="672" cy="432"/>
            </a:xfrm>
            <a:prstGeom prst="rect">
              <a:avLst/>
            </a:prstGeom>
            <a:gradFill rotWithShape="0">
              <a:gsLst>
                <a:gs pos="0">
                  <a:srgbClr val="DDEBCF"/>
                </a:gs>
                <a:gs pos="25000">
                  <a:srgbClr val="9CB86E"/>
                </a:gs>
                <a:gs pos="50000">
                  <a:srgbClr val="156B13"/>
                </a:gs>
                <a:gs pos="75000">
                  <a:srgbClr val="9CB86E"/>
                </a:gs>
                <a:gs pos="100000">
                  <a:srgbClr val="DDEBC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
          <p:nvSpPr>
            <p:cNvPr id="21512" name="Rectangle 8"/>
            <p:cNvSpPr>
              <a:spLocks noChangeArrowheads="1"/>
            </p:cNvSpPr>
            <p:nvPr/>
          </p:nvSpPr>
          <p:spPr bwMode="auto">
            <a:xfrm>
              <a:off x="5136" y="576"/>
              <a:ext cx="480" cy="432"/>
            </a:xfrm>
            <a:prstGeom prst="rect">
              <a:avLst/>
            </a:prstGeom>
            <a:gradFill rotWithShape="0">
              <a:gsLst>
                <a:gs pos="0">
                  <a:srgbClr val="DDEBCF"/>
                </a:gs>
                <a:gs pos="50000">
                  <a:srgbClr val="9CB86E"/>
                </a:gs>
                <a:gs pos="100000">
                  <a:srgbClr val="156B13"/>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
          <p:nvSpPr>
            <p:cNvPr id="21513" name="Line 9"/>
            <p:cNvSpPr>
              <a:spLocks noChangeShapeType="1"/>
            </p:cNvSpPr>
            <p:nvPr/>
          </p:nvSpPr>
          <p:spPr bwMode="auto">
            <a:xfrm>
              <a:off x="768" y="864"/>
              <a:ext cx="4800" cy="0"/>
            </a:xfrm>
            <a:prstGeom prst="line">
              <a:avLst/>
            </a:prstGeom>
            <a:noFill/>
            <a:ln w="38100">
              <a:pattFill prst="narHorz">
                <a:fgClr>
                  <a:srgbClr val="006600"/>
                </a:fgClr>
                <a:bgClr>
                  <a:srgbClr val="FFFFCC"/>
                </a:bgClr>
              </a:patt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14" name="Line 10"/>
            <p:cNvSpPr>
              <a:spLocks noChangeShapeType="1"/>
            </p:cNvSpPr>
            <p:nvPr/>
          </p:nvSpPr>
          <p:spPr bwMode="auto">
            <a:xfrm>
              <a:off x="5232" y="576"/>
              <a:ext cx="0" cy="816"/>
            </a:xfrm>
            <a:prstGeom prst="line">
              <a:avLst/>
            </a:prstGeom>
            <a:noFill/>
            <a:ln w="38100">
              <a:pattFill prst="narVert">
                <a:fgClr>
                  <a:srgbClr val="006600"/>
                </a:fgClr>
                <a:bgClr>
                  <a:srgbClr val="FFFFCC"/>
                </a:bgClr>
              </a:patt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21509"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r>
              <a:rPr lang="en-US" sz="1400" b="0" smtClean="0">
                <a:solidFill>
                  <a:schemeClr val="bg1"/>
                </a:solidFill>
                <a:cs typeface="Times New Roman" pitchFamily="18" charset="0"/>
              </a:rPr>
              <a:t>17/64</a:t>
            </a:r>
          </a:p>
        </p:txBody>
      </p:sp>
    </p:spTree>
    <p:extLst>
      <p:ext uri="{BB962C8B-B14F-4D97-AF65-F5344CB8AC3E}">
        <p14:creationId xmlns:p14="http://schemas.microsoft.com/office/powerpoint/2010/main" val="4248933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slide(fromTop)">
                                      <p:cBhvr>
                                        <p:cTn id="7"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2284" y="0"/>
            <a:ext cx="10363200" cy="1143000"/>
          </a:xfrm>
        </p:spPr>
        <p:txBody>
          <a:bodyPr/>
          <a:lstStyle/>
          <a:p>
            <a:pPr eaLnBrk="1" hangingPunct="1"/>
            <a:r>
              <a:rPr lang="fa-IR" dirty="0" smtClean="0">
                <a:cs typeface="B Titr" pitchFamily="2" charset="-78"/>
              </a:rPr>
              <a:t>شناخت</a:t>
            </a:r>
            <a:endParaRPr lang="en-US" dirty="0" smtClean="0">
              <a:cs typeface="B Titr" pitchFamily="2" charset="-78"/>
            </a:endParaRPr>
          </a:p>
        </p:txBody>
      </p:sp>
      <p:sp>
        <p:nvSpPr>
          <p:cNvPr id="13315" name="Text Box 3"/>
          <p:cNvSpPr txBox="1">
            <a:spLocks noChangeArrowheads="1"/>
          </p:cNvSpPr>
          <p:nvPr/>
        </p:nvSpPr>
        <p:spPr bwMode="auto">
          <a:xfrm>
            <a:off x="394138" y="1268413"/>
            <a:ext cx="11188262"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algn="just" rtl="1" eaLnBrk="1" hangingPunct="1">
              <a:lnSpc>
                <a:spcPct val="150000"/>
              </a:lnSpc>
              <a:spcBef>
                <a:spcPct val="50000"/>
              </a:spcBef>
              <a:buClr>
                <a:srgbClr val="FFFF99"/>
              </a:buClr>
              <a:buSzPct val="120000"/>
              <a:buFont typeface="Wingdings" pitchFamily="2" charset="2"/>
              <a:buChar char="ü"/>
            </a:pPr>
            <a:r>
              <a:rPr lang="fa-IR" sz="2600" dirty="0">
                <a:solidFill>
                  <a:srgbClr val="FF0000"/>
                </a:solidFill>
                <a:cs typeface="B Titr" pitchFamily="2" charset="-78"/>
              </a:rPr>
              <a:t>قطعات يدکي و ابزار تعميراتي معمولاً </a:t>
            </a:r>
            <a:r>
              <a:rPr lang="fa-IR" sz="2600" dirty="0">
                <a:solidFill>
                  <a:schemeClr val="tx1"/>
                </a:solidFill>
                <a:cs typeface="B Titr" pitchFamily="2" charset="-78"/>
              </a:rPr>
              <a:t>به عنوان موجودي محسوب و در زمان مصرف به‌عنوان هزينه شناسايي مي‌شود. اماهرگاه بتوان آنها را تنها در ارتباط با يک قلم دارايي ثابت مشهود به کار گرفت اين اقلام به عنوان دارايي ثابت مشهود محسوب و طي مدتي که از عمر مفيد دارايي مربوط تجاوز نکند، مستهلک مي‌شود.</a:t>
            </a:r>
            <a:r>
              <a:rPr lang="en-US" sz="2600" dirty="0">
                <a:solidFill>
                  <a:schemeClr val="tx1"/>
                </a:solidFill>
                <a:cs typeface="B Titr" pitchFamily="2" charset="-78"/>
              </a:rPr>
              <a:t> </a:t>
            </a:r>
            <a:endParaRPr lang="fa-IR" sz="2600" dirty="0">
              <a:solidFill>
                <a:schemeClr val="tx1"/>
              </a:solidFill>
              <a:cs typeface="B Titr" pitchFamily="2" charset="-78"/>
            </a:endParaRPr>
          </a:p>
          <a:p>
            <a:pPr algn="just" rtl="1" eaLnBrk="1" hangingPunct="1">
              <a:lnSpc>
                <a:spcPct val="150000"/>
              </a:lnSpc>
              <a:spcBef>
                <a:spcPct val="50000"/>
              </a:spcBef>
              <a:buClr>
                <a:srgbClr val="FFFF99"/>
              </a:buClr>
              <a:buSzPct val="120000"/>
              <a:buFont typeface="Wingdings" pitchFamily="2" charset="2"/>
              <a:buChar char="ü"/>
            </a:pPr>
            <a:r>
              <a:rPr lang="ar-SA" sz="2600" dirty="0">
                <a:solidFill>
                  <a:schemeClr val="tx1"/>
                </a:solidFill>
                <a:cs typeface="B Titr" pitchFamily="2" charset="-78"/>
              </a:rPr>
              <a:t>تحصيل داراييهاي ثابت مشهود براي </a:t>
            </a:r>
            <a:r>
              <a:rPr lang="ar-SA" sz="2600" dirty="0">
                <a:solidFill>
                  <a:srgbClr val="FF0000"/>
                </a:solidFill>
                <a:cs typeface="B Titr" pitchFamily="2" charset="-78"/>
              </a:rPr>
              <a:t>مقاصد زيست محيطي يا ايمني </a:t>
            </a:r>
            <a:r>
              <a:rPr lang="fa-IR" sz="2600" dirty="0" smtClean="0">
                <a:solidFill>
                  <a:schemeClr val="tx1"/>
                </a:solidFill>
                <a:cs typeface="B Titr" pitchFamily="2" charset="-78"/>
              </a:rPr>
              <a:t>تحصیل شونتد </a:t>
            </a:r>
            <a:r>
              <a:rPr lang="ar-SA" sz="2600" dirty="0" smtClean="0">
                <a:solidFill>
                  <a:schemeClr val="tx1"/>
                </a:solidFill>
                <a:cs typeface="B Titr" pitchFamily="2" charset="-78"/>
              </a:rPr>
              <a:t>بنابراين </a:t>
            </a:r>
            <a:r>
              <a:rPr lang="ar-SA" sz="2600" dirty="0">
                <a:solidFill>
                  <a:schemeClr val="tx1"/>
                </a:solidFill>
                <a:cs typeface="B Titr" pitchFamily="2" charset="-78"/>
              </a:rPr>
              <a:t>اين دارايي ها واجد شرايط شناخت به عنوان دارايي مي باشند.</a:t>
            </a:r>
            <a:r>
              <a:rPr lang="fa-IR" sz="2600" dirty="0">
                <a:solidFill>
                  <a:schemeClr val="tx1"/>
                </a:solidFill>
                <a:cs typeface="B Titr" pitchFamily="2" charset="-78"/>
              </a:rPr>
              <a:t>(سیستم تهویه هوا یا سیستم اطفاء </a:t>
            </a:r>
            <a:r>
              <a:rPr lang="fa-IR" sz="2600" dirty="0" smtClean="0">
                <a:solidFill>
                  <a:schemeClr val="tx1"/>
                </a:solidFill>
                <a:cs typeface="B Titr" pitchFamily="2" charset="-78"/>
              </a:rPr>
              <a:t>حریق)</a:t>
            </a:r>
            <a:endParaRPr lang="en-US" sz="2600" dirty="0">
              <a:solidFill>
                <a:schemeClr val="tx1"/>
              </a:solidFill>
              <a:cs typeface="B Titr" pitchFamily="2" charset="-78"/>
            </a:endParaRPr>
          </a:p>
        </p:txBody>
      </p:sp>
      <p:sp>
        <p:nvSpPr>
          <p:cNvPr id="13317"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r>
              <a:rPr lang="en-US" sz="1400" b="0" smtClean="0">
                <a:solidFill>
                  <a:schemeClr val="bg1"/>
                </a:solidFill>
                <a:cs typeface="Times New Roman" pitchFamily="18" charset="0"/>
              </a:rPr>
              <a:t>10/64</a:t>
            </a:r>
          </a:p>
        </p:txBody>
      </p:sp>
    </p:spTree>
    <p:extLst>
      <p:ext uri="{BB962C8B-B14F-4D97-AF65-F5344CB8AC3E}">
        <p14:creationId xmlns:p14="http://schemas.microsoft.com/office/powerpoint/2010/main" val="1694252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trips(downLeft)">
                                      <p:cBhvr>
                                        <p:cTn id="7" dur="500"/>
                                        <p:tgtEl>
                                          <p:spTgt spid="13314"/>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13315"/>
                                        </p:tgtEl>
                                        <p:attrNameLst>
                                          <p:attrName>style.visibility</p:attrName>
                                        </p:attrNameLst>
                                      </p:cBhvr>
                                      <p:to>
                                        <p:strVal val="visible"/>
                                      </p:to>
                                    </p:set>
                                    <p:anim calcmode="lin" valueType="num">
                                      <p:cBhvr>
                                        <p:cTn id="11" dur="500" fill="hold"/>
                                        <p:tgtEl>
                                          <p:spTgt spid="13315"/>
                                        </p:tgtEl>
                                        <p:attrNameLst>
                                          <p:attrName>ppt_x</p:attrName>
                                        </p:attrNameLst>
                                      </p:cBhvr>
                                      <p:tavLst>
                                        <p:tav tm="0">
                                          <p:val>
                                            <p:strVal val="#ppt_x-#ppt_w/2"/>
                                          </p:val>
                                        </p:tav>
                                        <p:tav tm="100000">
                                          <p:val>
                                            <p:strVal val="#ppt_x"/>
                                          </p:val>
                                        </p:tav>
                                      </p:tavLst>
                                    </p:anim>
                                    <p:anim calcmode="lin" valueType="num">
                                      <p:cBhvr>
                                        <p:cTn id="12" dur="500" fill="hold"/>
                                        <p:tgtEl>
                                          <p:spTgt spid="13315"/>
                                        </p:tgtEl>
                                        <p:attrNameLst>
                                          <p:attrName>ppt_y</p:attrName>
                                        </p:attrNameLst>
                                      </p:cBhvr>
                                      <p:tavLst>
                                        <p:tav tm="0">
                                          <p:val>
                                            <p:strVal val="#ppt_y"/>
                                          </p:val>
                                        </p:tav>
                                        <p:tav tm="100000">
                                          <p:val>
                                            <p:strVal val="#ppt_y"/>
                                          </p:val>
                                        </p:tav>
                                      </p:tavLst>
                                    </p:anim>
                                    <p:anim calcmode="lin" valueType="num">
                                      <p:cBhvr>
                                        <p:cTn id="13" dur="500" fill="hold"/>
                                        <p:tgtEl>
                                          <p:spTgt spid="13315"/>
                                        </p:tgtEl>
                                        <p:attrNameLst>
                                          <p:attrName>ppt_w</p:attrName>
                                        </p:attrNameLst>
                                      </p:cBhvr>
                                      <p:tavLst>
                                        <p:tav tm="0">
                                          <p:val>
                                            <p:fltVal val="0"/>
                                          </p:val>
                                        </p:tav>
                                        <p:tav tm="100000">
                                          <p:val>
                                            <p:strVal val="#ppt_w"/>
                                          </p:val>
                                        </p:tav>
                                      </p:tavLst>
                                    </p:anim>
                                    <p:anim calcmode="lin" valueType="num">
                                      <p:cBhvr>
                                        <p:cTn id="14" dur="500" fill="hold"/>
                                        <p:tgtEl>
                                          <p:spTgt spid="133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914400" y="115888"/>
            <a:ext cx="10363200" cy="533400"/>
          </a:xfrm>
        </p:spPr>
        <p:txBody>
          <a:bodyPr>
            <a:normAutofit fontScale="90000"/>
          </a:bodyPr>
          <a:lstStyle/>
          <a:p>
            <a:pPr eaLnBrk="1" hangingPunct="1"/>
            <a:r>
              <a:rPr lang="fa-IR" dirty="0" smtClean="0">
                <a:solidFill>
                  <a:srgbClr val="FF0000"/>
                </a:solidFill>
                <a:cs typeface="B Titr" pitchFamily="2" charset="-78"/>
              </a:rPr>
              <a:t>مخارج بعدي</a:t>
            </a:r>
            <a:endParaRPr lang="en-US" dirty="0" smtClean="0">
              <a:solidFill>
                <a:srgbClr val="FF0000"/>
              </a:solidFill>
              <a:cs typeface="B Titr" pitchFamily="2" charset="-78"/>
            </a:endParaRPr>
          </a:p>
        </p:txBody>
      </p:sp>
      <p:graphicFrame>
        <p:nvGraphicFramePr>
          <p:cNvPr id="87073" name="Group 33"/>
          <p:cNvGraphicFramePr>
            <a:graphicFrameLocks noGrp="1"/>
          </p:cNvGraphicFramePr>
          <p:nvPr>
            <p:extLst>
              <p:ext uri="{D42A27DB-BD31-4B8C-83A1-F6EECF244321}">
                <p14:modId xmlns:p14="http://schemas.microsoft.com/office/powerpoint/2010/main" val="4169063170"/>
              </p:ext>
            </p:extLst>
          </p:nvPr>
        </p:nvGraphicFramePr>
        <p:xfrm>
          <a:off x="711200" y="1872659"/>
          <a:ext cx="10769600" cy="4664075"/>
        </p:xfrm>
        <a:graphic>
          <a:graphicData uri="http://schemas.openxmlformats.org/drawingml/2006/table">
            <a:tbl>
              <a:tblPr/>
              <a:tblGrid>
                <a:gridCol w="4673600"/>
                <a:gridCol w="537633"/>
                <a:gridCol w="5558367"/>
              </a:tblGrid>
              <a:tr h="3164255">
                <a:tc>
                  <a:txBody>
                    <a:bodyPr/>
                    <a:lstStyle/>
                    <a:p>
                      <a:pPr marL="0" marR="0" lvl="0" indent="0" algn="justLow" defTabSz="914400" rtl="1" eaLnBrk="1" fontAlgn="base" latinLnBrk="0" hangingPunct="1">
                        <a:lnSpc>
                          <a:spcPct val="110000"/>
                        </a:lnSpc>
                        <a:spcBef>
                          <a:spcPct val="2000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Times New Roman" pitchFamily="18" charset="0"/>
                        <a:cs typeface="B Titr" pitchFamily="2" charset="-78"/>
                      </a:endParaRPr>
                    </a:p>
                    <a:p>
                      <a:pPr marL="0" marR="0" lvl="0" indent="0" algn="justLow" defTabSz="914400" rtl="1" eaLnBrk="1" fontAlgn="base" latinLnBrk="0" hangingPunct="1">
                        <a:lnSpc>
                          <a:spcPct val="110000"/>
                        </a:lnSpc>
                        <a:spcBef>
                          <a:spcPct val="2000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Times New Roman" pitchFamily="18" charset="0"/>
                        <a:cs typeface="B Titr" pitchFamily="2" charset="-78"/>
                      </a:endParaRPr>
                    </a:p>
                    <a:p>
                      <a:pPr marL="0" marR="0" lvl="0" indent="0" algn="justLow" defTabSz="914400" rtl="1" eaLnBrk="1" fontAlgn="base" latinLnBrk="0" hangingPunct="1">
                        <a:lnSpc>
                          <a:spcPct val="11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در غير اين صورت: ساير مخارج بعدي</a:t>
                      </a:r>
                      <a:endParaRPr kumimoji="0" lang="en-US" sz="2400" b="1" i="0" u="none" strike="noStrike" cap="none" normalizeH="0" baseline="0" dirty="0" smtClean="0">
                        <a:ln>
                          <a:noFill/>
                        </a:ln>
                        <a:solidFill>
                          <a:schemeClr val="tx1"/>
                        </a:solidFill>
                        <a:effectLst/>
                        <a:latin typeface="Times New Roman" pitchFamily="18" charset="0"/>
                        <a:cs typeface="B Titr" pitchFamily="2" charset="-78"/>
                      </a:endParaRPr>
                    </a:p>
                  </a:txBody>
                  <a:tcPr marL="121920" marR="121920" marT="45726" marB="45726" horzOverflow="overflow">
                    <a:lnL cap="flat">
                      <a:noFill/>
                    </a:lnL>
                    <a:lnR>
                      <a:noFill/>
                    </a:lnR>
                    <a:lnT cap="flat">
                      <a:noFill/>
                    </a:lnT>
                    <a:lnB>
                      <a:noFill/>
                    </a:lnB>
                    <a:lnTlToBr>
                      <a:noFill/>
                    </a:lnTlToBr>
                    <a:lnBlToTr>
                      <a:noFill/>
                    </a:lnBlToTr>
                    <a:noFill/>
                  </a:tcPr>
                </a:tc>
                <a:tc>
                  <a:txBody>
                    <a:bodyPr/>
                    <a:lstStyle/>
                    <a:p>
                      <a:pPr marL="0" marR="0" lvl="0" indent="0" algn="justLow" defTabSz="914400" rtl="1" eaLnBrk="1" fontAlgn="base" latinLnBrk="0" hangingPunct="1">
                        <a:lnSpc>
                          <a:spcPct val="12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B Titr" pitchFamily="2" charset="-78"/>
                      </a:endParaRPr>
                    </a:p>
                  </a:txBody>
                  <a:tcPr marL="121920" marR="121920" marT="45726" marB="45726" horzOverflow="overflow">
                    <a:lnL>
                      <a:noFill/>
                    </a:lnL>
                    <a:lnR>
                      <a:noFill/>
                    </a:lnR>
                    <a:lnT cap="flat">
                      <a:noFill/>
                    </a:lnT>
                    <a:lnB>
                      <a:noFill/>
                    </a:lnB>
                    <a:lnTlToBr>
                      <a:noFill/>
                    </a:lnTlToBr>
                    <a:lnBlToTr>
                      <a:noFill/>
                    </a:lnBlToTr>
                    <a:noFill/>
                  </a:tcPr>
                </a:tc>
                <a:tc>
                  <a:txBody>
                    <a:bodyPr/>
                    <a:lstStyle/>
                    <a:p>
                      <a:pPr marL="0" marR="0" lvl="0" indent="0" algn="justLow" defTabSz="914400" rtl="1" eaLnBrk="1" fontAlgn="base" latinLnBrk="0" hangingPunct="1">
                        <a:lnSpc>
                          <a:spcPct val="12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مخارج انجام شده موجب بهبود وضعيت دارايي در مقايسه با استاندارد عملکرد ارزيابي شده اوليه آن گردد، به‌گونه‌اي که شواهد کافي مبني بر وقوع جريان منافع اقتصادي ناشي از اين مخارج به درون واحد تجاري وجود داشته باشد</a:t>
                      </a:r>
                      <a:endParaRPr kumimoji="0" lang="en-US" sz="2400" b="1" i="0" u="none" strike="noStrike" cap="none" normalizeH="0" baseline="0" dirty="0" smtClean="0">
                        <a:ln>
                          <a:noFill/>
                        </a:ln>
                        <a:solidFill>
                          <a:schemeClr val="tx1"/>
                        </a:solidFill>
                        <a:effectLst/>
                        <a:latin typeface="Times New Roman" pitchFamily="18" charset="0"/>
                        <a:cs typeface="B Titr" pitchFamily="2" charset="-78"/>
                      </a:endParaRPr>
                    </a:p>
                  </a:txBody>
                  <a:tcPr marL="121920" marR="121920" marT="45726" marB="45726" horzOverflow="overflow">
                    <a:lnL>
                      <a:noFill/>
                    </a:lnL>
                    <a:lnR cap="flat">
                      <a:noFill/>
                    </a:lnR>
                    <a:lnT cap="flat">
                      <a:noFill/>
                    </a:lnT>
                    <a:lnB>
                      <a:noFill/>
                    </a:lnB>
                    <a:lnTlToBr>
                      <a:noFill/>
                    </a:lnTlToBr>
                    <a:lnBlToTr>
                      <a:noFill/>
                    </a:lnBlToTr>
                    <a:noFill/>
                  </a:tcPr>
                </a:tc>
              </a:tr>
              <a:tr h="530424">
                <a:tc>
                  <a:txBody>
                    <a:bodyPr/>
                    <a:lstStyle/>
                    <a:p>
                      <a:pPr marL="0" marR="0" lvl="0" indent="0" algn="justLow" defTabSz="914400" rtl="1" eaLnBrk="1" fontAlgn="base" latinLnBrk="0" hangingPunct="1">
                        <a:lnSpc>
                          <a:spcPct val="12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B Titr" pitchFamily="2" charset="-78"/>
                      </a:endParaRPr>
                    </a:p>
                  </a:txBody>
                  <a:tcPr marL="121920" marR="121920" marT="45726" marB="45726" horzOverflow="overflow">
                    <a:lnL cap="flat">
                      <a:noFill/>
                    </a:lnL>
                    <a:lnR>
                      <a:noFill/>
                    </a:lnR>
                    <a:lnT>
                      <a:noFill/>
                    </a:lnT>
                    <a:lnB>
                      <a:noFill/>
                    </a:lnB>
                    <a:lnTlToBr>
                      <a:noFill/>
                    </a:lnTlToBr>
                    <a:lnBlToTr>
                      <a:noFill/>
                    </a:lnBlToTr>
                    <a:noFill/>
                  </a:tcPr>
                </a:tc>
                <a:tc>
                  <a:txBody>
                    <a:bodyPr/>
                    <a:lstStyle/>
                    <a:p>
                      <a:pPr marL="0" marR="0" lvl="0" indent="0" algn="justLow" defTabSz="914400" rtl="1" eaLnBrk="1" fontAlgn="base" latinLnBrk="0" hangingPunct="1">
                        <a:lnSpc>
                          <a:spcPct val="12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B Titr" pitchFamily="2" charset="-78"/>
                      </a:endParaRPr>
                    </a:p>
                  </a:txBody>
                  <a:tcPr marL="121920" marR="121920" marT="45726" marB="45726" horzOverflow="overflow">
                    <a:lnL>
                      <a:noFill/>
                    </a:lnL>
                    <a:lnR>
                      <a:noFill/>
                    </a:lnR>
                    <a:lnT>
                      <a:noFill/>
                    </a:lnT>
                    <a:lnB>
                      <a:noFill/>
                    </a:lnB>
                    <a:lnTlToBr>
                      <a:noFill/>
                    </a:lnTlToBr>
                    <a:lnBlToTr>
                      <a:noFill/>
                    </a:lnBlToTr>
                    <a:noFill/>
                  </a:tcPr>
                </a:tc>
                <a:tc>
                  <a:txBody>
                    <a:bodyPr/>
                    <a:lstStyle/>
                    <a:p>
                      <a:pPr marL="0" marR="0" lvl="0" indent="0" algn="justLow" defTabSz="914400" rtl="1" eaLnBrk="1" fontAlgn="base" latinLnBrk="0" hangingPunct="1">
                        <a:lnSpc>
                          <a:spcPct val="12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B Titr" pitchFamily="2" charset="-78"/>
                      </a:endParaRPr>
                    </a:p>
                  </a:txBody>
                  <a:tcPr marL="121920" marR="121920" marT="45726" marB="45726" horzOverflow="overflow">
                    <a:lnL>
                      <a:noFill/>
                    </a:lnL>
                    <a:lnR cap="flat">
                      <a:noFill/>
                    </a:lnR>
                    <a:lnT>
                      <a:noFill/>
                    </a:lnT>
                    <a:lnB>
                      <a:noFill/>
                    </a:lnB>
                    <a:lnTlToBr>
                      <a:noFill/>
                    </a:lnTlToBr>
                    <a:lnBlToTr>
                      <a:noFill/>
                    </a:lnBlToTr>
                    <a:noFill/>
                  </a:tcPr>
                </a:tc>
              </a:tr>
              <a:tr h="969396">
                <a:tc>
                  <a:txBody>
                    <a:bodyPr/>
                    <a:lstStyle/>
                    <a:p>
                      <a:pPr marL="0" marR="0" lvl="0" indent="0" algn="ctr" defTabSz="914400" rtl="1" eaLnBrk="1" fontAlgn="base" latinLnBrk="0" hangingPunct="1">
                        <a:lnSpc>
                          <a:spcPct val="120000"/>
                        </a:lnSpc>
                        <a:spcBef>
                          <a:spcPct val="20000"/>
                        </a:spcBef>
                        <a:spcAft>
                          <a:spcPct val="0"/>
                        </a:spcAft>
                        <a:buClrTx/>
                        <a:buSzTx/>
                        <a:buFontTx/>
                        <a:buNone/>
                        <a:tabLst/>
                      </a:pPr>
                      <a:r>
                        <a:rPr kumimoji="0" lang="fa-IR" sz="2400" b="1" i="0" u="none" strike="noStrike" cap="none" normalizeH="0" baseline="0" dirty="0" smtClean="0">
                          <a:ln>
                            <a:noFill/>
                          </a:ln>
                          <a:solidFill>
                            <a:srgbClr val="FF0000"/>
                          </a:solidFill>
                          <a:effectLst/>
                          <a:latin typeface="Times New Roman" pitchFamily="18" charset="0"/>
                          <a:cs typeface="B Titr" pitchFamily="2" charset="-78"/>
                        </a:rPr>
                        <a:t>در دوره وقوع به عنوان هزينه شناسايي مي شود.</a:t>
                      </a:r>
                      <a:endParaRPr kumimoji="0" lang="en-US" sz="2400" b="1" i="0" u="none" strike="noStrike" cap="none" normalizeH="0" baseline="0" dirty="0" smtClean="0">
                        <a:ln>
                          <a:noFill/>
                        </a:ln>
                        <a:solidFill>
                          <a:srgbClr val="FF0000"/>
                        </a:solidFill>
                        <a:effectLst/>
                        <a:latin typeface="Times New Roman" pitchFamily="18" charset="0"/>
                        <a:cs typeface="B Titr" pitchFamily="2" charset="-78"/>
                      </a:endParaRPr>
                    </a:p>
                  </a:txBody>
                  <a:tcPr marL="121920" marR="121920" marT="45726" marB="45726" horzOverflow="overflow">
                    <a:lnL cap="flat">
                      <a:noFill/>
                    </a:lnL>
                    <a:lnR>
                      <a:noFill/>
                    </a:lnR>
                    <a:lnT>
                      <a:noFill/>
                    </a:lnT>
                    <a:lnB cap="flat">
                      <a:noFill/>
                    </a:lnB>
                    <a:lnTlToBr>
                      <a:noFill/>
                    </a:lnTlToBr>
                    <a:lnBlToTr>
                      <a:noFill/>
                    </a:lnBlToTr>
                    <a:noFill/>
                  </a:tcPr>
                </a:tc>
                <a:tc>
                  <a:txBody>
                    <a:bodyPr/>
                    <a:lstStyle/>
                    <a:p>
                      <a:pPr marL="0" marR="0" lvl="0" indent="0" algn="justLow" defTabSz="914400" rtl="1" eaLnBrk="1" fontAlgn="base" latinLnBrk="0" hangingPunct="1">
                        <a:lnSpc>
                          <a:spcPct val="12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B Titr" pitchFamily="2" charset="-78"/>
                      </a:endParaRPr>
                    </a:p>
                  </a:txBody>
                  <a:tcPr marL="121920" marR="121920" marT="45726" marB="45726" horzOverflow="overflow">
                    <a:lnL>
                      <a:noFill/>
                    </a:lnL>
                    <a:lnR>
                      <a:noFill/>
                    </a:lnR>
                    <a:lnT>
                      <a:noFill/>
                    </a:lnT>
                    <a:lnB cap="flat">
                      <a:noFill/>
                    </a:lnB>
                    <a:lnTlToBr>
                      <a:noFill/>
                    </a:lnTlToBr>
                    <a:lnBlToTr>
                      <a:noFill/>
                    </a:lnBlToTr>
                    <a:noFill/>
                  </a:tcPr>
                </a:tc>
                <a:tc>
                  <a:txBody>
                    <a:bodyPr/>
                    <a:lstStyle/>
                    <a:p>
                      <a:pPr marL="0" marR="0" lvl="0" indent="0" algn="justLow" defTabSz="914400" rtl="1" eaLnBrk="1" fontAlgn="base" latinLnBrk="0" hangingPunct="1">
                        <a:lnSpc>
                          <a:spcPct val="120000"/>
                        </a:lnSpc>
                        <a:spcBef>
                          <a:spcPct val="20000"/>
                        </a:spcBef>
                        <a:spcAft>
                          <a:spcPct val="0"/>
                        </a:spcAft>
                        <a:buClrTx/>
                        <a:buSzTx/>
                        <a:buFontTx/>
                        <a:buNone/>
                        <a:tabLst/>
                      </a:pPr>
                      <a:r>
                        <a:rPr kumimoji="0" lang="fa-IR" sz="2400" b="1" i="0" u="none" strike="noStrike" cap="none" normalizeH="0" baseline="0" dirty="0" smtClean="0">
                          <a:ln>
                            <a:noFill/>
                          </a:ln>
                          <a:solidFill>
                            <a:srgbClr val="FF0000"/>
                          </a:solidFill>
                          <a:effectLst/>
                          <a:latin typeface="Times New Roman" pitchFamily="18" charset="0"/>
                          <a:cs typeface="B Titr" pitchFamily="2" charset="-78"/>
                        </a:rPr>
                        <a:t>به مبلغ دفتري دارايي اضافه  مي شوند.</a:t>
                      </a:r>
                      <a:endParaRPr kumimoji="0" lang="en-US" sz="2400" b="1" i="0" u="none" strike="noStrike" cap="none" normalizeH="0" baseline="0" dirty="0" smtClean="0">
                        <a:ln>
                          <a:noFill/>
                        </a:ln>
                        <a:solidFill>
                          <a:srgbClr val="FF0000"/>
                        </a:solidFill>
                        <a:effectLst/>
                        <a:latin typeface="Times New Roman" pitchFamily="18" charset="0"/>
                        <a:cs typeface="B Titr" pitchFamily="2" charset="-78"/>
                      </a:endParaRPr>
                    </a:p>
                  </a:txBody>
                  <a:tcPr marL="121920" marR="121920" marT="45726" marB="45726" horzOverflow="overflow">
                    <a:lnL>
                      <a:noFill/>
                    </a:lnL>
                    <a:lnR cap="flat">
                      <a:noFill/>
                    </a:lnR>
                    <a:lnT>
                      <a:noFill/>
                    </a:lnT>
                    <a:lnB cap="flat">
                      <a:noFill/>
                    </a:lnB>
                    <a:lnTlToBr>
                      <a:noFill/>
                    </a:lnTlToBr>
                    <a:lnBlToTr>
                      <a:noFill/>
                    </a:lnBlToTr>
                    <a:noFill/>
                  </a:tcPr>
                </a:tc>
              </a:tr>
            </a:tbl>
          </a:graphicData>
        </a:graphic>
      </p:graphicFrame>
      <p:sp>
        <p:nvSpPr>
          <p:cNvPr id="87065" name="Line 25"/>
          <p:cNvSpPr>
            <a:spLocks noChangeShapeType="1"/>
          </p:cNvSpPr>
          <p:nvPr/>
        </p:nvSpPr>
        <p:spPr bwMode="auto">
          <a:xfrm>
            <a:off x="5994400" y="620713"/>
            <a:ext cx="0" cy="381000"/>
          </a:xfrm>
          <a:prstGeom prst="line">
            <a:avLst/>
          </a:prstGeom>
          <a:ln w="38100">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fa-IR"/>
          </a:p>
        </p:txBody>
      </p:sp>
      <p:sp>
        <p:nvSpPr>
          <p:cNvPr id="87066" name="Line 26"/>
          <p:cNvSpPr>
            <a:spLocks noChangeShapeType="1"/>
          </p:cNvSpPr>
          <p:nvPr/>
        </p:nvSpPr>
        <p:spPr bwMode="auto">
          <a:xfrm>
            <a:off x="3556000" y="1052513"/>
            <a:ext cx="4876800" cy="0"/>
          </a:xfrm>
          <a:prstGeom prst="line">
            <a:avLst/>
          </a:prstGeom>
          <a:ln w="38100">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fa-IR"/>
          </a:p>
        </p:txBody>
      </p:sp>
      <p:sp>
        <p:nvSpPr>
          <p:cNvPr id="87068" name="Line 28"/>
          <p:cNvSpPr>
            <a:spLocks noChangeShapeType="1"/>
          </p:cNvSpPr>
          <p:nvPr/>
        </p:nvSpPr>
        <p:spPr bwMode="auto">
          <a:xfrm>
            <a:off x="8432800" y="1052513"/>
            <a:ext cx="0" cy="609600"/>
          </a:xfrm>
          <a:prstGeom prst="line">
            <a:avLst/>
          </a:prstGeom>
          <a:ln w="38100">
            <a:headEnd type="none" w="sm" len="sm"/>
            <a:tailEnd type="triangle" w="sm" len="sm"/>
          </a:ln>
        </p:spPr>
        <p:style>
          <a:lnRef idx="1">
            <a:schemeClr val="dk1"/>
          </a:lnRef>
          <a:fillRef idx="0">
            <a:schemeClr val="dk1"/>
          </a:fillRef>
          <a:effectRef idx="0">
            <a:schemeClr val="dk1"/>
          </a:effectRef>
          <a:fontRef idx="minor">
            <a:schemeClr val="tx1"/>
          </a:fontRef>
        </p:style>
        <p:txBody>
          <a:bodyPr/>
          <a:lstStyle/>
          <a:p>
            <a:endParaRPr lang="fa-IR"/>
          </a:p>
        </p:txBody>
      </p:sp>
      <p:sp>
        <p:nvSpPr>
          <p:cNvPr id="87069" name="Line 29"/>
          <p:cNvSpPr>
            <a:spLocks noChangeShapeType="1"/>
          </p:cNvSpPr>
          <p:nvPr/>
        </p:nvSpPr>
        <p:spPr bwMode="auto">
          <a:xfrm>
            <a:off x="8697310" y="4585028"/>
            <a:ext cx="0" cy="730250"/>
          </a:xfrm>
          <a:prstGeom prst="line">
            <a:avLst/>
          </a:prstGeom>
          <a:ln w="38100">
            <a:headEnd type="none" w="sm" len="sm"/>
            <a:tailEnd type="triangle" w="sm" len="sm"/>
          </a:ln>
        </p:spPr>
        <p:style>
          <a:lnRef idx="1">
            <a:schemeClr val="dk1"/>
          </a:lnRef>
          <a:fillRef idx="0">
            <a:schemeClr val="dk1"/>
          </a:fillRef>
          <a:effectRef idx="0">
            <a:schemeClr val="dk1"/>
          </a:effectRef>
          <a:fontRef idx="minor">
            <a:schemeClr val="tx1"/>
          </a:fontRef>
        </p:style>
        <p:txBody>
          <a:bodyPr/>
          <a:lstStyle/>
          <a:p>
            <a:endParaRPr lang="fa-IR"/>
          </a:p>
        </p:txBody>
      </p:sp>
      <p:sp>
        <p:nvSpPr>
          <p:cNvPr id="15379"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r>
              <a:rPr lang="en-US" sz="1400" b="0" smtClean="0">
                <a:solidFill>
                  <a:schemeClr val="bg1"/>
                </a:solidFill>
                <a:cs typeface="Times New Roman" pitchFamily="18" charset="0"/>
              </a:rPr>
              <a:t>11/64</a:t>
            </a:r>
          </a:p>
        </p:txBody>
      </p:sp>
      <p:sp>
        <p:nvSpPr>
          <p:cNvPr id="11" name="Line 28"/>
          <p:cNvSpPr>
            <a:spLocks noChangeShapeType="1"/>
          </p:cNvSpPr>
          <p:nvPr/>
        </p:nvSpPr>
        <p:spPr bwMode="auto">
          <a:xfrm>
            <a:off x="3556000" y="1052513"/>
            <a:ext cx="0" cy="609600"/>
          </a:xfrm>
          <a:prstGeom prst="line">
            <a:avLst/>
          </a:prstGeom>
          <a:ln w="38100">
            <a:headEnd type="none" w="sm" len="sm"/>
            <a:tailEnd type="triangle" w="sm" len="sm"/>
          </a:ln>
        </p:spPr>
        <p:style>
          <a:lnRef idx="1">
            <a:schemeClr val="dk1"/>
          </a:lnRef>
          <a:fillRef idx="0">
            <a:schemeClr val="dk1"/>
          </a:fillRef>
          <a:effectRef idx="0">
            <a:schemeClr val="dk1"/>
          </a:effectRef>
          <a:fontRef idx="minor">
            <a:schemeClr val="tx1"/>
          </a:fontRef>
        </p:style>
        <p:txBody>
          <a:bodyPr/>
          <a:lstStyle/>
          <a:p>
            <a:endParaRPr lang="fa-IR"/>
          </a:p>
        </p:txBody>
      </p:sp>
      <p:sp>
        <p:nvSpPr>
          <p:cNvPr id="12" name="Line 29"/>
          <p:cNvSpPr>
            <a:spLocks noChangeShapeType="1"/>
          </p:cNvSpPr>
          <p:nvPr/>
        </p:nvSpPr>
        <p:spPr bwMode="auto">
          <a:xfrm>
            <a:off x="3556000" y="4435475"/>
            <a:ext cx="0" cy="730250"/>
          </a:xfrm>
          <a:prstGeom prst="line">
            <a:avLst/>
          </a:prstGeom>
          <a:ln w="38100">
            <a:headEnd type="none" w="sm" len="sm"/>
            <a:tailEnd type="triangle" w="sm" len="sm"/>
          </a:ln>
        </p:spPr>
        <p:style>
          <a:lnRef idx="1">
            <a:schemeClr val="dk1"/>
          </a:lnRef>
          <a:fillRef idx="0">
            <a:schemeClr val="dk1"/>
          </a:fillRef>
          <a:effectRef idx="0">
            <a:schemeClr val="dk1"/>
          </a:effectRef>
          <a:fontRef idx="minor">
            <a:schemeClr val="tx1"/>
          </a:fontRef>
        </p:style>
        <p:txBody>
          <a:bodyPr/>
          <a:lstStyle/>
          <a:p>
            <a:endParaRPr lang="fa-IR"/>
          </a:p>
        </p:txBody>
      </p:sp>
    </p:spTree>
    <p:extLst>
      <p:ext uri="{BB962C8B-B14F-4D97-AF65-F5344CB8AC3E}">
        <p14:creationId xmlns:p14="http://schemas.microsoft.com/office/powerpoint/2010/main" val="18110053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slide(fromRight)">
                                      <p:cBhvr>
                                        <p:cTn id="7" dur="500"/>
                                        <p:tgtEl>
                                          <p:spTgt spid="87042"/>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87073"/>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87065"/>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87066"/>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0"/>
                                  </p:stCondLst>
                                  <p:childTnLst>
                                    <p:set>
                                      <p:cBhvr>
                                        <p:cTn id="19" dur="1" fill="hold">
                                          <p:stCondLst>
                                            <p:cond delay="499"/>
                                          </p:stCondLst>
                                        </p:cTn>
                                        <p:tgtEl>
                                          <p:spTgt spid="87068"/>
                                        </p:tgtEl>
                                        <p:attrNameLst>
                                          <p:attrName>style.visibility</p:attrName>
                                        </p:attrNameLst>
                                      </p:cBhvr>
                                      <p:to>
                                        <p:strVal val="visible"/>
                                      </p:to>
                                    </p:set>
                                  </p:childTnLst>
                                </p:cTn>
                              </p:par>
                            </p:childTnLst>
                          </p:cTn>
                        </p:par>
                        <p:par>
                          <p:cTn id="20" fill="hold" nodeType="afterGroup">
                            <p:stCondLst>
                              <p:cond delay="2500"/>
                            </p:stCondLst>
                            <p:childTnLst>
                              <p:par>
                                <p:cTn id="21" presetID="1" presetClass="entr" presetSubtype="0" fill="hold" grpId="0" nodeType="afterEffect">
                                  <p:stCondLst>
                                    <p:cond delay="0"/>
                                  </p:stCondLst>
                                  <p:childTnLst>
                                    <p:set>
                                      <p:cBhvr>
                                        <p:cTn id="22" dur="1" fill="hold">
                                          <p:stCondLst>
                                            <p:cond delay="499"/>
                                          </p:stCondLst>
                                        </p:cTn>
                                        <p:tgtEl>
                                          <p:spTgt spid="87069"/>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499"/>
                                          </p:stCondLst>
                                        </p:cTn>
                                        <p:tgtEl>
                                          <p:spTgt spid="11"/>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grpId="0" nodeType="afterEffect">
                                  <p:stCondLst>
                                    <p:cond delay="0"/>
                                  </p:stCondLst>
                                  <p:childTnLst>
                                    <p:set>
                                      <p:cBhvr>
                                        <p:cTn id="28"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utoUpdateAnimBg="0"/>
      <p:bldP spid="87065" grpId="0" animBg="1"/>
      <p:bldP spid="87066" grpId="0" animBg="1"/>
      <p:bldP spid="87068" grpId="0" animBg="1"/>
      <p:bldP spid="87069" grpId="0" animBg="1"/>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14400" y="304800"/>
            <a:ext cx="10363200" cy="1143000"/>
          </a:xfrm>
        </p:spPr>
        <p:txBody>
          <a:bodyPr/>
          <a:lstStyle/>
          <a:p>
            <a:pPr eaLnBrk="1" hangingPunct="1"/>
            <a:r>
              <a:rPr lang="fa-IR" dirty="0" smtClean="0">
                <a:cs typeface="B Titr" pitchFamily="2" charset="-78"/>
              </a:rPr>
              <a:t>مخارج بعدي</a:t>
            </a:r>
            <a:endParaRPr lang="en-US" dirty="0" smtClean="0">
              <a:cs typeface="B Titr" pitchFamily="2" charset="-78"/>
            </a:endParaRPr>
          </a:p>
        </p:txBody>
      </p:sp>
      <p:sp>
        <p:nvSpPr>
          <p:cNvPr id="88067" name="Text Box 3"/>
          <p:cNvSpPr txBox="1">
            <a:spLocks noChangeArrowheads="1"/>
          </p:cNvSpPr>
          <p:nvPr/>
        </p:nvSpPr>
        <p:spPr bwMode="auto">
          <a:xfrm>
            <a:off x="283779" y="1600201"/>
            <a:ext cx="11298621"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2"/>
                </a:solidFill>
                <a:latin typeface="Times New Roman" pitchFamily="18" charset="0"/>
                <a:cs typeface="B Nazanin" pitchFamily="2" charset="-78"/>
              </a:defRPr>
            </a:lvl1pPr>
            <a:lvl2pPr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algn="just" rtl="1" eaLnBrk="1" hangingPunct="1">
              <a:lnSpc>
                <a:spcPct val="120000"/>
              </a:lnSpc>
              <a:spcBef>
                <a:spcPct val="50000"/>
              </a:spcBef>
            </a:pPr>
            <a:r>
              <a:rPr lang="fa-IR" dirty="0">
                <a:solidFill>
                  <a:schemeClr val="tx1"/>
                </a:solidFill>
                <a:cs typeface="B Titr" pitchFamily="2" charset="-78"/>
              </a:rPr>
              <a:t>نمونه هايي از بهبود وضعيت که منجر به افزايش منافع اقتصادي آتي دارايي شده و مخارج مربوط به آنها جزء </a:t>
            </a:r>
            <a:r>
              <a:rPr lang="fa-IR" dirty="0">
                <a:solidFill>
                  <a:srgbClr val="FF0000"/>
                </a:solidFill>
                <a:cs typeface="B Titr" pitchFamily="2" charset="-78"/>
              </a:rPr>
              <a:t>ارزش دفتري دارايي </a:t>
            </a:r>
            <a:r>
              <a:rPr lang="fa-IR" dirty="0">
                <a:solidFill>
                  <a:schemeClr val="tx1"/>
                </a:solidFill>
                <a:cs typeface="B Titr" pitchFamily="2" charset="-78"/>
              </a:rPr>
              <a:t>محسوب مي شود:</a:t>
            </a:r>
          </a:p>
          <a:p>
            <a:pPr lvl="1" algn="just" rtl="1" eaLnBrk="1" hangingPunct="1">
              <a:lnSpc>
                <a:spcPct val="120000"/>
              </a:lnSpc>
              <a:spcBef>
                <a:spcPct val="50000"/>
              </a:spcBef>
            </a:pPr>
            <a:r>
              <a:rPr lang="ar-SA" sz="2800" dirty="0" smtClean="0">
                <a:solidFill>
                  <a:schemeClr val="tx1"/>
                </a:solidFill>
                <a:cs typeface="B Titr" pitchFamily="2" charset="-78"/>
              </a:rPr>
              <a:t>الف‌</a:t>
            </a:r>
            <a:r>
              <a:rPr lang="fa-IR" sz="2800" dirty="0" smtClean="0">
                <a:solidFill>
                  <a:schemeClr val="tx1"/>
                </a:solidFill>
                <a:cs typeface="B Titr" pitchFamily="2" charset="-78"/>
              </a:rPr>
              <a:t>) </a:t>
            </a:r>
            <a:r>
              <a:rPr lang="ar-SA" sz="2800" dirty="0" smtClean="0">
                <a:solidFill>
                  <a:schemeClr val="tx1"/>
                </a:solidFill>
                <a:cs typeface="B Titr" pitchFamily="2" charset="-78"/>
              </a:rPr>
              <a:t>اصلاح‌ </a:t>
            </a:r>
            <a:r>
              <a:rPr lang="ar-SA" sz="2800" dirty="0">
                <a:solidFill>
                  <a:schemeClr val="tx1"/>
                </a:solidFill>
                <a:cs typeface="B Titr" pitchFamily="2" charset="-78"/>
              </a:rPr>
              <a:t>فني‌ ماشين‌آلات‌ به‌منظور </a:t>
            </a:r>
            <a:r>
              <a:rPr lang="ar-SA" sz="2800" dirty="0">
                <a:solidFill>
                  <a:srgbClr val="FF0000"/>
                </a:solidFill>
                <a:cs typeface="B Titr" pitchFamily="2" charset="-78"/>
              </a:rPr>
              <a:t>افزايش‌ عمر مفيد</a:t>
            </a:r>
            <a:r>
              <a:rPr lang="ar-SA" sz="2800" dirty="0">
                <a:solidFill>
                  <a:schemeClr val="tx1"/>
                </a:solidFill>
                <a:cs typeface="B Titr" pitchFamily="2" charset="-78"/>
              </a:rPr>
              <a:t>، شامل‌ افزايش‌ در ظرفيت‌ توليد آن‌</a:t>
            </a:r>
            <a:r>
              <a:rPr lang="en-US" sz="2800" dirty="0">
                <a:solidFill>
                  <a:schemeClr val="tx1"/>
                </a:solidFill>
                <a:cs typeface="B Titr" pitchFamily="2" charset="-78"/>
              </a:rPr>
              <a:t>. </a:t>
            </a:r>
          </a:p>
          <a:p>
            <a:pPr lvl="1" algn="just" rtl="1" eaLnBrk="1" hangingPunct="1">
              <a:lnSpc>
                <a:spcPct val="120000"/>
              </a:lnSpc>
              <a:spcBef>
                <a:spcPct val="50000"/>
              </a:spcBef>
            </a:pPr>
            <a:r>
              <a:rPr lang="ar-SA" sz="2800" dirty="0" smtClean="0">
                <a:solidFill>
                  <a:schemeClr val="tx1"/>
                </a:solidFill>
                <a:cs typeface="B Titr" pitchFamily="2" charset="-78"/>
              </a:rPr>
              <a:t>ب‌</a:t>
            </a:r>
            <a:r>
              <a:rPr lang="fa-IR" sz="2800" dirty="0" smtClean="0">
                <a:solidFill>
                  <a:schemeClr val="tx1"/>
                </a:solidFill>
                <a:cs typeface="B Titr" pitchFamily="2" charset="-78"/>
              </a:rPr>
              <a:t>)  </a:t>
            </a:r>
            <a:r>
              <a:rPr lang="ar-SA" sz="2800" dirty="0" smtClean="0">
                <a:solidFill>
                  <a:schemeClr val="tx1"/>
                </a:solidFill>
                <a:cs typeface="B Titr" pitchFamily="2" charset="-78"/>
              </a:rPr>
              <a:t> </a:t>
            </a:r>
            <a:r>
              <a:rPr lang="ar-SA" sz="2800" dirty="0">
                <a:solidFill>
                  <a:srgbClr val="FF0000"/>
                </a:solidFill>
                <a:cs typeface="B Titr" pitchFamily="2" charset="-78"/>
              </a:rPr>
              <a:t>بهسازي‌ قطعات‌ ماشين‌آلات‌ </a:t>
            </a:r>
            <a:r>
              <a:rPr lang="ar-SA" sz="2800" dirty="0">
                <a:solidFill>
                  <a:schemeClr val="tx1"/>
                </a:solidFill>
                <a:cs typeface="B Titr" pitchFamily="2" charset="-78"/>
              </a:rPr>
              <a:t>به‌منظور دستيابي‌ به‌ بهبودي‌ قابل‌ ملاحظه‌ در كيفيت‌ محصول‌</a:t>
            </a:r>
            <a:r>
              <a:rPr lang="en-US" sz="2800" dirty="0">
                <a:solidFill>
                  <a:schemeClr val="tx1"/>
                </a:solidFill>
                <a:cs typeface="B Titr" pitchFamily="2" charset="-78"/>
              </a:rPr>
              <a:t>. </a:t>
            </a:r>
          </a:p>
          <a:p>
            <a:pPr lvl="1" algn="just" rtl="1" eaLnBrk="1" hangingPunct="1">
              <a:lnSpc>
                <a:spcPct val="120000"/>
              </a:lnSpc>
              <a:spcBef>
                <a:spcPct val="50000"/>
              </a:spcBef>
            </a:pPr>
            <a:r>
              <a:rPr lang="ar-SA" sz="2800" dirty="0" smtClean="0">
                <a:solidFill>
                  <a:schemeClr val="tx1"/>
                </a:solidFill>
                <a:cs typeface="B Titr" pitchFamily="2" charset="-78"/>
              </a:rPr>
              <a:t>ج‌</a:t>
            </a:r>
            <a:r>
              <a:rPr lang="fa-IR" sz="2800" dirty="0" smtClean="0">
                <a:solidFill>
                  <a:schemeClr val="tx1"/>
                </a:solidFill>
                <a:cs typeface="B Titr" pitchFamily="2" charset="-78"/>
              </a:rPr>
              <a:t>) </a:t>
            </a:r>
            <a:r>
              <a:rPr lang="ar-SA" sz="2800" dirty="0" smtClean="0">
                <a:solidFill>
                  <a:schemeClr val="tx1"/>
                </a:solidFill>
                <a:cs typeface="B Titr" pitchFamily="2" charset="-78"/>
              </a:rPr>
              <a:t>بكارگيري‌ </a:t>
            </a:r>
            <a:r>
              <a:rPr lang="ar-SA" sz="2800" dirty="0">
                <a:solidFill>
                  <a:schemeClr val="tx1"/>
                </a:solidFill>
                <a:cs typeface="B Titr" pitchFamily="2" charset="-78"/>
              </a:rPr>
              <a:t>فرايندهاي‌ توليدي‌ جديد كه‌ موجب‌ كاهش‌ قابل‌ ملاحظه‌ در براورد قبلي‌ مخارج‌ عملياتي‌ گردد</a:t>
            </a:r>
            <a:r>
              <a:rPr lang="en-US" sz="2800" dirty="0">
                <a:solidFill>
                  <a:schemeClr val="tx1"/>
                </a:solidFill>
                <a:cs typeface="B Titr" pitchFamily="2" charset="-78"/>
              </a:rPr>
              <a:t>. </a:t>
            </a:r>
          </a:p>
          <a:p>
            <a:pPr algn="just" rtl="1" eaLnBrk="1" hangingPunct="1">
              <a:lnSpc>
                <a:spcPct val="120000"/>
              </a:lnSpc>
              <a:spcBef>
                <a:spcPct val="50000"/>
              </a:spcBef>
            </a:pPr>
            <a:endParaRPr lang="en-US" dirty="0">
              <a:solidFill>
                <a:schemeClr val="tx1"/>
              </a:solidFill>
              <a:cs typeface="B Titr" pitchFamily="2" charset="-78"/>
            </a:endParaRPr>
          </a:p>
        </p:txBody>
      </p:sp>
      <p:sp>
        <p:nvSpPr>
          <p:cNvPr id="16388" name="Rectangle 4"/>
          <p:cNvSpPr>
            <a:spLocks noChangeArrowheads="1"/>
          </p:cNvSpPr>
          <p:nvPr/>
        </p:nvSpPr>
        <p:spPr bwMode="auto">
          <a:xfrm>
            <a:off x="10363200" y="533400"/>
            <a:ext cx="1219200" cy="762000"/>
          </a:xfrm>
          <a:prstGeom prst="rect">
            <a:avLst/>
          </a:prstGeom>
          <a:gradFill rotWithShape="0">
            <a:gsLst>
              <a:gs pos="0">
                <a:srgbClr val="DDEBCF"/>
              </a:gs>
              <a:gs pos="50000">
                <a:srgbClr val="9CB86E"/>
              </a:gs>
              <a:gs pos="100000">
                <a:srgbClr val="156B13"/>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
        <p:nvSpPr>
          <p:cNvPr id="16389" name="Rectangle 5"/>
          <p:cNvSpPr>
            <a:spLocks noChangeArrowheads="1"/>
          </p:cNvSpPr>
          <p:nvPr/>
        </p:nvSpPr>
        <p:spPr bwMode="auto">
          <a:xfrm>
            <a:off x="9652000" y="990600"/>
            <a:ext cx="1422400" cy="685800"/>
          </a:xfrm>
          <a:prstGeom prst="rect">
            <a:avLst/>
          </a:prstGeom>
          <a:gradFill rotWithShape="0">
            <a:gsLst>
              <a:gs pos="0">
                <a:srgbClr val="DDEBCF"/>
              </a:gs>
              <a:gs pos="25000">
                <a:srgbClr val="9CB86E"/>
              </a:gs>
              <a:gs pos="50000">
                <a:srgbClr val="156B13"/>
              </a:gs>
              <a:gs pos="75000">
                <a:srgbClr val="9CB86E"/>
              </a:gs>
              <a:gs pos="100000">
                <a:srgbClr val="DDEBC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
        <p:nvSpPr>
          <p:cNvPr id="16390" name="Rectangle 6"/>
          <p:cNvSpPr>
            <a:spLocks noChangeArrowheads="1"/>
          </p:cNvSpPr>
          <p:nvPr/>
        </p:nvSpPr>
        <p:spPr bwMode="auto">
          <a:xfrm>
            <a:off x="10871200" y="914400"/>
            <a:ext cx="1016000" cy="685800"/>
          </a:xfrm>
          <a:prstGeom prst="rect">
            <a:avLst/>
          </a:prstGeom>
          <a:gradFill rotWithShape="0">
            <a:gsLst>
              <a:gs pos="0">
                <a:srgbClr val="DDEBCF"/>
              </a:gs>
              <a:gs pos="50000">
                <a:srgbClr val="9CB86E"/>
              </a:gs>
              <a:gs pos="100000">
                <a:srgbClr val="156B13"/>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a-IR"/>
          </a:p>
        </p:txBody>
      </p:sp>
      <p:sp>
        <p:nvSpPr>
          <p:cNvPr id="16391" name="Line 7"/>
          <p:cNvSpPr>
            <a:spLocks noChangeShapeType="1"/>
          </p:cNvSpPr>
          <p:nvPr/>
        </p:nvSpPr>
        <p:spPr bwMode="auto">
          <a:xfrm>
            <a:off x="1625600" y="1371600"/>
            <a:ext cx="10160000" cy="0"/>
          </a:xfrm>
          <a:prstGeom prst="line">
            <a:avLst/>
          </a:prstGeom>
          <a:noFill/>
          <a:ln w="38100">
            <a:pattFill prst="narHorz">
              <a:fgClr>
                <a:srgbClr val="006600"/>
              </a:fgClr>
              <a:bgClr>
                <a:srgbClr val="FFFFCC"/>
              </a:bgClr>
            </a:pattFill>
            <a:round/>
            <a:headEnd/>
            <a:tailEnd/>
          </a:ln>
          <a:extLst>
            <a:ext uri="{909E8E84-426E-40DD-AFC4-6F175D3DCCD1}">
              <a14:hiddenFill xmlns:a14="http://schemas.microsoft.com/office/drawing/2010/main">
                <a:noFill/>
              </a14:hiddenFill>
            </a:ext>
          </a:extLst>
        </p:spPr>
        <p:txBody>
          <a:bodyPr/>
          <a:lstStyle/>
          <a:p>
            <a:endParaRPr lang="fa-IR"/>
          </a:p>
        </p:txBody>
      </p:sp>
      <p:sp>
        <p:nvSpPr>
          <p:cNvPr id="16392" name="Line 8"/>
          <p:cNvSpPr>
            <a:spLocks noChangeShapeType="1"/>
          </p:cNvSpPr>
          <p:nvPr/>
        </p:nvSpPr>
        <p:spPr bwMode="auto">
          <a:xfrm>
            <a:off x="11074400" y="914400"/>
            <a:ext cx="0" cy="1295400"/>
          </a:xfrm>
          <a:prstGeom prst="line">
            <a:avLst/>
          </a:prstGeom>
          <a:noFill/>
          <a:ln w="38100">
            <a:pattFill prst="narVert">
              <a:fgClr>
                <a:srgbClr val="006600"/>
              </a:fgClr>
              <a:bgClr>
                <a:srgbClr val="FFFFCC"/>
              </a:bgClr>
            </a:pattFill>
            <a:round/>
            <a:headEnd/>
            <a:tailEnd/>
          </a:ln>
          <a:extLst>
            <a:ext uri="{909E8E84-426E-40DD-AFC4-6F175D3DCCD1}">
              <a14:hiddenFill xmlns:a14="http://schemas.microsoft.com/office/drawing/2010/main">
                <a:noFill/>
              </a14:hiddenFill>
            </a:ext>
          </a:extLst>
        </p:spPr>
        <p:txBody>
          <a:bodyPr/>
          <a:lstStyle/>
          <a:p>
            <a:endParaRPr lang="fa-IR"/>
          </a:p>
        </p:txBody>
      </p:sp>
      <p:sp>
        <p:nvSpPr>
          <p:cNvPr id="16393"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r>
              <a:rPr lang="en-US" sz="1400" b="0" smtClean="0">
                <a:solidFill>
                  <a:schemeClr val="bg1"/>
                </a:solidFill>
                <a:cs typeface="Times New Roman" pitchFamily="18" charset="0"/>
              </a:rPr>
              <a:t>12/64</a:t>
            </a:r>
          </a:p>
        </p:txBody>
      </p:sp>
    </p:spTree>
    <p:extLst>
      <p:ext uri="{BB962C8B-B14F-4D97-AF65-F5344CB8AC3E}">
        <p14:creationId xmlns:p14="http://schemas.microsoft.com/office/powerpoint/2010/main" val="17901189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blinds(vertical)">
                                      <p:cBhvr>
                                        <p:cTn id="7" dur="500"/>
                                        <p:tgtEl>
                                          <p:spTgt spid="88066"/>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88067"/>
                                        </p:tgtEl>
                                        <p:attrNameLst>
                                          <p:attrName>style.visibility</p:attrName>
                                        </p:attrNameLst>
                                      </p:cBhvr>
                                      <p:to>
                                        <p:strVal val="visible"/>
                                      </p:to>
                                    </p:set>
                                    <p:animEffect transition="in" filter="checkerboard(down)">
                                      <p:cBhvr>
                                        <p:cTn id="11"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P spid="88067"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69875"/>
            <a:ext cx="12192000" cy="1143000"/>
          </a:xfrm>
        </p:spPr>
        <p:txBody>
          <a:bodyPr>
            <a:normAutofit/>
          </a:bodyPr>
          <a:lstStyle/>
          <a:p>
            <a:pPr eaLnBrk="1" hangingPunct="1"/>
            <a:r>
              <a:rPr lang="fa-IR" sz="2800" dirty="0" smtClean="0">
                <a:solidFill>
                  <a:srgbClr val="FF0000"/>
                </a:solidFill>
                <a:cs typeface="B Titr" pitchFamily="2" charset="-78"/>
              </a:rPr>
              <a:t>نمونه هایی ازمخارجي که در بهاي تمام شده منظور نمي‌شود:</a:t>
            </a:r>
            <a:endParaRPr lang="en-US" sz="2800" dirty="0" smtClean="0">
              <a:solidFill>
                <a:srgbClr val="FF0000"/>
              </a:solidFill>
              <a:cs typeface="B Titr" pitchFamily="2" charset="-78"/>
            </a:endParaRPr>
          </a:p>
        </p:txBody>
      </p:sp>
      <p:sp>
        <p:nvSpPr>
          <p:cNvPr id="22531" name="Rectangle 3"/>
          <p:cNvSpPr>
            <a:spLocks noGrp="1" noChangeArrowheads="1"/>
          </p:cNvSpPr>
          <p:nvPr>
            <p:ph type="body" idx="4294967295"/>
          </p:nvPr>
        </p:nvSpPr>
        <p:spPr>
          <a:xfrm>
            <a:off x="624418" y="1268413"/>
            <a:ext cx="10847916" cy="5040312"/>
          </a:xfrm>
          <a:prstGeom prst="rect">
            <a:avLst/>
          </a:prstGeom>
        </p:spPr>
        <p:txBody>
          <a:bodyPr>
            <a:normAutofit fontScale="92500"/>
          </a:bodyPr>
          <a:lstStyle/>
          <a:p>
            <a:pPr marL="0" indent="0" eaLnBrk="1" hangingPunct="1">
              <a:lnSpc>
                <a:spcPct val="200000"/>
              </a:lnSpc>
              <a:buClr>
                <a:srgbClr val="FF0000"/>
              </a:buClr>
              <a:buNone/>
            </a:pPr>
            <a:r>
              <a:rPr lang="fa-IR" sz="2600" dirty="0" smtClean="0">
                <a:cs typeface="B Titr" pitchFamily="2" charset="-78"/>
              </a:rPr>
              <a:t>الف) مخارج افتتاح تأسيسات جديد،</a:t>
            </a:r>
          </a:p>
          <a:p>
            <a:pPr marL="0" indent="0" eaLnBrk="1" hangingPunct="1">
              <a:lnSpc>
                <a:spcPct val="200000"/>
              </a:lnSpc>
              <a:buClr>
                <a:srgbClr val="FF0000"/>
              </a:buClr>
              <a:buNone/>
            </a:pPr>
            <a:r>
              <a:rPr lang="fa-IR" sz="2600" dirty="0" smtClean="0">
                <a:cs typeface="B Titr" pitchFamily="2" charset="-78"/>
              </a:rPr>
              <a:t>ب) مخارج معرفي کالا يا خدمات جديد(شامل مخارج تبليغات و آگهي)</a:t>
            </a:r>
          </a:p>
          <a:p>
            <a:pPr marL="0" indent="0" eaLnBrk="1" hangingPunct="1">
              <a:lnSpc>
                <a:spcPct val="200000"/>
              </a:lnSpc>
              <a:buClr>
                <a:srgbClr val="FF0000"/>
              </a:buClr>
              <a:buNone/>
            </a:pPr>
            <a:r>
              <a:rPr lang="fa-IR" sz="2600" dirty="0" smtClean="0">
                <a:cs typeface="B Titr" pitchFamily="2" charset="-78"/>
              </a:rPr>
              <a:t>ج) مخارج برقراري فعاليتهاي تجاري در مکانهاي جديد يا با مشتريان جديد(شامل مخارج آموزش کارکنان)</a:t>
            </a:r>
          </a:p>
          <a:p>
            <a:pPr marL="0" indent="0" algn="r" eaLnBrk="1" hangingPunct="1">
              <a:lnSpc>
                <a:spcPct val="200000"/>
              </a:lnSpc>
              <a:buClr>
                <a:srgbClr val="FF0000"/>
              </a:buClr>
              <a:buNone/>
            </a:pPr>
            <a:r>
              <a:rPr lang="fa-IR" sz="2600" dirty="0" smtClean="0">
                <a:cs typeface="B Titr" pitchFamily="2" charset="-78"/>
              </a:rPr>
              <a:t>د) مخارج اداري به استثناي موارد مرتبط با داراييهاي ايجاد شده</a:t>
            </a:r>
          </a:p>
          <a:p>
            <a:pPr marL="0" indent="0" eaLnBrk="1" hangingPunct="1">
              <a:lnSpc>
                <a:spcPct val="200000"/>
              </a:lnSpc>
              <a:buClr>
                <a:srgbClr val="FF0000"/>
              </a:buClr>
              <a:buNone/>
            </a:pPr>
            <a:r>
              <a:rPr lang="fa-IR" sz="2600" dirty="0" smtClean="0">
                <a:cs typeface="B Titr" pitchFamily="2" charset="-78"/>
              </a:rPr>
              <a:t>ﻫ ) ساير مخارج سربار عمومي‌ غيرمرتبط با رساندن دارايي به وضعيت قابل بهره‌برداري.</a:t>
            </a:r>
            <a:endParaRPr lang="en-US" sz="2600" dirty="0" smtClean="0">
              <a:cs typeface="B Titr" pitchFamily="2" charset="-78"/>
            </a:endParaRPr>
          </a:p>
        </p:txBody>
      </p:sp>
      <p:sp>
        <p:nvSpPr>
          <p:cNvPr id="22532" name="Line 8"/>
          <p:cNvSpPr>
            <a:spLocks noChangeShapeType="1"/>
          </p:cNvSpPr>
          <p:nvPr/>
        </p:nvSpPr>
        <p:spPr bwMode="auto">
          <a:xfrm>
            <a:off x="1102784" y="1243013"/>
            <a:ext cx="10160000" cy="0"/>
          </a:xfrm>
          <a:prstGeom prst="line">
            <a:avLst/>
          </a:prstGeom>
          <a:noFill/>
          <a:ln w="38100">
            <a:pattFill prst="narHorz">
              <a:fgClr>
                <a:srgbClr val="006600"/>
              </a:fgClr>
              <a:bgClr>
                <a:srgbClr val="FFFFCC"/>
              </a:bgClr>
            </a:patt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r>
              <a:rPr lang="en-US" sz="1400" b="0" dirty="0" smtClean="0">
                <a:solidFill>
                  <a:schemeClr val="bg1"/>
                </a:solidFill>
                <a:cs typeface="Times New Roman" pitchFamily="18" charset="0"/>
              </a:rPr>
              <a:t>18/64</a:t>
            </a:r>
          </a:p>
        </p:txBody>
      </p:sp>
    </p:spTree>
    <p:extLst>
      <p:ext uri="{BB962C8B-B14F-4D97-AF65-F5344CB8AC3E}">
        <p14:creationId xmlns:p14="http://schemas.microsoft.com/office/powerpoint/2010/main" val="3205633305"/>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a-IR" sz="4800" dirty="0" smtClean="0">
                <a:solidFill>
                  <a:srgbClr val="FF0000"/>
                </a:solidFill>
                <a:cs typeface="B Titr" pitchFamily="2" charset="-78"/>
              </a:rPr>
              <a:t>اندازه‌گيري پس از شناخت</a:t>
            </a:r>
            <a:endParaRPr lang="en-US" sz="4800" dirty="0" smtClean="0">
              <a:solidFill>
                <a:srgbClr val="FF0000"/>
              </a:solidFill>
              <a:cs typeface="B Titr" pitchFamily="2" charset="-78"/>
            </a:endParaRPr>
          </a:p>
        </p:txBody>
      </p:sp>
      <p:sp>
        <p:nvSpPr>
          <p:cNvPr id="25603" name="Rectangle 3"/>
          <p:cNvSpPr>
            <a:spLocks noGrp="1" noChangeArrowheads="1"/>
          </p:cNvSpPr>
          <p:nvPr>
            <p:ph type="body" idx="4294967295"/>
          </p:nvPr>
        </p:nvSpPr>
        <p:spPr>
          <a:xfrm>
            <a:off x="956733" y="2276475"/>
            <a:ext cx="10363200" cy="3384550"/>
          </a:xfrm>
          <a:prstGeom prst="rect">
            <a:avLst/>
          </a:prstGeom>
        </p:spPr>
        <p:txBody>
          <a:bodyPr>
            <a:normAutofit fontScale="92500" lnSpcReduction="20000"/>
          </a:bodyPr>
          <a:lstStyle/>
          <a:p>
            <a:pPr marL="457200" lvl="1" indent="0" eaLnBrk="1" hangingPunct="1">
              <a:lnSpc>
                <a:spcPct val="200000"/>
              </a:lnSpc>
              <a:buClr>
                <a:srgbClr val="FFFF99"/>
              </a:buClr>
              <a:buNone/>
            </a:pPr>
            <a:r>
              <a:rPr lang="fa-IR" sz="6000" dirty="0" smtClean="0">
                <a:cs typeface="B Titr" pitchFamily="2" charset="-78"/>
              </a:rPr>
              <a:t>1) بهاي تمام شده</a:t>
            </a:r>
          </a:p>
          <a:p>
            <a:pPr marL="457200" lvl="1" indent="0" eaLnBrk="1" hangingPunct="1">
              <a:lnSpc>
                <a:spcPct val="200000"/>
              </a:lnSpc>
              <a:buClr>
                <a:srgbClr val="FFFF99"/>
              </a:buClr>
              <a:buNone/>
            </a:pPr>
            <a:r>
              <a:rPr lang="fa-IR" sz="6000" dirty="0" smtClean="0">
                <a:cs typeface="B Titr" pitchFamily="2" charset="-78"/>
              </a:rPr>
              <a:t>2) تجديد ارزيابي</a:t>
            </a:r>
          </a:p>
        </p:txBody>
      </p:sp>
      <p:sp>
        <p:nvSpPr>
          <p:cNvPr id="25605"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r>
              <a:rPr lang="en-US" sz="1400" b="0" smtClean="0">
                <a:solidFill>
                  <a:schemeClr val="bg1"/>
                </a:solidFill>
                <a:cs typeface="Times New Roman" pitchFamily="18" charset="0"/>
              </a:rPr>
              <a:t>27/64</a:t>
            </a:r>
          </a:p>
        </p:txBody>
      </p:sp>
    </p:spTree>
    <p:extLst>
      <p:ext uri="{BB962C8B-B14F-4D97-AF65-F5344CB8AC3E}">
        <p14:creationId xmlns:p14="http://schemas.microsoft.com/office/powerpoint/2010/main" val="4282634424"/>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32770" name="Rectangle 31"/>
          <p:cNvSpPr>
            <a:spLocks noGrp="1" noChangeArrowheads="1"/>
          </p:cNvSpPr>
          <p:nvPr>
            <p:ph type="title"/>
          </p:nvPr>
        </p:nvSpPr>
        <p:spPr>
          <a:xfrm>
            <a:off x="857251" y="-357188"/>
            <a:ext cx="10363200" cy="1143001"/>
          </a:xfrm>
        </p:spPr>
        <p:txBody>
          <a:bodyPr/>
          <a:lstStyle/>
          <a:p>
            <a:pPr eaLnBrk="1" hangingPunct="1"/>
            <a:r>
              <a:rPr lang="fa-IR" dirty="0" smtClean="0">
                <a:cs typeface="B Titr" pitchFamily="2" charset="-78"/>
              </a:rPr>
              <a:t>مازاد تجديد ارزيابي</a:t>
            </a:r>
            <a:endParaRPr lang="en-US" dirty="0" smtClean="0">
              <a:cs typeface="B Titr" pitchFamily="2" charset="-78"/>
            </a:endParaRPr>
          </a:p>
        </p:txBody>
      </p:sp>
      <p:grpSp>
        <p:nvGrpSpPr>
          <p:cNvPr id="32771" name="Group 34"/>
          <p:cNvGrpSpPr>
            <a:grpSpLocks/>
          </p:cNvGrpSpPr>
          <p:nvPr/>
        </p:nvGrpSpPr>
        <p:grpSpPr bwMode="auto">
          <a:xfrm>
            <a:off x="0" y="571501"/>
            <a:ext cx="11277600" cy="5738813"/>
            <a:chOff x="144" y="432"/>
            <a:chExt cx="5328" cy="3615"/>
          </a:xfrm>
        </p:grpSpPr>
        <p:sp>
          <p:nvSpPr>
            <p:cNvPr id="32773" name="AutoShape 4"/>
            <p:cNvSpPr>
              <a:spLocks noChangeArrowheads="1"/>
            </p:cNvSpPr>
            <p:nvPr/>
          </p:nvSpPr>
          <p:spPr bwMode="auto">
            <a:xfrm>
              <a:off x="3744" y="1222"/>
              <a:ext cx="1248" cy="1104"/>
            </a:xfrm>
            <a:prstGeom prst="diamond">
              <a:avLst/>
            </a:prstGeom>
            <a:solidFill>
              <a:srgbClr val="CCFFCC"/>
            </a:solidFill>
            <a:ln w="28575" cap="sq">
              <a:solidFill>
                <a:schemeClr val="bg1"/>
              </a:solidFill>
              <a:miter lim="800000"/>
              <a:headEnd type="none" w="sm" len="sm"/>
              <a:tailEnd type="none" w="sm" len="sm"/>
            </a:ln>
          </p:spPr>
          <p:txBody>
            <a:bodyPr wrap="none" anchor="ctr"/>
            <a:lstStyle/>
            <a:p>
              <a:pPr algn="ctr">
                <a:lnSpc>
                  <a:spcPct val="110000"/>
                </a:lnSpc>
              </a:pPr>
              <a:r>
                <a:rPr lang="fa-IR" sz="2000">
                  <a:solidFill>
                    <a:schemeClr val="tx1"/>
                  </a:solidFill>
                  <a:cs typeface="B Titr" pitchFamily="2" charset="-78"/>
                </a:rPr>
                <a:t>آيا کاهش</a:t>
              </a:r>
            </a:p>
            <a:p>
              <a:pPr algn="ctr">
                <a:lnSpc>
                  <a:spcPct val="110000"/>
                </a:lnSpc>
              </a:pPr>
              <a:r>
                <a:rPr lang="fa-IR" sz="2000">
                  <a:solidFill>
                    <a:schemeClr val="tx1"/>
                  </a:solidFill>
                  <a:cs typeface="B Titr" pitchFamily="2" charset="-78"/>
                </a:rPr>
                <a:t> عکس افزايش قبلي</a:t>
              </a:r>
            </a:p>
            <a:p>
              <a:pPr algn="ctr">
                <a:lnSpc>
                  <a:spcPct val="110000"/>
                </a:lnSpc>
              </a:pPr>
              <a:r>
                <a:rPr lang="fa-IR" sz="2000">
                  <a:solidFill>
                    <a:schemeClr val="tx1"/>
                  </a:solidFill>
                  <a:cs typeface="B Titr" pitchFamily="2" charset="-78"/>
                </a:rPr>
                <a:t> است؟</a:t>
              </a:r>
              <a:endParaRPr lang="en-US" sz="2000">
                <a:solidFill>
                  <a:schemeClr val="tx1"/>
                </a:solidFill>
                <a:cs typeface="B Titr" pitchFamily="2" charset="-78"/>
              </a:endParaRPr>
            </a:p>
          </p:txBody>
        </p:sp>
        <p:sp>
          <p:nvSpPr>
            <p:cNvPr id="32774" name="AutoShape 5"/>
            <p:cNvSpPr>
              <a:spLocks noChangeArrowheads="1"/>
            </p:cNvSpPr>
            <p:nvPr/>
          </p:nvSpPr>
          <p:spPr bwMode="auto">
            <a:xfrm>
              <a:off x="768" y="1248"/>
              <a:ext cx="1248" cy="1104"/>
            </a:xfrm>
            <a:prstGeom prst="diamond">
              <a:avLst/>
            </a:prstGeom>
            <a:solidFill>
              <a:srgbClr val="CCFFCC"/>
            </a:solidFill>
            <a:ln w="28575" cap="sq">
              <a:solidFill>
                <a:schemeClr val="bg1"/>
              </a:solidFill>
              <a:miter lim="800000"/>
              <a:headEnd type="none" w="sm" len="sm"/>
              <a:tailEnd type="none" w="sm" len="sm"/>
            </a:ln>
          </p:spPr>
          <p:txBody>
            <a:bodyPr wrap="none" anchor="ctr"/>
            <a:lstStyle/>
            <a:p>
              <a:pPr algn="ctr">
                <a:lnSpc>
                  <a:spcPct val="110000"/>
                </a:lnSpc>
              </a:pPr>
              <a:r>
                <a:rPr lang="fa-IR" sz="2000" dirty="0">
                  <a:solidFill>
                    <a:schemeClr val="tx1"/>
                  </a:solidFill>
                  <a:cs typeface="B Titr" pitchFamily="2" charset="-78"/>
                </a:rPr>
                <a:t>آيا افزايش</a:t>
              </a:r>
            </a:p>
            <a:p>
              <a:pPr algn="ctr">
                <a:lnSpc>
                  <a:spcPct val="110000"/>
                </a:lnSpc>
              </a:pPr>
              <a:r>
                <a:rPr lang="fa-IR" sz="2000" dirty="0">
                  <a:solidFill>
                    <a:schemeClr val="tx1"/>
                  </a:solidFill>
                  <a:cs typeface="B Titr" pitchFamily="2" charset="-78"/>
                </a:rPr>
                <a:t> عکس کاهش قبلي</a:t>
              </a:r>
            </a:p>
            <a:p>
              <a:pPr algn="ctr">
                <a:lnSpc>
                  <a:spcPct val="110000"/>
                </a:lnSpc>
              </a:pPr>
              <a:r>
                <a:rPr lang="fa-IR" sz="2000" dirty="0">
                  <a:solidFill>
                    <a:schemeClr val="tx1"/>
                  </a:solidFill>
                  <a:cs typeface="B Titr" pitchFamily="2" charset="-78"/>
                </a:rPr>
                <a:t> است؟</a:t>
              </a:r>
              <a:endParaRPr lang="en-US" sz="2000" dirty="0">
                <a:solidFill>
                  <a:schemeClr val="tx1"/>
                </a:solidFill>
                <a:cs typeface="B Titr" pitchFamily="2" charset="-78"/>
              </a:endParaRPr>
            </a:p>
          </p:txBody>
        </p:sp>
        <p:sp>
          <p:nvSpPr>
            <p:cNvPr id="32775" name="Text Box 6"/>
            <p:cNvSpPr txBox="1">
              <a:spLocks noChangeArrowheads="1"/>
            </p:cNvSpPr>
            <p:nvPr/>
          </p:nvSpPr>
          <p:spPr bwMode="auto">
            <a:xfrm>
              <a:off x="3792" y="2814"/>
              <a:ext cx="1680" cy="989"/>
            </a:xfrm>
            <a:prstGeom prst="rect">
              <a:avLst/>
            </a:prstGeom>
            <a:solidFill>
              <a:srgbClr val="CCFFCC"/>
            </a:solidFill>
            <a:ln w="28575" cap="sq">
              <a:solidFill>
                <a:schemeClr val="bg1"/>
              </a:solidFill>
              <a:miter lim="800000"/>
              <a:headEnd type="none" w="sm" len="sm"/>
              <a:tailEnd type="none" w="sm" len="sm"/>
            </a:ln>
          </p:spPr>
          <p:txBody>
            <a:bodyPr>
              <a:spAutoFit/>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algn="ctr" rtl="1" eaLnBrk="1" hangingPunct="1">
                <a:spcBef>
                  <a:spcPct val="50000"/>
                </a:spcBef>
              </a:pPr>
              <a:r>
                <a:rPr lang="fa-IR">
                  <a:solidFill>
                    <a:schemeClr val="tx1"/>
                  </a:solidFill>
                </a:rPr>
                <a:t>تاميزان مازاد قبلي شناسايي شده به حساب مازاد تجديد ارزيابي بدهکار ميشود. مابقي به عنوان هزينه شناسايي مي شود.</a:t>
              </a:r>
              <a:endParaRPr lang="en-US">
                <a:solidFill>
                  <a:schemeClr val="tx1"/>
                </a:solidFill>
              </a:endParaRPr>
            </a:p>
          </p:txBody>
        </p:sp>
        <p:sp>
          <p:nvSpPr>
            <p:cNvPr id="32776" name="Text Box 7"/>
            <p:cNvSpPr txBox="1">
              <a:spLocks noChangeArrowheads="1"/>
            </p:cNvSpPr>
            <p:nvPr/>
          </p:nvSpPr>
          <p:spPr bwMode="auto">
            <a:xfrm>
              <a:off x="2832" y="2832"/>
              <a:ext cx="864" cy="756"/>
            </a:xfrm>
            <a:prstGeom prst="rect">
              <a:avLst/>
            </a:prstGeom>
            <a:solidFill>
              <a:srgbClr val="CCFFCC"/>
            </a:solidFill>
            <a:ln w="28575" cap="sq">
              <a:solidFill>
                <a:schemeClr val="bg1"/>
              </a:solidFill>
              <a:miter lim="800000"/>
              <a:headEnd type="none" w="sm" len="sm"/>
              <a:tailEnd type="none" w="sm" len="sm"/>
            </a:ln>
          </p:spPr>
          <p:txBody>
            <a:bodyPr>
              <a:spAutoFit/>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algn="ctr" rtl="1" eaLnBrk="1" hangingPunct="1">
                <a:spcBef>
                  <a:spcPct val="50000"/>
                </a:spcBef>
              </a:pPr>
              <a:r>
                <a:rPr lang="fa-IR">
                  <a:solidFill>
                    <a:schemeClr val="tx1"/>
                  </a:solidFill>
                </a:rPr>
                <a:t>جزء هزينه دوره محسوب مي شود.</a:t>
              </a:r>
              <a:endParaRPr lang="en-US">
                <a:solidFill>
                  <a:schemeClr val="tx1"/>
                </a:solidFill>
              </a:endParaRPr>
            </a:p>
          </p:txBody>
        </p:sp>
        <p:sp>
          <p:nvSpPr>
            <p:cNvPr id="32777" name="Text Box 8"/>
            <p:cNvSpPr txBox="1">
              <a:spLocks noChangeArrowheads="1"/>
            </p:cNvSpPr>
            <p:nvPr/>
          </p:nvSpPr>
          <p:spPr bwMode="auto">
            <a:xfrm>
              <a:off x="1248" y="2826"/>
              <a:ext cx="1488" cy="1221"/>
            </a:xfrm>
            <a:prstGeom prst="rect">
              <a:avLst/>
            </a:prstGeom>
            <a:solidFill>
              <a:srgbClr val="CCFFCC"/>
            </a:solidFill>
            <a:ln w="28575" cap="sq">
              <a:solidFill>
                <a:schemeClr val="bg1"/>
              </a:solidFill>
              <a:miter lim="800000"/>
              <a:headEnd type="none" w="sm" len="sm"/>
              <a:tailEnd type="none" w="sm" len="sm"/>
            </a:ln>
          </p:spPr>
          <p:txBody>
            <a:bodyPr>
              <a:spAutoFit/>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algn="ctr" rtl="1" eaLnBrk="1" hangingPunct="1">
                <a:spcBef>
                  <a:spcPct val="50000"/>
                </a:spcBef>
              </a:pPr>
              <a:r>
                <a:rPr lang="fa-IR">
                  <a:solidFill>
                    <a:schemeClr val="tx1"/>
                  </a:solidFill>
                </a:rPr>
                <a:t>انعکاس در مازاد تجديد ارزيابي در بخش حقوق صاحبان سرمايه و صورت سود و زيان جامع دوره افزايش</a:t>
              </a:r>
              <a:endParaRPr lang="en-US">
                <a:solidFill>
                  <a:schemeClr val="tx1"/>
                </a:solidFill>
              </a:endParaRPr>
            </a:p>
          </p:txBody>
        </p:sp>
        <p:sp>
          <p:nvSpPr>
            <p:cNvPr id="32778" name="Text Box 9"/>
            <p:cNvSpPr txBox="1">
              <a:spLocks noChangeArrowheads="1"/>
            </p:cNvSpPr>
            <p:nvPr/>
          </p:nvSpPr>
          <p:spPr bwMode="auto">
            <a:xfrm>
              <a:off x="144" y="2778"/>
              <a:ext cx="1008" cy="989"/>
            </a:xfrm>
            <a:prstGeom prst="rect">
              <a:avLst/>
            </a:prstGeom>
            <a:solidFill>
              <a:srgbClr val="CCFFCC"/>
            </a:solidFill>
            <a:ln w="28575" cap="sq">
              <a:solidFill>
                <a:schemeClr val="bg1"/>
              </a:solidFill>
              <a:miter lim="800000"/>
              <a:headEnd type="none" w="sm" len="sm"/>
              <a:tailEnd type="none" w="sm" len="sm"/>
            </a:ln>
          </p:spPr>
          <p:txBody>
            <a:bodyPr>
              <a:spAutoFit/>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algn="ctr" eaLnBrk="1" hangingPunct="1">
                <a:spcBef>
                  <a:spcPct val="50000"/>
                </a:spcBef>
              </a:pPr>
              <a:r>
                <a:rPr lang="fa-IR">
                  <a:solidFill>
                    <a:schemeClr val="tx1"/>
                  </a:solidFill>
                </a:rPr>
                <a:t>تاميزان کاهش قبلي به عنوان  درآمد شناسايي ميشود</a:t>
              </a:r>
              <a:endParaRPr lang="en-US">
                <a:solidFill>
                  <a:schemeClr val="tx1"/>
                </a:solidFill>
              </a:endParaRPr>
            </a:p>
          </p:txBody>
        </p:sp>
        <p:sp>
          <p:nvSpPr>
            <p:cNvPr id="32779" name="Text Box 10"/>
            <p:cNvSpPr txBox="1">
              <a:spLocks noChangeArrowheads="1"/>
            </p:cNvSpPr>
            <p:nvPr/>
          </p:nvSpPr>
          <p:spPr bwMode="auto">
            <a:xfrm>
              <a:off x="2256" y="432"/>
              <a:ext cx="1296" cy="330"/>
            </a:xfrm>
            <a:prstGeom prst="rect">
              <a:avLst/>
            </a:prstGeom>
            <a:solidFill>
              <a:srgbClr val="CCFFCC"/>
            </a:solidFill>
            <a:ln w="28575" cap="sq">
              <a:solidFill>
                <a:schemeClr val="bg1"/>
              </a:solidFill>
              <a:miter lim="800000"/>
              <a:headEnd type="none" w="sm" len="sm"/>
              <a:tailEnd type="none" w="sm" len="sm"/>
            </a:ln>
          </p:spPr>
          <p:txBody>
            <a:bodyPr>
              <a:spAutoFit/>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spcBef>
                  <a:spcPct val="50000"/>
                </a:spcBef>
              </a:pPr>
              <a:r>
                <a:rPr lang="fa-IR" sz="2800">
                  <a:solidFill>
                    <a:schemeClr val="tx1"/>
                  </a:solidFill>
                  <a:cs typeface="B Titr" pitchFamily="2" charset="-78"/>
                </a:rPr>
                <a:t>تغيير در ارزش</a:t>
              </a:r>
              <a:endParaRPr lang="en-US" sz="2800">
                <a:solidFill>
                  <a:schemeClr val="tx1"/>
                </a:solidFill>
                <a:cs typeface="B Titr" pitchFamily="2" charset="-78"/>
              </a:endParaRPr>
            </a:p>
          </p:txBody>
        </p:sp>
        <p:sp>
          <p:nvSpPr>
            <p:cNvPr id="32780" name="Line 11"/>
            <p:cNvSpPr>
              <a:spLocks noChangeShapeType="1"/>
            </p:cNvSpPr>
            <p:nvPr/>
          </p:nvSpPr>
          <p:spPr bwMode="auto">
            <a:xfrm>
              <a:off x="2544" y="768"/>
              <a:ext cx="0" cy="240"/>
            </a:xfrm>
            <a:prstGeom prst="line">
              <a:avLst/>
            </a:prstGeom>
            <a:noFill/>
            <a:ln w="28575"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a-IR"/>
            </a:p>
          </p:txBody>
        </p:sp>
        <p:sp>
          <p:nvSpPr>
            <p:cNvPr id="32781" name="Line 13"/>
            <p:cNvSpPr>
              <a:spLocks noChangeShapeType="1"/>
            </p:cNvSpPr>
            <p:nvPr/>
          </p:nvSpPr>
          <p:spPr bwMode="auto">
            <a:xfrm flipH="1">
              <a:off x="1392" y="1008"/>
              <a:ext cx="1152" cy="0"/>
            </a:xfrm>
            <a:prstGeom prst="line">
              <a:avLst/>
            </a:prstGeom>
            <a:noFill/>
            <a:ln w="28575"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a-IR"/>
            </a:p>
          </p:txBody>
        </p:sp>
        <p:sp>
          <p:nvSpPr>
            <p:cNvPr id="32782" name="Line 14"/>
            <p:cNvSpPr>
              <a:spLocks noChangeShapeType="1"/>
            </p:cNvSpPr>
            <p:nvPr/>
          </p:nvSpPr>
          <p:spPr bwMode="auto">
            <a:xfrm flipH="1">
              <a:off x="3216" y="1008"/>
              <a:ext cx="1152" cy="0"/>
            </a:xfrm>
            <a:prstGeom prst="line">
              <a:avLst/>
            </a:prstGeom>
            <a:noFill/>
            <a:ln w="28575"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a-IR"/>
            </a:p>
          </p:txBody>
        </p:sp>
        <p:sp>
          <p:nvSpPr>
            <p:cNvPr id="32783" name="Line 15"/>
            <p:cNvSpPr>
              <a:spLocks noChangeShapeType="1"/>
            </p:cNvSpPr>
            <p:nvPr/>
          </p:nvSpPr>
          <p:spPr bwMode="auto">
            <a:xfrm>
              <a:off x="1392" y="1008"/>
              <a:ext cx="0" cy="240"/>
            </a:xfrm>
            <a:prstGeom prst="line">
              <a:avLst/>
            </a:prstGeom>
            <a:noFill/>
            <a:ln w="28575" cap="sq">
              <a:solidFill>
                <a:schemeClr val="bg1"/>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fa-IR"/>
            </a:p>
          </p:txBody>
        </p:sp>
        <p:sp>
          <p:nvSpPr>
            <p:cNvPr id="32784" name="Line 16"/>
            <p:cNvSpPr>
              <a:spLocks noChangeShapeType="1"/>
            </p:cNvSpPr>
            <p:nvPr/>
          </p:nvSpPr>
          <p:spPr bwMode="auto">
            <a:xfrm>
              <a:off x="4368" y="1008"/>
              <a:ext cx="0" cy="240"/>
            </a:xfrm>
            <a:prstGeom prst="line">
              <a:avLst/>
            </a:prstGeom>
            <a:noFill/>
            <a:ln w="28575" cap="sq">
              <a:solidFill>
                <a:schemeClr val="bg1"/>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fa-IR"/>
            </a:p>
          </p:txBody>
        </p:sp>
        <p:sp>
          <p:nvSpPr>
            <p:cNvPr id="32785" name="Line 17"/>
            <p:cNvSpPr>
              <a:spLocks noChangeShapeType="1"/>
            </p:cNvSpPr>
            <p:nvPr/>
          </p:nvSpPr>
          <p:spPr bwMode="auto">
            <a:xfrm flipH="1">
              <a:off x="432" y="1789"/>
              <a:ext cx="336" cy="0"/>
            </a:xfrm>
            <a:prstGeom prst="line">
              <a:avLst/>
            </a:prstGeom>
            <a:noFill/>
            <a:ln w="28575"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a-IR"/>
            </a:p>
          </p:txBody>
        </p:sp>
        <p:sp>
          <p:nvSpPr>
            <p:cNvPr id="32786" name="Line 18"/>
            <p:cNvSpPr>
              <a:spLocks noChangeShapeType="1"/>
            </p:cNvSpPr>
            <p:nvPr/>
          </p:nvSpPr>
          <p:spPr bwMode="auto">
            <a:xfrm flipH="1">
              <a:off x="4992" y="1776"/>
              <a:ext cx="336" cy="0"/>
            </a:xfrm>
            <a:prstGeom prst="line">
              <a:avLst/>
            </a:prstGeom>
            <a:noFill/>
            <a:ln w="28575"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a-IR"/>
            </a:p>
          </p:txBody>
        </p:sp>
        <p:sp>
          <p:nvSpPr>
            <p:cNvPr id="32787" name="Line 19"/>
            <p:cNvSpPr>
              <a:spLocks noChangeShapeType="1"/>
            </p:cNvSpPr>
            <p:nvPr/>
          </p:nvSpPr>
          <p:spPr bwMode="auto">
            <a:xfrm>
              <a:off x="432" y="1776"/>
              <a:ext cx="0" cy="1008"/>
            </a:xfrm>
            <a:prstGeom prst="line">
              <a:avLst/>
            </a:prstGeom>
            <a:noFill/>
            <a:ln w="28575" cap="sq">
              <a:solidFill>
                <a:schemeClr val="bg1"/>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fa-IR"/>
            </a:p>
          </p:txBody>
        </p:sp>
        <p:sp>
          <p:nvSpPr>
            <p:cNvPr id="32788" name="Line 20"/>
            <p:cNvSpPr>
              <a:spLocks noChangeShapeType="1"/>
            </p:cNvSpPr>
            <p:nvPr/>
          </p:nvSpPr>
          <p:spPr bwMode="auto">
            <a:xfrm>
              <a:off x="5328" y="1776"/>
              <a:ext cx="0" cy="1008"/>
            </a:xfrm>
            <a:prstGeom prst="line">
              <a:avLst/>
            </a:prstGeom>
            <a:noFill/>
            <a:ln w="28575" cap="sq">
              <a:solidFill>
                <a:schemeClr val="bg1"/>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fa-IR"/>
            </a:p>
          </p:txBody>
        </p:sp>
        <p:sp>
          <p:nvSpPr>
            <p:cNvPr id="32789" name="Line 21"/>
            <p:cNvSpPr>
              <a:spLocks noChangeShapeType="1"/>
            </p:cNvSpPr>
            <p:nvPr/>
          </p:nvSpPr>
          <p:spPr bwMode="auto">
            <a:xfrm>
              <a:off x="2016" y="1824"/>
              <a:ext cx="336" cy="0"/>
            </a:xfrm>
            <a:prstGeom prst="line">
              <a:avLst/>
            </a:prstGeom>
            <a:noFill/>
            <a:ln w="28575"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a-IR"/>
            </a:p>
          </p:txBody>
        </p:sp>
        <p:sp>
          <p:nvSpPr>
            <p:cNvPr id="32790" name="Line 22"/>
            <p:cNvSpPr>
              <a:spLocks noChangeShapeType="1"/>
            </p:cNvSpPr>
            <p:nvPr/>
          </p:nvSpPr>
          <p:spPr bwMode="auto">
            <a:xfrm>
              <a:off x="3408" y="1785"/>
              <a:ext cx="336" cy="0"/>
            </a:xfrm>
            <a:prstGeom prst="line">
              <a:avLst/>
            </a:prstGeom>
            <a:noFill/>
            <a:ln w="28575"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a-IR"/>
            </a:p>
          </p:txBody>
        </p:sp>
        <p:sp>
          <p:nvSpPr>
            <p:cNvPr id="32791" name="Line 23"/>
            <p:cNvSpPr>
              <a:spLocks noChangeShapeType="1"/>
            </p:cNvSpPr>
            <p:nvPr/>
          </p:nvSpPr>
          <p:spPr bwMode="auto">
            <a:xfrm>
              <a:off x="2352" y="1824"/>
              <a:ext cx="0" cy="1008"/>
            </a:xfrm>
            <a:prstGeom prst="line">
              <a:avLst/>
            </a:prstGeom>
            <a:noFill/>
            <a:ln w="28575" cap="sq">
              <a:solidFill>
                <a:schemeClr val="bg1"/>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fa-IR"/>
            </a:p>
          </p:txBody>
        </p:sp>
        <p:sp>
          <p:nvSpPr>
            <p:cNvPr id="32792" name="Line 24"/>
            <p:cNvSpPr>
              <a:spLocks noChangeShapeType="1"/>
            </p:cNvSpPr>
            <p:nvPr/>
          </p:nvSpPr>
          <p:spPr bwMode="auto">
            <a:xfrm>
              <a:off x="3408" y="1798"/>
              <a:ext cx="0" cy="1008"/>
            </a:xfrm>
            <a:prstGeom prst="line">
              <a:avLst/>
            </a:prstGeom>
            <a:noFill/>
            <a:ln w="28575" cap="sq">
              <a:solidFill>
                <a:schemeClr val="bg1"/>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fa-IR"/>
            </a:p>
          </p:txBody>
        </p:sp>
        <p:sp>
          <p:nvSpPr>
            <p:cNvPr id="32793" name="Text Box 25"/>
            <p:cNvSpPr txBox="1">
              <a:spLocks noChangeArrowheads="1"/>
            </p:cNvSpPr>
            <p:nvPr/>
          </p:nvSpPr>
          <p:spPr bwMode="auto">
            <a:xfrm>
              <a:off x="3600" y="837"/>
              <a:ext cx="624" cy="291"/>
            </a:xfrm>
            <a:prstGeom prst="rect">
              <a:avLst/>
            </a:prstGeom>
            <a:solidFill>
              <a:srgbClr val="CCFFCC"/>
            </a:solidFill>
            <a:ln w="28575" cap="sq">
              <a:solidFill>
                <a:schemeClr val="bg1"/>
              </a:solidFill>
              <a:miter lim="800000"/>
              <a:headEnd type="none" w="sm" len="sm"/>
              <a:tailEnd type="none" w="sm" len="sm"/>
            </a:ln>
          </p:spPr>
          <p:txBody>
            <a:bodyPr>
              <a:spAutoFit/>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spcBef>
                  <a:spcPct val="50000"/>
                </a:spcBef>
              </a:pPr>
              <a:r>
                <a:rPr lang="fa-IR">
                  <a:solidFill>
                    <a:schemeClr val="tx1"/>
                  </a:solidFill>
                </a:rPr>
                <a:t>کاهش</a:t>
              </a:r>
              <a:endParaRPr lang="en-US">
                <a:solidFill>
                  <a:schemeClr val="tx1"/>
                </a:solidFill>
              </a:endParaRPr>
            </a:p>
          </p:txBody>
        </p:sp>
        <p:sp>
          <p:nvSpPr>
            <p:cNvPr id="32794" name="Text Box 26"/>
            <p:cNvSpPr txBox="1">
              <a:spLocks noChangeArrowheads="1"/>
            </p:cNvSpPr>
            <p:nvPr/>
          </p:nvSpPr>
          <p:spPr bwMode="auto">
            <a:xfrm>
              <a:off x="1536" y="837"/>
              <a:ext cx="768" cy="291"/>
            </a:xfrm>
            <a:prstGeom prst="rect">
              <a:avLst/>
            </a:prstGeom>
            <a:solidFill>
              <a:srgbClr val="CCFFCC"/>
            </a:solidFill>
            <a:ln w="28575" cap="sq">
              <a:solidFill>
                <a:schemeClr val="bg1"/>
              </a:solidFill>
              <a:miter lim="800000"/>
              <a:headEnd type="none" w="sm" len="sm"/>
              <a:tailEnd type="none" w="sm" len="sm"/>
            </a:ln>
          </p:spPr>
          <p:txBody>
            <a:bodyPr>
              <a:spAutoFit/>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spcBef>
                  <a:spcPct val="50000"/>
                </a:spcBef>
              </a:pPr>
              <a:r>
                <a:rPr lang="fa-IR" dirty="0">
                  <a:solidFill>
                    <a:schemeClr val="tx1"/>
                  </a:solidFill>
                </a:rPr>
                <a:t>افزايش</a:t>
              </a:r>
              <a:endParaRPr lang="en-US" dirty="0">
                <a:solidFill>
                  <a:schemeClr val="tx1"/>
                </a:solidFill>
              </a:endParaRPr>
            </a:p>
          </p:txBody>
        </p:sp>
        <p:sp>
          <p:nvSpPr>
            <p:cNvPr id="32795" name="Text Box 27"/>
            <p:cNvSpPr txBox="1">
              <a:spLocks noChangeArrowheads="1"/>
            </p:cNvSpPr>
            <p:nvPr/>
          </p:nvSpPr>
          <p:spPr bwMode="auto">
            <a:xfrm>
              <a:off x="385" y="1389"/>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spcBef>
                  <a:spcPct val="50000"/>
                </a:spcBef>
              </a:pPr>
              <a:r>
                <a:rPr lang="fa-IR" dirty="0">
                  <a:solidFill>
                    <a:schemeClr val="tx1"/>
                  </a:solidFill>
                </a:rPr>
                <a:t>بلي</a:t>
              </a:r>
              <a:endParaRPr lang="en-US" dirty="0">
                <a:solidFill>
                  <a:schemeClr val="tx1"/>
                </a:solidFill>
              </a:endParaRPr>
            </a:p>
          </p:txBody>
        </p:sp>
        <p:sp>
          <p:nvSpPr>
            <p:cNvPr id="32796" name="Text Box 28"/>
            <p:cNvSpPr txBox="1">
              <a:spLocks noChangeArrowheads="1"/>
            </p:cNvSpPr>
            <p:nvPr/>
          </p:nvSpPr>
          <p:spPr bwMode="auto">
            <a:xfrm>
              <a:off x="4967" y="13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spcBef>
                  <a:spcPct val="50000"/>
                </a:spcBef>
              </a:pPr>
              <a:r>
                <a:rPr lang="fa-IR">
                  <a:solidFill>
                    <a:srgbClr val="FFFFCC"/>
                  </a:solidFill>
                </a:rPr>
                <a:t>بلي</a:t>
              </a:r>
              <a:endParaRPr lang="en-US">
                <a:solidFill>
                  <a:srgbClr val="FFFFCC"/>
                </a:solidFill>
              </a:endParaRPr>
            </a:p>
          </p:txBody>
        </p:sp>
        <p:sp>
          <p:nvSpPr>
            <p:cNvPr id="32797" name="Text Box 29"/>
            <p:cNvSpPr txBox="1">
              <a:spLocks noChangeArrowheads="1"/>
            </p:cNvSpPr>
            <p:nvPr/>
          </p:nvSpPr>
          <p:spPr bwMode="auto">
            <a:xfrm>
              <a:off x="2018" y="1434"/>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spcBef>
                  <a:spcPct val="50000"/>
                </a:spcBef>
              </a:pPr>
              <a:r>
                <a:rPr lang="fa-IR" dirty="0">
                  <a:solidFill>
                    <a:schemeClr val="tx1"/>
                  </a:solidFill>
                </a:rPr>
                <a:t>خير</a:t>
              </a:r>
              <a:endParaRPr lang="en-US" dirty="0">
                <a:solidFill>
                  <a:schemeClr val="tx1"/>
                </a:solidFill>
              </a:endParaRPr>
            </a:p>
          </p:txBody>
        </p:sp>
        <p:sp>
          <p:nvSpPr>
            <p:cNvPr id="32798" name="Text Box 30"/>
            <p:cNvSpPr txBox="1">
              <a:spLocks noChangeArrowheads="1"/>
            </p:cNvSpPr>
            <p:nvPr/>
          </p:nvSpPr>
          <p:spPr bwMode="auto">
            <a:xfrm>
              <a:off x="3243" y="1480"/>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spcBef>
                  <a:spcPct val="50000"/>
                </a:spcBef>
              </a:pPr>
              <a:r>
                <a:rPr lang="fa-IR" dirty="0">
                  <a:solidFill>
                    <a:srgbClr val="FFFFCC"/>
                  </a:solidFill>
                </a:rPr>
                <a:t>خير</a:t>
              </a:r>
              <a:endParaRPr lang="en-US" dirty="0">
                <a:solidFill>
                  <a:srgbClr val="FFFFCC"/>
                </a:solidFill>
              </a:endParaRPr>
            </a:p>
          </p:txBody>
        </p:sp>
        <p:sp>
          <p:nvSpPr>
            <p:cNvPr id="32799" name="Line 32"/>
            <p:cNvSpPr>
              <a:spLocks noChangeShapeType="1"/>
            </p:cNvSpPr>
            <p:nvPr/>
          </p:nvSpPr>
          <p:spPr bwMode="auto">
            <a:xfrm>
              <a:off x="3211" y="754"/>
              <a:ext cx="0" cy="240"/>
            </a:xfrm>
            <a:prstGeom prst="line">
              <a:avLst/>
            </a:prstGeom>
            <a:noFill/>
            <a:ln w="28575"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a-IR"/>
            </a:p>
          </p:txBody>
        </p:sp>
      </p:grpSp>
      <p:sp>
        <p:nvSpPr>
          <p:cNvPr id="32772" name="Slide Number Placeholder 3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r>
              <a:rPr lang="en-US" sz="1400" b="0" smtClean="0">
                <a:solidFill>
                  <a:schemeClr val="bg1"/>
                </a:solidFill>
                <a:cs typeface="Times New Roman" pitchFamily="18" charset="0"/>
              </a:rPr>
              <a:t>36/64</a:t>
            </a:r>
          </a:p>
        </p:txBody>
      </p:sp>
    </p:spTree>
    <p:extLst>
      <p:ext uri="{BB962C8B-B14F-4D97-AF65-F5344CB8AC3E}">
        <p14:creationId xmlns:p14="http://schemas.microsoft.com/office/powerpoint/2010/main" val="2484955459"/>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fa-IR" sz="4800" dirty="0" smtClean="0">
                <a:solidFill>
                  <a:srgbClr val="FF0000"/>
                </a:solidFill>
                <a:cs typeface="B Titr" pitchFamily="2" charset="-78"/>
              </a:rPr>
              <a:t>روشهاي استهلاک</a:t>
            </a:r>
            <a:endParaRPr lang="en-US" sz="4800" dirty="0" smtClean="0">
              <a:solidFill>
                <a:srgbClr val="FF0000"/>
              </a:solidFill>
              <a:cs typeface="B Titr" pitchFamily="2" charset="-78"/>
            </a:endParaRPr>
          </a:p>
        </p:txBody>
      </p:sp>
      <p:sp>
        <p:nvSpPr>
          <p:cNvPr id="39939" name="Rectangle 3"/>
          <p:cNvSpPr>
            <a:spLocks noGrp="1" noChangeArrowheads="1"/>
          </p:cNvSpPr>
          <p:nvPr>
            <p:ph sz="quarter" idx="13"/>
          </p:nvPr>
        </p:nvSpPr>
        <p:spPr>
          <a:xfrm>
            <a:off x="914400" y="1981200"/>
            <a:ext cx="10363200" cy="4114800"/>
          </a:xfrm>
          <a:prstGeom prst="rect">
            <a:avLst/>
          </a:prstGeom>
        </p:spPr>
        <p:txBody>
          <a:bodyPr/>
          <a:lstStyle/>
          <a:p>
            <a:pPr eaLnBrk="1" hangingPunct="1">
              <a:lnSpc>
                <a:spcPct val="200000"/>
              </a:lnSpc>
              <a:buFont typeface="Wingdings" pitchFamily="2" charset="2"/>
              <a:buChar char="Ø"/>
            </a:pPr>
            <a:r>
              <a:rPr lang="fa-IR" sz="4000" dirty="0" smtClean="0">
                <a:cs typeface="B Titr" pitchFamily="2" charset="-78"/>
              </a:rPr>
              <a:t>خط‌مستقيم‌</a:t>
            </a:r>
          </a:p>
          <a:p>
            <a:pPr eaLnBrk="1" hangingPunct="1">
              <a:lnSpc>
                <a:spcPct val="200000"/>
              </a:lnSpc>
              <a:buFont typeface="Wingdings" pitchFamily="2" charset="2"/>
              <a:buChar char="Ø"/>
            </a:pPr>
            <a:r>
              <a:rPr lang="fa-IR" sz="4000" dirty="0" smtClean="0">
                <a:cs typeface="B Titr" pitchFamily="2" charset="-78"/>
              </a:rPr>
              <a:t> نزولي</a:t>
            </a:r>
          </a:p>
          <a:p>
            <a:pPr eaLnBrk="1" hangingPunct="1">
              <a:lnSpc>
                <a:spcPct val="200000"/>
              </a:lnSpc>
              <a:buFont typeface="Wingdings" pitchFamily="2" charset="2"/>
              <a:buChar char="Ø"/>
            </a:pPr>
            <a:r>
              <a:rPr lang="fa-IR" sz="4000" dirty="0" smtClean="0">
                <a:cs typeface="B Titr" pitchFamily="2" charset="-78"/>
              </a:rPr>
              <a:t>تعداد توليد يا كاركرد</a:t>
            </a:r>
            <a:r>
              <a:rPr lang="en-US" sz="4000" dirty="0" smtClean="0">
                <a:cs typeface="B Titr" pitchFamily="2" charset="-78"/>
              </a:rPr>
              <a:t> </a:t>
            </a:r>
          </a:p>
        </p:txBody>
      </p:sp>
      <p:sp>
        <p:nvSpPr>
          <p:cNvPr id="39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itchFamily="18" charset="0"/>
                <a:cs typeface="B Nazanin" pitchFamily="2" charset="-78"/>
              </a:defRPr>
            </a:lvl1pPr>
            <a:lvl2pPr marL="742950" indent="-285750" eaLnBrk="0" hangingPunct="0">
              <a:defRPr sz="2400" b="1">
                <a:solidFill>
                  <a:schemeClr val="tx2"/>
                </a:solidFill>
                <a:latin typeface="Times New Roman" pitchFamily="18" charset="0"/>
                <a:cs typeface="B Nazanin" pitchFamily="2" charset="-78"/>
              </a:defRPr>
            </a:lvl2pPr>
            <a:lvl3pPr marL="1143000" indent="-228600" eaLnBrk="0" hangingPunct="0">
              <a:defRPr sz="2400" b="1">
                <a:solidFill>
                  <a:schemeClr val="tx2"/>
                </a:solidFill>
                <a:latin typeface="Times New Roman" pitchFamily="18" charset="0"/>
                <a:cs typeface="B Nazanin" pitchFamily="2" charset="-78"/>
              </a:defRPr>
            </a:lvl3pPr>
            <a:lvl4pPr marL="1600200" indent="-228600" eaLnBrk="0" hangingPunct="0">
              <a:defRPr sz="2400" b="1">
                <a:solidFill>
                  <a:schemeClr val="tx2"/>
                </a:solidFill>
                <a:latin typeface="Times New Roman" pitchFamily="18" charset="0"/>
                <a:cs typeface="B Nazanin" pitchFamily="2" charset="-78"/>
              </a:defRPr>
            </a:lvl4pPr>
            <a:lvl5pPr marL="2057400" indent="-228600" eaLnBrk="0" hangingPunct="0">
              <a:defRPr sz="2400" b="1">
                <a:solidFill>
                  <a:schemeClr val="tx2"/>
                </a:solidFill>
                <a:latin typeface="Times New Roman" pitchFamily="18" charset="0"/>
                <a:cs typeface="B Nazanin" pitchFamily="2" charset="-78"/>
              </a:defRPr>
            </a:lvl5pPr>
            <a:lvl6pPr marL="25146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6pPr>
            <a:lvl7pPr marL="29718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7pPr>
            <a:lvl8pPr marL="34290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8pPr>
            <a:lvl9pPr marL="3886200" indent="-228600" algn="l" rtl="0" eaLnBrk="0" fontAlgn="base" hangingPunct="0">
              <a:spcBef>
                <a:spcPct val="0"/>
              </a:spcBef>
              <a:spcAft>
                <a:spcPct val="0"/>
              </a:spcAft>
              <a:defRPr sz="2400" b="1">
                <a:solidFill>
                  <a:schemeClr val="tx2"/>
                </a:solidFill>
                <a:latin typeface="Times New Roman" pitchFamily="18" charset="0"/>
                <a:cs typeface="B Nazanin" pitchFamily="2" charset="-78"/>
              </a:defRPr>
            </a:lvl9pPr>
          </a:lstStyle>
          <a:p>
            <a:pPr eaLnBrk="1" hangingPunct="1"/>
            <a:r>
              <a:rPr lang="en-US" sz="1400" b="0" smtClean="0">
                <a:solidFill>
                  <a:schemeClr val="bg1"/>
                </a:solidFill>
                <a:cs typeface="Times New Roman" pitchFamily="18" charset="0"/>
              </a:rPr>
              <a:t>48/64</a:t>
            </a:r>
          </a:p>
        </p:txBody>
      </p:sp>
    </p:spTree>
    <p:extLst>
      <p:ext uri="{BB962C8B-B14F-4D97-AF65-F5344CB8AC3E}">
        <p14:creationId xmlns:p14="http://schemas.microsoft.com/office/powerpoint/2010/main" val="178947120"/>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8914" y="433805"/>
            <a:ext cx="1947969" cy="830997"/>
          </a:xfrm>
          <a:prstGeom prst="rect">
            <a:avLst/>
          </a:prstGeom>
        </p:spPr>
        <p:txBody>
          <a:bodyPr wrap="none">
            <a:spAutoFit/>
          </a:bodyPr>
          <a:lstStyle/>
          <a:p>
            <a:pPr lvl="0"/>
            <a:r>
              <a:rPr lang="fa-IR" sz="4800" b="1" dirty="0" smtClean="0">
                <a:solidFill>
                  <a:srgbClr val="FF0000"/>
                </a:solidFill>
                <a:cs typeface="B Titr" pitchFamily="2" charset="-78"/>
              </a:rPr>
              <a:t>ذخـیره</a:t>
            </a:r>
            <a:endParaRPr lang="en-US" sz="4000" b="1" dirty="0">
              <a:solidFill>
                <a:srgbClr val="FF0000"/>
              </a:solidFill>
              <a:cs typeface="B Titr" pitchFamily="2" charset="-78"/>
            </a:endParaRPr>
          </a:p>
        </p:txBody>
      </p:sp>
      <p:sp>
        <p:nvSpPr>
          <p:cNvPr id="5" name="Rectangle 4"/>
          <p:cNvSpPr/>
          <p:nvPr/>
        </p:nvSpPr>
        <p:spPr>
          <a:xfrm>
            <a:off x="259308" y="949490"/>
            <a:ext cx="11273050" cy="2263697"/>
          </a:xfrm>
          <a:prstGeom prst="rect">
            <a:avLst/>
          </a:prstGeom>
        </p:spPr>
        <p:txBody>
          <a:bodyPr wrap="square">
            <a:spAutoFit/>
          </a:bodyPr>
          <a:lstStyle/>
          <a:p>
            <a:pPr algn="justLow">
              <a:lnSpc>
                <a:spcPct val="150000"/>
              </a:lnSpc>
            </a:pPr>
            <a:endParaRPr lang="fa-IR" sz="2400" b="1" dirty="0" smtClean="0">
              <a:cs typeface="B Titr" pitchFamily="2" charset="-78"/>
            </a:endParaRPr>
          </a:p>
          <a:p>
            <a:pPr algn="justLow">
              <a:lnSpc>
                <a:spcPct val="150000"/>
              </a:lnSpc>
            </a:pPr>
            <a:endParaRPr lang="en-US"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en-US" b="1" dirty="0">
              <a:cs typeface="B Titr" pitchFamily="2" charset="-78"/>
            </a:endParaRPr>
          </a:p>
        </p:txBody>
      </p:sp>
      <p:sp>
        <p:nvSpPr>
          <p:cNvPr id="2" name="Rectangle 1"/>
          <p:cNvSpPr/>
          <p:nvPr/>
        </p:nvSpPr>
        <p:spPr>
          <a:xfrm>
            <a:off x="523071" y="1558739"/>
            <a:ext cx="11104822" cy="4862870"/>
          </a:xfrm>
          <a:prstGeom prst="rect">
            <a:avLst/>
          </a:prstGeom>
        </p:spPr>
        <p:txBody>
          <a:bodyPr wrap="square">
            <a:spAutoFit/>
          </a:bodyPr>
          <a:lstStyle/>
          <a:p>
            <a:pPr lvl="0" algn="ctr">
              <a:lnSpc>
                <a:spcPct val="200000"/>
              </a:lnSpc>
            </a:pPr>
            <a:r>
              <a:rPr lang="fa-IR" sz="4000" b="1" dirty="0" smtClean="0">
                <a:cs typeface="B Titr" pitchFamily="2" charset="-78"/>
              </a:rPr>
              <a:t>نوعی </a:t>
            </a:r>
            <a:r>
              <a:rPr lang="fa-IR" sz="4000" b="1" dirty="0">
                <a:cs typeface="B Titr" pitchFamily="2" charset="-78"/>
              </a:rPr>
              <a:t>بدهي است که </a:t>
            </a:r>
            <a:endParaRPr lang="fa-IR" sz="4000" b="1" dirty="0" smtClean="0">
              <a:cs typeface="B Titr" pitchFamily="2" charset="-78"/>
            </a:endParaRPr>
          </a:p>
          <a:p>
            <a:pPr lvl="0" algn="ctr">
              <a:lnSpc>
                <a:spcPct val="200000"/>
              </a:lnSpc>
            </a:pPr>
            <a:r>
              <a:rPr lang="fa-IR" sz="4000" b="1" u="sng" dirty="0" smtClean="0">
                <a:solidFill>
                  <a:srgbClr val="FF0000"/>
                </a:solidFill>
                <a:cs typeface="B Titr" pitchFamily="2" charset="-78"/>
              </a:rPr>
              <a:t>زمان </a:t>
            </a:r>
            <a:r>
              <a:rPr lang="fa-IR" sz="4000" b="1" u="sng" dirty="0">
                <a:solidFill>
                  <a:srgbClr val="FF0000"/>
                </a:solidFill>
                <a:cs typeface="B Titr" pitchFamily="2" charset="-78"/>
              </a:rPr>
              <a:t>تسویه و يا </a:t>
            </a:r>
            <a:endParaRPr lang="fa-IR" sz="4000" b="1" u="sng" dirty="0" smtClean="0">
              <a:solidFill>
                <a:srgbClr val="FF0000"/>
              </a:solidFill>
              <a:cs typeface="B Titr" pitchFamily="2" charset="-78"/>
            </a:endParaRPr>
          </a:p>
          <a:p>
            <a:pPr lvl="0" algn="ctr">
              <a:lnSpc>
                <a:spcPct val="200000"/>
              </a:lnSpc>
            </a:pPr>
            <a:r>
              <a:rPr lang="fa-IR" sz="4000" b="1" u="sng" dirty="0" smtClean="0">
                <a:solidFill>
                  <a:srgbClr val="FF0000"/>
                </a:solidFill>
                <a:cs typeface="B Titr" pitchFamily="2" charset="-78"/>
              </a:rPr>
              <a:t>تعیین </a:t>
            </a:r>
            <a:r>
              <a:rPr lang="fa-IR" sz="4000" b="1" u="sng" dirty="0">
                <a:solidFill>
                  <a:srgbClr val="FF0000"/>
                </a:solidFill>
                <a:cs typeface="B Titr" pitchFamily="2" charset="-78"/>
              </a:rPr>
              <a:t>مبلغ </a:t>
            </a:r>
            <a:endParaRPr lang="fa-IR" sz="4000" b="1" u="sng" dirty="0" smtClean="0">
              <a:solidFill>
                <a:srgbClr val="FF0000"/>
              </a:solidFill>
              <a:cs typeface="B Titr" pitchFamily="2" charset="-78"/>
            </a:endParaRPr>
          </a:p>
          <a:p>
            <a:pPr lvl="0" algn="ctr">
              <a:lnSpc>
                <a:spcPct val="200000"/>
              </a:lnSpc>
            </a:pPr>
            <a:r>
              <a:rPr lang="fa-IR" sz="4000" b="1" dirty="0" smtClean="0">
                <a:cs typeface="B Titr" pitchFamily="2" charset="-78"/>
              </a:rPr>
              <a:t>آن </a:t>
            </a:r>
            <a:r>
              <a:rPr lang="fa-IR" sz="4000" b="1" dirty="0">
                <a:cs typeface="B Titr" pitchFamily="2" charset="-78"/>
              </a:rPr>
              <a:t>توأم با ابهام نسبتاً قابل توجه است.</a:t>
            </a:r>
            <a:endParaRPr lang="en-US" sz="4000" b="1" dirty="0">
              <a:cs typeface="B Titr" pitchFamily="2" charset="-78"/>
            </a:endParaRPr>
          </a:p>
        </p:txBody>
      </p:sp>
    </p:spTree>
    <p:extLst>
      <p:ext uri="{BB962C8B-B14F-4D97-AF65-F5344CB8AC3E}">
        <p14:creationId xmlns:p14="http://schemas.microsoft.com/office/powerpoint/2010/main" val="183355027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141469299"/>
              </p:ext>
            </p:extLst>
          </p:nvPr>
        </p:nvGraphicFramePr>
        <p:xfrm>
          <a:off x="425670" y="1623851"/>
          <a:ext cx="11366936" cy="4351277"/>
        </p:xfrm>
        <a:graphic>
          <a:graphicData uri="http://schemas.openxmlformats.org/drawingml/2006/table">
            <a:tbl>
              <a:tblPr firstRow="1" firstCol="1" bandRow="1">
                <a:tableStyleId>{5C22544A-7EE6-4342-B048-85BDC9FD1C3A}</a:tableStyleId>
              </a:tblPr>
              <a:tblGrid>
                <a:gridCol w="2841734"/>
                <a:gridCol w="2841734"/>
                <a:gridCol w="1227495"/>
                <a:gridCol w="4455973"/>
              </a:tblGrid>
              <a:tr h="621611">
                <a:tc gridSpan="2">
                  <a:txBody>
                    <a:bodyPr/>
                    <a:lstStyle/>
                    <a:p>
                      <a:pPr algn="ctr" rtl="0">
                        <a:lnSpc>
                          <a:spcPct val="115000"/>
                        </a:lnSpc>
                        <a:spcAft>
                          <a:spcPts val="0"/>
                        </a:spcAft>
                      </a:pPr>
                      <a:r>
                        <a:rPr lang="fa-IR" sz="1600" dirty="0">
                          <a:effectLst/>
                          <a:cs typeface="B Titr" pitchFamily="2" charset="-78"/>
                        </a:rPr>
                        <a:t>گروه</a:t>
                      </a:r>
                      <a:endParaRPr lang="en-US" sz="1400" dirty="0">
                        <a:effectLst/>
                        <a:latin typeface="Calibri"/>
                        <a:ea typeface="Calibri"/>
                        <a:cs typeface="B Titr" pitchFamily="2" charset="-78"/>
                      </a:endParaRPr>
                    </a:p>
                  </a:txBody>
                  <a:tcPr marL="19050" marR="19050" marT="19050" marB="19050" anchor="ctr"/>
                </a:tc>
                <a:tc hMerge="1">
                  <a:txBody>
                    <a:bodyPr/>
                    <a:lstStyle/>
                    <a:p>
                      <a:pPr rtl="1"/>
                      <a:endParaRPr lang="fa-IR"/>
                    </a:p>
                  </a:txBody>
                  <a:tcPr/>
                </a:tc>
                <a:tc gridSpan="2">
                  <a:txBody>
                    <a:bodyPr/>
                    <a:lstStyle/>
                    <a:p>
                      <a:pPr algn="ctr" rtl="0">
                        <a:lnSpc>
                          <a:spcPct val="115000"/>
                        </a:lnSpc>
                        <a:spcAft>
                          <a:spcPts val="0"/>
                        </a:spcAft>
                      </a:pPr>
                      <a:r>
                        <a:rPr lang="fa-IR" sz="1600" dirty="0">
                          <a:effectLst/>
                          <a:cs typeface="B Titr" pitchFamily="2" charset="-78"/>
                        </a:rPr>
                        <a:t>کل</a:t>
                      </a:r>
                      <a:endParaRPr lang="en-US" sz="1400" dirty="0">
                        <a:effectLst/>
                        <a:latin typeface="Calibri"/>
                        <a:ea typeface="Calibri"/>
                        <a:cs typeface="B Titr" pitchFamily="2" charset="-78"/>
                      </a:endParaRPr>
                    </a:p>
                  </a:txBody>
                  <a:tcPr marL="19050" marR="19050" marT="19050" marB="19050" anchor="ctr"/>
                </a:tc>
                <a:tc hMerge="1">
                  <a:txBody>
                    <a:bodyPr/>
                    <a:lstStyle/>
                    <a:p>
                      <a:pPr rtl="1"/>
                      <a:endParaRPr lang="fa-IR"/>
                    </a:p>
                  </a:txBody>
                  <a:tcPr/>
                </a:tc>
              </a:tr>
              <a:tr h="621611">
                <a:tc>
                  <a:txBody>
                    <a:bodyPr/>
                    <a:lstStyle/>
                    <a:p>
                      <a:pPr algn="ctr" rtl="0">
                        <a:lnSpc>
                          <a:spcPct val="115000"/>
                        </a:lnSpc>
                        <a:spcAft>
                          <a:spcPts val="0"/>
                        </a:spcAft>
                      </a:pPr>
                      <a:r>
                        <a:rPr lang="fa-IR" sz="2800">
                          <a:effectLst/>
                          <a:cs typeface="B Titr" pitchFamily="2" charset="-78"/>
                        </a:rPr>
                        <a:t>کد گروه</a:t>
                      </a:r>
                      <a:endParaRPr lang="en-US" sz="2400">
                        <a:effectLst/>
                        <a:latin typeface="Calibri"/>
                        <a:ea typeface="Calibri"/>
                        <a:cs typeface="B Titr" pitchFamily="2" charset="-78"/>
                      </a:endParaRPr>
                    </a:p>
                  </a:txBody>
                  <a:tcPr marL="19050" marR="19050" marT="19050" marB="19050" anchor="ctr"/>
                </a:tc>
                <a:tc>
                  <a:txBody>
                    <a:bodyPr/>
                    <a:lstStyle/>
                    <a:p>
                      <a:pPr algn="ctr" rtl="0">
                        <a:lnSpc>
                          <a:spcPct val="115000"/>
                        </a:lnSpc>
                        <a:spcAft>
                          <a:spcPts val="0"/>
                        </a:spcAft>
                      </a:pPr>
                      <a:r>
                        <a:rPr lang="fa-IR" sz="2800" dirty="0">
                          <a:effectLst/>
                          <a:cs typeface="B Titr" pitchFamily="2" charset="-78"/>
                        </a:rPr>
                        <a:t>نام گروه</a:t>
                      </a:r>
                      <a:endParaRPr lang="en-US" sz="2400" dirty="0">
                        <a:effectLst/>
                        <a:latin typeface="Calibri"/>
                        <a:ea typeface="Calibri"/>
                        <a:cs typeface="B Titr" pitchFamily="2" charset="-78"/>
                      </a:endParaRPr>
                    </a:p>
                  </a:txBody>
                  <a:tcPr marL="19050" marR="19050" marT="19050" marB="19050" anchor="ctr"/>
                </a:tc>
                <a:tc>
                  <a:txBody>
                    <a:bodyPr/>
                    <a:lstStyle/>
                    <a:p>
                      <a:pPr algn="ctr" rtl="0">
                        <a:lnSpc>
                          <a:spcPct val="115000"/>
                        </a:lnSpc>
                        <a:spcAft>
                          <a:spcPts val="0"/>
                        </a:spcAft>
                      </a:pPr>
                      <a:r>
                        <a:rPr lang="fa-IR" sz="2800" dirty="0">
                          <a:effectLst/>
                          <a:cs typeface="B Titr" pitchFamily="2" charset="-78"/>
                        </a:rPr>
                        <a:t>کد کل</a:t>
                      </a:r>
                      <a:endParaRPr lang="en-US" sz="2400" dirty="0">
                        <a:effectLst/>
                        <a:latin typeface="Calibri"/>
                        <a:ea typeface="Calibri"/>
                        <a:cs typeface="B Titr" pitchFamily="2" charset="-78"/>
                      </a:endParaRPr>
                    </a:p>
                  </a:txBody>
                  <a:tcPr marL="19050" marR="19050" marT="19050" marB="19050" anchor="ctr"/>
                </a:tc>
                <a:tc>
                  <a:txBody>
                    <a:bodyPr/>
                    <a:lstStyle/>
                    <a:p>
                      <a:pPr algn="ctr" rtl="0">
                        <a:lnSpc>
                          <a:spcPct val="115000"/>
                        </a:lnSpc>
                        <a:spcAft>
                          <a:spcPts val="0"/>
                        </a:spcAft>
                      </a:pPr>
                      <a:r>
                        <a:rPr lang="fa-IR" sz="2400" dirty="0">
                          <a:effectLst/>
                          <a:cs typeface="B Titr" pitchFamily="2" charset="-78"/>
                        </a:rPr>
                        <a:t>نام کل</a:t>
                      </a:r>
                      <a:endParaRPr lang="en-US" sz="2000" dirty="0">
                        <a:effectLst/>
                        <a:latin typeface="Calibri"/>
                        <a:ea typeface="Calibri"/>
                        <a:cs typeface="B Titr" pitchFamily="2" charset="-78"/>
                      </a:endParaRPr>
                    </a:p>
                  </a:txBody>
                  <a:tcPr marL="19050" marR="19050" marT="19050" marB="19050" anchor="ctr"/>
                </a:tc>
              </a:tr>
              <a:tr h="621611">
                <a:tc rowSpan="5">
                  <a:txBody>
                    <a:bodyPr/>
                    <a:lstStyle/>
                    <a:p>
                      <a:pPr algn="ctr" rtl="0">
                        <a:lnSpc>
                          <a:spcPct val="115000"/>
                        </a:lnSpc>
                        <a:spcAft>
                          <a:spcPts val="0"/>
                        </a:spcAft>
                      </a:pPr>
                      <a:r>
                        <a:rPr lang="en-US" sz="2800" dirty="0">
                          <a:effectLst/>
                          <a:cs typeface="B Titr" pitchFamily="2" charset="-78"/>
                        </a:rPr>
                        <a:t>5</a:t>
                      </a:r>
                      <a:endParaRPr lang="en-US" sz="2400" dirty="0">
                        <a:effectLst/>
                        <a:latin typeface="Calibri"/>
                        <a:ea typeface="Calibri"/>
                        <a:cs typeface="B Titr" pitchFamily="2" charset="-78"/>
                      </a:endParaRPr>
                    </a:p>
                  </a:txBody>
                  <a:tcPr marL="19050" marR="19050" marT="19050" marB="19050" anchor="ctr"/>
                </a:tc>
                <a:tc rowSpan="5">
                  <a:txBody>
                    <a:bodyPr/>
                    <a:lstStyle/>
                    <a:p>
                      <a:pPr algn="ctr" rtl="0">
                        <a:lnSpc>
                          <a:spcPct val="115000"/>
                        </a:lnSpc>
                        <a:spcAft>
                          <a:spcPts val="0"/>
                        </a:spcAft>
                      </a:pPr>
                      <a:r>
                        <a:rPr lang="fa-IR" sz="2800" dirty="0">
                          <a:effectLst/>
                          <a:cs typeface="B Titr" pitchFamily="2" charset="-78"/>
                        </a:rPr>
                        <a:t>ارزش خالص</a:t>
                      </a:r>
                      <a:endParaRPr lang="en-US" sz="2400" dirty="0">
                        <a:effectLst/>
                        <a:latin typeface="Calibri"/>
                        <a:ea typeface="Calibri"/>
                        <a:cs typeface="B Titr" pitchFamily="2" charset="-78"/>
                      </a:endParaRPr>
                    </a:p>
                  </a:txBody>
                  <a:tcPr marL="19050" marR="19050" marT="19050" marB="19050" anchor="ctr"/>
                </a:tc>
                <a:tc>
                  <a:txBody>
                    <a:bodyPr/>
                    <a:lstStyle/>
                    <a:p>
                      <a:pPr algn="ctr" rtl="0">
                        <a:lnSpc>
                          <a:spcPct val="115000"/>
                        </a:lnSpc>
                        <a:spcAft>
                          <a:spcPts val="0"/>
                        </a:spcAft>
                      </a:pPr>
                      <a:r>
                        <a:rPr lang="en-US" sz="2800" dirty="0" smtClean="0">
                          <a:effectLst/>
                          <a:cs typeface="B Titr" pitchFamily="2" charset="-78"/>
                        </a:rPr>
                        <a:t>50</a:t>
                      </a:r>
                      <a:endParaRPr lang="en-US" sz="2400" dirty="0">
                        <a:effectLst/>
                        <a:latin typeface="Calibri"/>
                        <a:ea typeface="Calibri"/>
                        <a:cs typeface="B Titr" pitchFamily="2" charset="-78"/>
                      </a:endParaRPr>
                    </a:p>
                  </a:txBody>
                  <a:tcPr marL="19050" marR="19050" marT="19050" marB="19050" anchor="ctr"/>
                </a:tc>
                <a:tc>
                  <a:txBody>
                    <a:bodyPr/>
                    <a:lstStyle/>
                    <a:p>
                      <a:pPr algn="r" rtl="0">
                        <a:lnSpc>
                          <a:spcPct val="115000"/>
                        </a:lnSpc>
                        <a:spcAft>
                          <a:spcPts val="0"/>
                        </a:spcAft>
                      </a:pPr>
                      <a:r>
                        <a:rPr lang="fa-IR" sz="1800" dirty="0">
                          <a:effectLst/>
                          <a:cs typeface="B Titr" pitchFamily="2" charset="-78"/>
                        </a:rPr>
                        <a:t>خلاصه عملکرد درآمد/هزینه</a:t>
                      </a:r>
                      <a:endParaRPr lang="en-US" sz="1600" dirty="0">
                        <a:effectLst/>
                        <a:latin typeface="Calibri"/>
                        <a:ea typeface="Calibri"/>
                        <a:cs typeface="B Titr" pitchFamily="2" charset="-78"/>
                      </a:endParaRPr>
                    </a:p>
                  </a:txBody>
                  <a:tcPr marL="19050" marR="19050" marT="19050" marB="19050" anchor="ctr"/>
                </a:tc>
              </a:tr>
              <a:tr h="621611">
                <a:tc vMerge="1">
                  <a:txBody>
                    <a:bodyPr/>
                    <a:lstStyle/>
                    <a:p>
                      <a:pPr rtl="1"/>
                      <a:endParaRPr lang="fa-IR"/>
                    </a:p>
                  </a:txBody>
                  <a:tcPr/>
                </a:tc>
                <a:tc vMerge="1">
                  <a:txBody>
                    <a:bodyPr/>
                    <a:lstStyle/>
                    <a:p>
                      <a:pPr rtl="1"/>
                      <a:endParaRPr lang="fa-IR"/>
                    </a:p>
                  </a:txBody>
                  <a:tcPr/>
                </a:tc>
                <a:tc>
                  <a:txBody>
                    <a:bodyPr/>
                    <a:lstStyle/>
                    <a:p>
                      <a:pPr algn="ctr" rtl="0">
                        <a:lnSpc>
                          <a:spcPct val="115000"/>
                        </a:lnSpc>
                        <a:spcAft>
                          <a:spcPts val="0"/>
                        </a:spcAft>
                      </a:pPr>
                      <a:r>
                        <a:rPr lang="en-US" sz="2800" dirty="0">
                          <a:effectLst/>
                          <a:cs typeface="B Titr" pitchFamily="2" charset="-78"/>
                        </a:rPr>
                        <a:t>51</a:t>
                      </a:r>
                      <a:endParaRPr lang="en-US" sz="2400" dirty="0">
                        <a:effectLst/>
                        <a:latin typeface="Calibri"/>
                        <a:ea typeface="Calibri"/>
                        <a:cs typeface="B Titr" pitchFamily="2" charset="-78"/>
                      </a:endParaRPr>
                    </a:p>
                  </a:txBody>
                  <a:tcPr marL="19050" marR="19050" marT="19050" marB="19050" anchor="ctr"/>
                </a:tc>
                <a:tc>
                  <a:txBody>
                    <a:bodyPr/>
                    <a:lstStyle/>
                    <a:p>
                      <a:pPr algn="r" rtl="0">
                        <a:lnSpc>
                          <a:spcPct val="115000"/>
                        </a:lnSpc>
                        <a:spcAft>
                          <a:spcPts val="0"/>
                        </a:spcAft>
                      </a:pPr>
                      <a:r>
                        <a:rPr lang="fa-IR" sz="1800" dirty="0">
                          <a:effectLst/>
                          <a:cs typeface="B Titr" pitchFamily="2" charset="-78"/>
                        </a:rPr>
                        <a:t>تعدیلات سنواتی</a:t>
                      </a:r>
                      <a:endParaRPr lang="en-US" sz="1600" dirty="0">
                        <a:effectLst/>
                        <a:latin typeface="Calibri"/>
                        <a:ea typeface="Calibri"/>
                        <a:cs typeface="B Titr" pitchFamily="2" charset="-78"/>
                      </a:endParaRPr>
                    </a:p>
                  </a:txBody>
                  <a:tcPr marL="19050" marR="19050" marT="19050" marB="19050" anchor="ctr"/>
                </a:tc>
              </a:tr>
              <a:tr h="621611">
                <a:tc vMerge="1">
                  <a:txBody>
                    <a:bodyPr/>
                    <a:lstStyle/>
                    <a:p>
                      <a:pPr rtl="1"/>
                      <a:endParaRPr lang="fa-IR"/>
                    </a:p>
                  </a:txBody>
                  <a:tcPr/>
                </a:tc>
                <a:tc vMerge="1">
                  <a:txBody>
                    <a:bodyPr/>
                    <a:lstStyle/>
                    <a:p>
                      <a:pPr rtl="1"/>
                      <a:endParaRPr lang="fa-IR"/>
                    </a:p>
                  </a:txBody>
                  <a:tcPr/>
                </a:tc>
                <a:tc>
                  <a:txBody>
                    <a:bodyPr/>
                    <a:lstStyle/>
                    <a:p>
                      <a:pPr algn="ctr" rtl="0">
                        <a:lnSpc>
                          <a:spcPct val="115000"/>
                        </a:lnSpc>
                        <a:spcAft>
                          <a:spcPts val="0"/>
                        </a:spcAft>
                      </a:pPr>
                      <a:r>
                        <a:rPr lang="en-US" sz="2800" dirty="0">
                          <a:effectLst/>
                          <a:cs typeface="B Titr" pitchFamily="2" charset="-78"/>
                        </a:rPr>
                        <a:t>52</a:t>
                      </a:r>
                      <a:endParaRPr lang="en-US" sz="2400" dirty="0">
                        <a:effectLst/>
                        <a:latin typeface="Calibri"/>
                        <a:ea typeface="Calibri"/>
                        <a:cs typeface="B Titr" pitchFamily="2" charset="-78"/>
                      </a:endParaRPr>
                    </a:p>
                  </a:txBody>
                  <a:tcPr marL="19050" marR="19050" marT="19050" marB="19050" anchor="ctr"/>
                </a:tc>
                <a:tc>
                  <a:txBody>
                    <a:bodyPr/>
                    <a:lstStyle/>
                    <a:p>
                      <a:pPr algn="r" rtl="0">
                        <a:lnSpc>
                          <a:spcPct val="115000"/>
                        </a:lnSpc>
                        <a:spcAft>
                          <a:spcPts val="0"/>
                        </a:spcAft>
                      </a:pPr>
                      <a:r>
                        <a:rPr lang="fa-IR" sz="1800" dirty="0">
                          <a:effectLst/>
                          <a:cs typeface="B Titr" pitchFamily="2" charset="-78"/>
                        </a:rPr>
                        <a:t>سایر تغییرات در ارزش خالص</a:t>
                      </a:r>
                      <a:endParaRPr lang="en-US" sz="1600" dirty="0">
                        <a:effectLst/>
                        <a:latin typeface="Calibri"/>
                        <a:ea typeface="Calibri"/>
                        <a:cs typeface="B Titr" pitchFamily="2" charset="-78"/>
                      </a:endParaRPr>
                    </a:p>
                  </a:txBody>
                  <a:tcPr marL="19050" marR="19050" marT="19050" marB="19050" anchor="ctr"/>
                </a:tc>
              </a:tr>
              <a:tr h="621611">
                <a:tc vMerge="1">
                  <a:txBody>
                    <a:bodyPr/>
                    <a:lstStyle/>
                    <a:p>
                      <a:pPr rtl="1"/>
                      <a:endParaRPr lang="fa-IR"/>
                    </a:p>
                  </a:txBody>
                  <a:tcPr/>
                </a:tc>
                <a:tc vMerge="1">
                  <a:txBody>
                    <a:bodyPr/>
                    <a:lstStyle/>
                    <a:p>
                      <a:pPr rtl="1"/>
                      <a:endParaRPr lang="fa-IR"/>
                    </a:p>
                  </a:txBody>
                  <a:tcPr/>
                </a:tc>
                <a:tc>
                  <a:txBody>
                    <a:bodyPr/>
                    <a:lstStyle/>
                    <a:p>
                      <a:pPr algn="ctr" rtl="0">
                        <a:lnSpc>
                          <a:spcPct val="115000"/>
                        </a:lnSpc>
                        <a:spcAft>
                          <a:spcPts val="0"/>
                        </a:spcAft>
                      </a:pPr>
                      <a:r>
                        <a:rPr lang="en-US" sz="2800" dirty="0">
                          <a:effectLst/>
                          <a:cs typeface="B Titr" pitchFamily="2" charset="-78"/>
                        </a:rPr>
                        <a:t>53</a:t>
                      </a:r>
                      <a:endParaRPr lang="en-US" sz="2400" dirty="0">
                        <a:effectLst/>
                        <a:latin typeface="Calibri"/>
                        <a:ea typeface="Calibri"/>
                        <a:cs typeface="B Titr" pitchFamily="2" charset="-78"/>
                      </a:endParaRPr>
                    </a:p>
                  </a:txBody>
                  <a:tcPr marL="19050" marR="19050" marT="19050" marB="19050" anchor="ctr"/>
                </a:tc>
                <a:tc>
                  <a:txBody>
                    <a:bodyPr/>
                    <a:lstStyle/>
                    <a:p>
                      <a:pPr algn="r" rtl="0">
                        <a:lnSpc>
                          <a:spcPct val="115000"/>
                        </a:lnSpc>
                        <a:spcAft>
                          <a:spcPts val="0"/>
                        </a:spcAft>
                      </a:pPr>
                      <a:r>
                        <a:rPr lang="fa-IR" sz="1800" dirty="0">
                          <a:effectLst/>
                          <a:cs typeface="B Titr" pitchFamily="2" charset="-78"/>
                        </a:rPr>
                        <a:t>ارزش خالص در پایان سال - انباشته</a:t>
                      </a:r>
                      <a:endParaRPr lang="en-US" sz="1600" dirty="0">
                        <a:effectLst/>
                        <a:latin typeface="Calibri"/>
                        <a:ea typeface="Calibri"/>
                        <a:cs typeface="B Titr" pitchFamily="2" charset="-78"/>
                      </a:endParaRPr>
                    </a:p>
                  </a:txBody>
                  <a:tcPr marL="19050" marR="19050" marT="19050" marB="19050" anchor="ctr"/>
                </a:tc>
              </a:tr>
              <a:tr h="621611">
                <a:tc vMerge="1">
                  <a:txBody>
                    <a:bodyPr/>
                    <a:lstStyle/>
                    <a:p>
                      <a:pPr rtl="1"/>
                      <a:endParaRPr lang="fa-IR"/>
                    </a:p>
                  </a:txBody>
                  <a:tcPr/>
                </a:tc>
                <a:tc vMerge="1">
                  <a:txBody>
                    <a:bodyPr/>
                    <a:lstStyle/>
                    <a:p>
                      <a:pPr rtl="1"/>
                      <a:endParaRPr lang="fa-IR"/>
                    </a:p>
                  </a:txBody>
                  <a:tcPr/>
                </a:tc>
                <a:tc>
                  <a:txBody>
                    <a:bodyPr/>
                    <a:lstStyle/>
                    <a:p>
                      <a:pPr algn="ctr" rtl="0">
                        <a:lnSpc>
                          <a:spcPct val="115000"/>
                        </a:lnSpc>
                        <a:spcAft>
                          <a:spcPts val="0"/>
                        </a:spcAft>
                      </a:pPr>
                      <a:r>
                        <a:rPr lang="en-US" sz="2800" dirty="0">
                          <a:effectLst/>
                          <a:cs typeface="B Titr" pitchFamily="2" charset="-78"/>
                        </a:rPr>
                        <a:t>59</a:t>
                      </a:r>
                      <a:endParaRPr lang="en-US" sz="2400" dirty="0">
                        <a:effectLst/>
                        <a:latin typeface="Calibri"/>
                        <a:ea typeface="Calibri"/>
                        <a:cs typeface="B Titr" pitchFamily="2" charset="-78"/>
                      </a:endParaRPr>
                    </a:p>
                  </a:txBody>
                  <a:tcPr marL="19050" marR="19050" marT="19050" marB="19050" anchor="ctr"/>
                </a:tc>
                <a:tc>
                  <a:txBody>
                    <a:bodyPr/>
                    <a:lstStyle/>
                    <a:p>
                      <a:pPr algn="r" rtl="0">
                        <a:lnSpc>
                          <a:spcPct val="115000"/>
                        </a:lnSpc>
                        <a:spcAft>
                          <a:spcPts val="0"/>
                        </a:spcAft>
                      </a:pPr>
                      <a:r>
                        <a:rPr lang="fa-IR" sz="1800" dirty="0">
                          <a:effectLst/>
                          <a:cs typeface="B Titr" pitchFamily="2" charset="-78"/>
                        </a:rPr>
                        <a:t>مازاد تجدید ارزیابی دارایی‌ها</a:t>
                      </a:r>
                      <a:endParaRPr lang="en-US" sz="1600" dirty="0">
                        <a:effectLst/>
                        <a:latin typeface="Calibri"/>
                        <a:ea typeface="Calibri"/>
                        <a:cs typeface="B Titr" pitchFamily="2" charset="-78"/>
                      </a:endParaRPr>
                    </a:p>
                  </a:txBody>
                  <a:tcPr marL="19050" marR="19050" marT="19050" marB="19050" anchor="ctr"/>
                </a:tc>
              </a:tr>
            </a:tbl>
          </a:graphicData>
        </a:graphic>
      </p:graphicFrame>
      <p:sp>
        <p:nvSpPr>
          <p:cNvPr id="10" name="Rectangle 9"/>
          <p:cNvSpPr/>
          <p:nvPr/>
        </p:nvSpPr>
        <p:spPr>
          <a:xfrm>
            <a:off x="1119351" y="716173"/>
            <a:ext cx="9790386" cy="954107"/>
          </a:xfrm>
          <a:prstGeom prst="rect">
            <a:avLst/>
          </a:prstGeom>
        </p:spPr>
        <p:txBody>
          <a:bodyPr wrap="square">
            <a:spAutoFit/>
          </a:bodyPr>
          <a:lstStyle/>
          <a:p>
            <a:r>
              <a:rPr lang="fa-IR" sz="2800" b="1" dirty="0">
                <a:cs typeface="B Titr" pitchFamily="2" charset="-78"/>
              </a:rPr>
              <a:t>در نظام نوین مالی، ارزش خالص از 5 سرفصل حساب کل به شرح زیر تشکیل شده است</a:t>
            </a:r>
            <a:endParaRPr lang="fa-IR" sz="2800" dirty="0">
              <a:cs typeface="B Titr" pitchFamily="2" charset="-78"/>
            </a:endParaRPr>
          </a:p>
        </p:txBody>
      </p:sp>
    </p:spTree>
    <p:extLst>
      <p:ext uri="{BB962C8B-B14F-4D97-AF65-F5344CB8AC3E}">
        <p14:creationId xmlns:p14="http://schemas.microsoft.com/office/powerpoint/2010/main" val="2613168985"/>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8821" y="433805"/>
            <a:ext cx="6513322" cy="830997"/>
          </a:xfrm>
          <a:prstGeom prst="rect">
            <a:avLst/>
          </a:prstGeom>
        </p:spPr>
        <p:txBody>
          <a:bodyPr wrap="none">
            <a:spAutoFit/>
          </a:bodyPr>
          <a:lstStyle/>
          <a:p>
            <a:pPr lvl="0"/>
            <a:r>
              <a:rPr lang="fa-IR" sz="4800" b="1" dirty="0" smtClean="0">
                <a:solidFill>
                  <a:srgbClr val="FF0000"/>
                </a:solidFill>
                <a:cs typeface="B Titr" pitchFamily="2" charset="-78"/>
              </a:rPr>
              <a:t>تفاوت ذخیره و سایر بدهی ها </a:t>
            </a:r>
            <a:endParaRPr lang="en-US" sz="4000" b="1" dirty="0">
              <a:solidFill>
                <a:srgbClr val="FF0000"/>
              </a:solidFill>
              <a:cs typeface="B Titr" pitchFamily="2" charset="-78"/>
            </a:endParaRPr>
          </a:p>
        </p:txBody>
      </p:sp>
      <p:sp>
        <p:nvSpPr>
          <p:cNvPr id="5" name="Rectangle 4"/>
          <p:cNvSpPr/>
          <p:nvPr/>
        </p:nvSpPr>
        <p:spPr>
          <a:xfrm>
            <a:off x="259308" y="949490"/>
            <a:ext cx="11273050" cy="2263697"/>
          </a:xfrm>
          <a:prstGeom prst="rect">
            <a:avLst/>
          </a:prstGeom>
        </p:spPr>
        <p:txBody>
          <a:bodyPr wrap="square">
            <a:spAutoFit/>
          </a:bodyPr>
          <a:lstStyle/>
          <a:p>
            <a:pPr algn="justLow">
              <a:lnSpc>
                <a:spcPct val="150000"/>
              </a:lnSpc>
            </a:pPr>
            <a:endParaRPr lang="fa-IR" sz="2400" b="1" dirty="0" smtClean="0">
              <a:cs typeface="B Titr" pitchFamily="2" charset="-78"/>
            </a:endParaRPr>
          </a:p>
          <a:p>
            <a:pPr algn="justLow">
              <a:lnSpc>
                <a:spcPct val="150000"/>
              </a:lnSpc>
            </a:pPr>
            <a:endParaRPr lang="en-US"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en-US" b="1" dirty="0">
              <a:cs typeface="B Titr" pitchFamily="2" charset="-78"/>
            </a:endParaRPr>
          </a:p>
        </p:txBody>
      </p:sp>
      <p:sp>
        <p:nvSpPr>
          <p:cNvPr id="2" name="Rectangle 1"/>
          <p:cNvSpPr/>
          <p:nvPr/>
        </p:nvSpPr>
        <p:spPr>
          <a:xfrm>
            <a:off x="523071" y="1558739"/>
            <a:ext cx="11104822" cy="3606436"/>
          </a:xfrm>
          <a:prstGeom prst="rect">
            <a:avLst/>
          </a:prstGeom>
        </p:spPr>
        <p:txBody>
          <a:bodyPr wrap="square">
            <a:spAutoFit/>
          </a:bodyPr>
          <a:lstStyle/>
          <a:p>
            <a:pPr lvl="0" algn="justLow">
              <a:lnSpc>
                <a:spcPct val="200000"/>
              </a:lnSpc>
            </a:pPr>
            <a:r>
              <a:rPr lang="fa-IR" sz="4000" b="1" dirty="0">
                <a:cs typeface="B Titr" pitchFamily="2" charset="-78"/>
              </a:rPr>
              <a:t>ذخاير را مي‌توان از ساير بدهيها مانند حسابهاي پرداختني و بدهیهای معوق متمايز کرد، زيرا در‌مورد زمان تسويه ویا مبلغ آن ابهام وجود دارد. </a:t>
            </a:r>
            <a:endParaRPr lang="en-US" sz="4000" b="1" dirty="0">
              <a:cs typeface="B Titr" pitchFamily="2" charset="-78"/>
            </a:endParaRPr>
          </a:p>
        </p:txBody>
      </p:sp>
    </p:spTree>
    <p:extLst>
      <p:ext uri="{BB962C8B-B14F-4D97-AF65-F5344CB8AC3E}">
        <p14:creationId xmlns:p14="http://schemas.microsoft.com/office/powerpoint/2010/main" val="3599804886"/>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8821" y="433805"/>
            <a:ext cx="6513322" cy="830997"/>
          </a:xfrm>
          <a:prstGeom prst="rect">
            <a:avLst/>
          </a:prstGeom>
        </p:spPr>
        <p:txBody>
          <a:bodyPr wrap="none">
            <a:spAutoFit/>
          </a:bodyPr>
          <a:lstStyle/>
          <a:p>
            <a:pPr lvl="0"/>
            <a:r>
              <a:rPr lang="fa-IR" sz="4800" b="1" dirty="0" smtClean="0">
                <a:solidFill>
                  <a:srgbClr val="FF0000"/>
                </a:solidFill>
                <a:cs typeface="B Titr" pitchFamily="2" charset="-78"/>
              </a:rPr>
              <a:t>تفاوت ذخیره و سایر بدهی ها </a:t>
            </a:r>
            <a:endParaRPr lang="en-US" sz="4000" b="1" dirty="0">
              <a:solidFill>
                <a:srgbClr val="FF0000"/>
              </a:solidFill>
              <a:cs typeface="B Titr" pitchFamily="2" charset="-78"/>
            </a:endParaRPr>
          </a:p>
        </p:txBody>
      </p:sp>
      <p:sp>
        <p:nvSpPr>
          <p:cNvPr id="5" name="Rectangle 4"/>
          <p:cNvSpPr/>
          <p:nvPr/>
        </p:nvSpPr>
        <p:spPr>
          <a:xfrm>
            <a:off x="259308" y="949490"/>
            <a:ext cx="11273050" cy="2263697"/>
          </a:xfrm>
          <a:prstGeom prst="rect">
            <a:avLst/>
          </a:prstGeom>
        </p:spPr>
        <p:txBody>
          <a:bodyPr wrap="square">
            <a:spAutoFit/>
          </a:bodyPr>
          <a:lstStyle/>
          <a:p>
            <a:pPr algn="justLow">
              <a:lnSpc>
                <a:spcPct val="150000"/>
              </a:lnSpc>
            </a:pPr>
            <a:endParaRPr lang="fa-IR" sz="2400" b="1" dirty="0" smtClean="0">
              <a:cs typeface="B Titr" pitchFamily="2" charset="-78"/>
            </a:endParaRPr>
          </a:p>
          <a:p>
            <a:pPr algn="justLow">
              <a:lnSpc>
                <a:spcPct val="150000"/>
              </a:lnSpc>
            </a:pPr>
            <a:endParaRPr lang="en-US"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en-US" b="1" dirty="0">
              <a:cs typeface="B Titr" pitchFamily="2" charset="-78"/>
            </a:endParaRPr>
          </a:p>
        </p:txBody>
      </p:sp>
      <p:sp>
        <p:nvSpPr>
          <p:cNvPr id="2" name="Rectangle 1"/>
          <p:cNvSpPr/>
          <p:nvPr/>
        </p:nvSpPr>
        <p:spPr>
          <a:xfrm>
            <a:off x="523071" y="1558739"/>
            <a:ext cx="11104822" cy="3606436"/>
          </a:xfrm>
          <a:prstGeom prst="rect">
            <a:avLst/>
          </a:prstGeom>
        </p:spPr>
        <p:txBody>
          <a:bodyPr wrap="square">
            <a:spAutoFit/>
          </a:bodyPr>
          <a:lstStyle/>
          <a:p>
            <a:pPr lvl="0" algn="ctr">
              <a:lnSpc>
                <a:spcPct val="200000"/>
              </a:lnSpc>
            </a:pPr>
            <a:r>
              <a:rPr lang="fa-IR" sz="4000" b="1" dirty="0">
                <a:cs typeface="B Titr" pitchFamily="2" charset="-78"/>
              </a:rPr>
              <a:t>حسابهاي پرداختني، بدهي بابت کالاها و خدمات دريافت شده‌ای است که صورتحساب آن دريافت گردیده يا با فروشنده در مورد مبلغ و زمان پرداخت مابه‌ازاي آن توافق شده است.</a:t>
            </a:r>
            <a:endParaRPr lang="en-US" sz="4000" b="1" dirty="0">
              <a:cs typeface="B Titr" pitchFamily="2" charset="-78"/>
            </a:endParaRPr>
          </a:p>
        </p:txBody>
      </p:sp>
    </p:spTree>
    <p:extLst>
      <p:ext uri="{BB962C8B-B14F-4D97-AF65-F5344CB8AC3E}">
        <p14:creationId xmlns:p14="http://schemas.microsoft.com/office/powerpoint/2010/main" val="935700089"/>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8821" y="433805"/>
            <a:ext cx="6513322" cy="830997"/>
          </a:xfrm>
          <a:prstGeom prst="rect">
            <a:avLst/>
          </a:prstGeom>
        </p:spPr>
        <p:txBody>
          <a:bodyPr wrap="none">
            <a:spAutoFit/>
          </a:bodyPr>
          <a:lstStyle/>
          <a:p>
            <a:pPr lvl="0"/>
            <a:r>
              <a:rPr lang="fa-IR" sz="4800" b="1" dirty="0" smtClean="0">
                <a:solidFill>
                  <a:srgbClr val="FF0000"/>
                </a:solidFill>
                <a:cs typeface="B Titr" pitchFamily="2" charset="-78"/>
              </a:rPr>
              <a:t>تفاوت ذخیره و سایر بدهی ها </a:t>
            </a:r>
            <a:endParaRPr lang="en-US" sz="4000" b="1" dirty="0">
              <a:solidFill>
                <a:srgbClr val="FF0000"/>
              </a:solidFill>
              <a:cs typeface="B Titr" pitchFamily="2" charset="-78"/>
            </a:endParaRPr>
          </a:p>
        </p:txBody>
      </p:sp>
      <p:sp>
        <p:nvSpPr>
          <p:cNvPr id="5" name="Rectangle 4"/>
          <p:cNvSpPr/>
          <p:nvPr/>
        </p:nvSpPr>
        <p:spPr>
          <a:xfrm>
            <a:off x="259308" y="949490"/>
            <a:ext cx="11273050" cy="2263697"/>
          </a:xfrm>
          <a:prstGeom prst="rect">
            <a:avLst/>
          </a:prstGeom>
        </p:spPr>
        <p:txBody>
          <a:bodyPr wrap="square">
            <a:spAutoFit/>
          </a:bodyPr>
          <a:lstStyle/>
          <a:p>
            <a:pPr algn="justLow">
              <a:lnSpc>
                <a:spcPct val="150000"/>
              </a:lnSpc>
            </a:pPr>
            <a:endParaRPr lang="fa-IR" sz="2400" b="1" dirty="0" smtClean="0">
              <a:cs typeface="B Titr" pitchFamily="2" charset="-78"/>
            </a:endParaRPr>
          </a:p>
          <a:p>
            <a:pPr algn="justLow">
              <a:lnSpc>
                <a:spcPct val="150000"/>
              </a:lnSpc>
            </a:pPr>
            <a:endParaRPr lang="en-US"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en-US" b="1" dirty="0">
              <a:cs typeface="B Titr" pitchFamily="2" charset="-78"/>
            </a:endParaRPr>
          </a:p>
        </p:txBody>
      </p:sp>
      <p:sp>
        <p:nvSpPr>
          <p:cNvPr id="2" name="Rectangle 1"/>
          <p:cNvSpPr/>
          <p:nvPr/>
        </p:nvSpPr>
        <p:spPr>
          <a:xfrm>
            <a:off x="523071" y="1558739"/>
            <a:ext cx="11104822" cy="4385816"/>
          </a:xfrm>
          <a:prstGeom prst="rect">
            <a:avLst/>
          </a:prstGeom>
        </p:spPr>
        <p:txBody>
          <a:bodyPr wrap="square">
            <a:spAutoFit/>
          </a:bodyPr>
          <a:lstStyle/>
          <a:p>
            <a:pPr lvl="0" algn="justLow">
              <a:lnSpc>
                <a:spcPct val="200000"/>
              </a:lnSpc>
            </a:pPr>
            <a:r>
              <a:rPr lang="fa-IR" sz="3600" b="1" dirty="0" smtClean="0">
                <a:cs typeface="B Titr" pitchFamily="2" charset="-78"/>
              </a:rPr>
              <a:t>بدهیهای معوق (ذخیره) </a:t>
            </a:r>
            <a:r>
              <a:rPr lang="fa-IR" sz="3600" b="1" dirty="0">
                <a:cs typeface="B Titr" pitchFamily="2" charset="-78"/>
              </a:rPr>
              <a:t>بابت کالاها يا خدمات دریافت شده‌ای است که صورتحساب آن دريافت نشده يا به طور رسمي با فروشنده‌ها یا ارائه‌کننده کالا و خدمات در مورد مبلغ و زمان تسويه آن توافق نشده است. </a:t>
            </a:r>
            <a:endParaRPr lang="en-US" sz="3600" b="1" dirty="0">
              <a:cs typeface="B Titr" pitchFamily="2" charset="-78"/>
            </a:endParaRPr>
          </a:p>
        </p:txBody>
      </p:sp>
    </p:spTree>
    <p:extLst>
      <p:ext uri="{BB962C8B-B14F-4D97-AF65-F5344CB8AC3E}">
        <p14:creationId xmlns:p14="http://schemas.microsoft.com/office/powerpoint/2010/main" val="2361348957"/>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14400" y="2286000"/>
            <a:ext cx="10363200" cy="1143000"/>
          </a:xfrm>
        </p:spPr>
        <p:txBody>
          <a:bodyPr>
            <a:noAutofit/>
          </a:bodyPr>
          <a:lstStyle/>
          <a:p>
            <a:pPr rtl="1" eaLnBrk="1" hangingPunct="1"/>
            <a:r>
              <a:rPr lang="fa-IR" sz="4800" b="1" dirty="0" smtClean="0">
                <a:cs typeface="B Titr" pitchFamily="2" charset="-78"/>
              </a:rPr>
              <a:t>استاندارد حسابداري شماره 10</a:t>
            </a:r>
            <a:br>
              <a:rPr lang="fa-IR" sz="4800" b="1" dirty="0" smtClean="0">
                <a:cs typeface="B Titr" pitchFamily="2" charset="-78"/>
              </a:rPr>
            </a:br>
            <a:r>
              <a:rPr lang="fa-IR" sz="4800" b="1" dirty="0" smtClean="0">
                <a:cs typeface="B Titr" pitchFamily="2" charset="-78"/>
              </a:rPr>
              <a:t/>
            </a:r>
            <a:br>
              <a:rPr lang="fa-IR" sz="4800" b="1" dirty="0" smtClean="0">
                <a:cs typeface="B Titr" pitchFamily="2" charset="-78"/>
              </a:rPr>
            </a:br>
            <a:r>
              <a:rPr lang="fa-IR" sz="4800" b="1" dirty="0" smtClean="0">
                <a:cs typeface="B Titr" pitchFamily="2" charset="-78"/>
              </a:rPr>
              <a:t>حسابداري کمکهاي بلاعوض دولت</a:t>
            </a:r>
            <a:endParaRPr lang="en-US" sz="4800" b="1" dirty="0" smtClean="0">
              <a:cs typeface="B Titr" pitchFamily="2" charset="-78"/>
            </a:endParaRPr>
          </a:p>
        </p:txBody>
      </p:sp>
      <p:sp>
        <p:nvSpPr>
          <p:cNvPr id="6148" name="Line 4"/>
          <p:cNvSpPr>
            <a:spLocks noChangeShapeType="1"/>
          </p:cNvSpPr>
          <p:nvPr/>
        </p:nvSpPr>
        <p:spPr bwMode="auto">
          <a:xfrm>
            <a:off x="1727200" y="6248400"/>
            <a:ext cx="10464800" cy="0"/>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txBody>
          <a:bodyPr wrap="none">
            <a:flatTx/>
          </a:bodyPr>
          <a:lstStyle/>
          <a:p>
            <a:endParaRPr lang="fa-IR"/>
          </a:p>
        </p:txBody>
      </p:sp>
      <p:sp>
        <p:nvSpPr>
          <p:cNvPr id="6149" name="Line 5"/>
          <p:cNvSpPr>
            <a:spLocks noChangeShapeType="1"/>
          </p:cNvSpPr>
          <p:nvPr/>
        </p:nvSpPr>
        <p:spPr bwMode="auto">
          <a:xfrm>
            <a:off x="11379200" y="685800"/>
            <a:ext cx="0" cy="6172200"/>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txBody>
          <a:bodyPr wrap="none">
            <a:flatTx/>
          </a:bodyPr>
          <a:lstStyle/>
          <a:p>
            <a:endParaRPr lang="fa-IR"/>
          </a:p>
        </p:txBody>
      </p:sp>
      <p:sp>
        <p:nvSpPr>
          <p:cNvPr id="6150" name="Line 6"/>
          <p:cNvSpPr>
            <a:spLocks noChangeShapeType="1"/>
          </p:cNvSpPr>
          <p:nvPr/>
        </p:nvSpPr>
        <p:spPr bwMode="auto">
          <a:xfrm>
            <a:off x="1117600" y="6400800"/>
            <a:ext cx="10972800" cy="0"/>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txBody>
          <a:bodyPr wrap="none">
            <a:flatTx/>
          </a:bodyPr>
          <a:lstStyle/>
          <a:p>
            <a:endParaRPr lang="fa-IR"/>
          </a:p>
        </p:txBody>
      </p:sp>
      <p:sp>
        <p:nvSpPr>
          <p:cNvPr id="6151" name="Line 7"/>
          <p:cNvSpPr>
            <a:spLocks noChangeShapeType="1"/>
          </p:cNvSpPr>
          <p:nvPr/>
        </p:nvSpPr>
        <p:spPr bwMode="auto">
          <a:xfrm>
            <a:off x="11582400" y="381000"/>
            <a:ext cx="0" cy="6477000"/>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txBody>
          <a:bodyPr wrap="none">
            <a:flatTx/>
          </a:bodyPr>
          <a:lstStyle/>
          <a:p>
            <a:endParaRPr lang="fa-IR"/>
          </a:p>
        </p:txBody>
      </p:sp>
      <p:sp>
        <p:nvSpPr>
          <p:cNvPr id="6152" name="Line 8"/>
          <p:cNvSpPr>
            <a:spLocks noChangeShapeType="1"/>
          </p:cNvSpPr>
          <p:nvPr/>
        </p:nvSpPr>
        <p:spPr bwMode="auto">
          <a:xfrm>
            <a:off x="609600" y="6553200"/>
            <a:ext cx="11582400" cy="0"/>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txBody>
          <a:bodyPr wrap="none">
            <a:flatTx/>
          </a:bodyPr>
          <a:lstStyle/>
          <a:p>
            <a:endParaRPr lang="fa-IR"/>
          </a:p>
        </p:txBody>
      </p:sp>
      <p:sp>
        <p:nvSpPr>
          <p:cNvPr id="6153" name="Line 9"/>
          <p:cNvSpPr>
            <a:spLocks noChangeShapeType="1"/>
          </p:cNvSpPr>
          <p:nvPr/>
        </p:nvSpPr>
        <p:spPr bwMode="auto">
          <a:xfrm>
            <a:off x="11785600" y="0"/>
            <a:ext cx="0" cy="6858000"/>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txBody>
          <a:bodyPr wrap="none">
            <a:flatTx/>
          </a:bodyPr>
          <a:lstStyle/>
          <a:p>
            <a:endParaRPr lang="fa-IR"/>
          </a:p>
        </p:txBody>
      </p:sp>
    </p:spTree>
    <p:extLst>
      <p:ext uri="{BB962C8B-B14F-4D97-AF65-F5344CB8AC3E}">
        <p14:creationId xmlns:p14="http://schemas.microsoft.com/office/powerpoint/2010/main" val="3202397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iterate type="wd">
                                    <p:tmPct val="100000"/>
                                  </p:iterate>
                                  <p:childTnLst>
                                    <p:set>
                                      <p:cBhvr>
                                        <p:cTn id="6" dur="1" fill="hold">
                                          <p:stCondLst>
                                            <p:cond delay="0"/>
                                          </p:stCondLst>
                                        </p:cTn>
                                        <p:tgtEl>
                                          <p:spTgt spid="2050"/>
                                        </p:tgtEl>
                                        <p:attrNameLst>
                                          <p:attrName>style.visibility</p:attrName>
                                        </p:attrNameLst>
                                      </p:cBhvr>
                                      <p:to>
                                        <p:strVal val="visible"/>
                                      </p:to>
                                    </p:set>
                                    <p:anim calcmode="lin" valueType="num">
                                      <p:cBhvr>
                                        <p:cTn id="7" dur="300" fill="hold"/>
                                        <p:tgtEl>
                                          <p:spTgt spid="2050"/>
                                        </p:tgtEl>
                                        <p:attrNameLst>
                                          <p:attrName>ppt_w</p:attrName>
                                        </p:attrNameLst>
                                      </p:cBhvr>
                                      <p:tavLst>
                                        <p:tav tm="0">
                                          <p:val>
                                            <p:fltVal val="0"/>
                                          </p:val>
                                        </p:tav>
                                        <p:tav tm="100000">
                                          <p:val>
                                            <p:strVal val="#ppt_w"/>
                                          </p:val>
                                        </p:tav>
                                      </p:tavLst>
                                    </p:anim>
                                    <p:anim calcmode="lin" valueType="num">
                                      <p:cBhvr>
                                        <p:cTn id="8" dur="3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1400" smtClean="0">
                <a:solidFill>
                  <a:schemeClr val="bg1"/>
                </a:solidFill>
              </a:rPr>
              <a:t>6/27</a:t>
            </a:r>
          </a:p>
        </p:txBody>
      </p:sp>
      <p:sp>
        <p:nvSpPr>
          <p:cNvPr id="6146" name="Rectangle 2"/>
          <p:cNvSpPr>
            <a:spLocks noGrp="1" noChangeArrowheads="1"/>
          </p:cNvSpPr>
          <p:nvPr>
            <p:ph type="title"/>
          </p:nvPr>
        </p:nvSpPr>
        <p:spPr>
          <a:xfrm>
            <a:off x="914400" y="457200"/>
            <a:ext cx="10363200" cy="1143000"/>
          </a:xfrm>
        </p:spPr>
        <p:txBody>
          <a:bodyPr/>
          <a:lstStyle/>
          <a:p>
            <a:pPr rtl="1" eaLnBrk="1" hangingPunct="1"/>
            <a:r>
              <a:rPr lang="fa-IR" b="1" dirty="0" smtClean="0">
                <a:solidFill>
                  <a:srgbClr val="FF0000"/>
                </a:solidFill>
                <a:cs typeface="B Titr" pitchFamily="2" charset="-78"/>
              </a:rPr>
              <a:t>کمکهاي بلا عوض دولت</a:t>
            </a:r>
            <a:endParaRPr lang="en-US" b="1" dirty="0" smtClean="0">
              <a:solidFill>
                <a:srgbClr val="FF0000"/>
              </a:solidFill>
              <a:cs typeface="B Titr" pitchFamily="2" charset="-78"/>
            </a:endParaRPr>
          </a:p>
        </p:txBody>
      </p:sp>
      <p:sp>
        <p:nvSpPr>
          <p:cNvPr id="6147" name="Text Box 3"/>
          <p:cNvSpPr txBox="1">
            <a:spLocks noChangeArrowheads="1"/>
          </p:cNvSpPr>
          <p:nvPr/>
        </p:nvSpPr>
        <p:spPr bwMode="auto">
          <a:xfrm>
            <a:off x="204953" y="1600201"/>
            <a:ext cx="1146153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rtl="1" eaLnBrk="1" hangingPunct="1">
              <a:lnSpc>
                <a:spcPct val="150000"/>
              </a:lnSpc>
              <a:spcBef>
                <a:spcPct val="50000"/>
              </a:spcBef>
            </a:pPr>
            <a:r>
              <a:rPr lang="fa-IR" sz="4400" b="1" dirty="0">
                <a:cs typeface="B Titr" pitchFamily="2" charset="-78"/>
              </a:rPr>
              <a:t>عبارت است از کمکهاي دولت به شکل </a:t>
            </a:r>
            <a:r>
              <a:rPr lang="fa-IR" sz="4400" b="1" dirty="0">
                <a:solidFill>
                  <a:srgbClr val="0070C0"/>
                </a:solidFill>
                <a:cs typeface="B Titr" pitchFamily="2" charset="-78"/>
              </a:rPr>
              <a:t>انتقال دارايي </a:t>
            </a:r>
            <a:r>
              <a:rPr lang="fa-IR" sz="4400" b="1" dirty="0">
                <a:cs typeface="B Titr" pitchFamily="2" charset="-78"/>
              </a:rPr>
              <a:t>به واحد تجاري يا </a:t>
            </a:r>
            <a:r>
              <a:rPr lang="fa-IR" sz="4400" b="1" dirty="0">
                <a:solidFill>
                  <a:srgbClr val="0070C0"/>
                </a:solidFill>
                <a:cs typeface="B Titr" pitchFamily="2" charset="-78"/>
              </a:rPr>
              <a:t>جلوگيري از خروج </a:t>
            </a:r>
            <a:r>
              <a:rPr lang="fa-IR" sz="4400" b="1" dirty="0">
                <a:cs typeface="B Titr" pitchFamily="2" charset="-78"/>
              </a:rPr>
              <a:t>آن از واحد تجاري در قبال رعايت برخي شرايط، در گذشته يا آينده، مربوط به فعاليتهاي واحد تجاري. </a:t>
            </a:r>
            <a:endParaRPr lang="en-US" sz="4400" b="1" dirty="0">
              <a:cs typeface="B Titr" pitchFamily="2" charset="-78"/>
            </a:endParaRPr>
          </a:p>
        </p:txBody>
      </p:sp>
    </p:spTree>
    <p:extLst>
      <p:ext uri="{BB962C8B-B14F-4D97-AF65-F5344CB8AC3E}">
        <p14:creationId xmlns:p14="http://schemas.microsoft.com/office/powerpoint/2010/main" val="26213515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par>
                          <p:cTn id="8" fill="hold" nodeType="afterGroup">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p:cTn id="11" dur="500" fill="hold"/>
                                        <p:tgtEl>
                                          <p:spTgt spid="6147"/>
                                        </p:tgtEl>
                                        <p:attrNameLst>
                                          <p:attrName>ppt_w</p:attrName>
                                        </p:attrNameLst>
                                      </p:cBhvr>
                                      <p:tavLst>
                                        <p:tav tm="0">
                                          <p:val>
                                            <p:strVal val="4/3*#ppt_w"/>
                                          </p:val>
                                        </p:tav>
                                        <p:tav tm="100000">
                                          <p:val>
                                            <p:strVal val="#ppt_w"/>
                                          </p:val>
                                        </p:tav>
                                      </p:tavLst>
                                    </p:anim>
                                    <p:anim calcmode="lin" valueType="num">
                                      <p:cBhvr>
                                        <p:cTn id="12" dur="500" fill="hold"/>
                                        <p:tgtEl>
                                          <p:spTgt spid="614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1400" smtClean="0">
                <a:solidFill>
                  <a:srgbClr val="FFFFFF"/>
                </a:solidFill>
              </a:rPr>
              <a:t>9/27</a:t>
            </a:r>
          </a:p>
        </p:txBody>
      </p:sp>
      <p:sp>
        <p:nvSpPr>
          <p:cNvPr id="2" name="Rectangle 2"/>
          <p:cNvSpPr>
            <a:spLocks noGrp="1" noChangeArrowheads="1"/>
          </p:cNvSpPr>
          <p:nvPr>
            <p:ph type="title"/>
          </p:nvPr>
        </p:nvSpPr>
        <p:spPr>
          <a:xfrm>
            <a:off x="1117600" y="381000"/>
            <a:ext cx="10363200" cy="1143000"/>
          </a:xfrm>
        </p:spPr>
        <p:txBody>
          <a:bodyPr/>
          <a:lstStyle/>
          <a:p>
            <a:pPr rtl="1" eaLnBrk="1" hangingPunct="1"/>
            <a:r>
              <a:rPr lang="fa-IR" sz="3600" b="1" dirty="0" smtClean="0">
                <a:solidFill>
                  <a:schemeClr val="tx1"/>
                </a:solidFill>
                <a:cs typeface="B Titr" pitchFamily="2" charset="-78"/>
              </a:rPr>
              <a:t>انواع کمک بلاعوض</a:t>
            </a:r>
            <a:endParaRPr lang="en-US" sz="3600" b="1" dirty="0" smtClean="0">
              <a:solidFill>
                <a:schemeClr val="tx1"/>
              </a:solidFill>
              <a:cs typeface="B Titr" pitchFamily="2" charset="-78"/>
            </a:endParaRPr>
          </a:p>
        </p:txBody>
      </p:sp>
      <p:sp>
        <p:nvSpPr>
          <p:cNvPr id="15364" name="Rectangle 3"/>
          <p:cNvSpPr>
            <a:spLocks noChangeArrowheads="1"/>
          </p:cNvSpPr>
          <p:nvPr/>
        </p:nvSpPr>
        <p:spPr bwMode="auto">
          <a:xfrm>
            <a:off x="1016000" y="1720851"/>
            <a:ext cx="103632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lnSpc>
                <a:spcPct val="150000"/>
              </a:lnSpc>
            </a:pPr>
            <a:r>
              <a:rPr lang="fa-IR" sz="3600" b="1" dirty="0">
                <a:latin typeface="Times" pitchFamily="18" charset="0"/>
                <a:ea typeface="Times New Roman" pitchFamily="18" charset="0"/>
                <a:cs typeface="B Titr" pitchFamily="2" charset="-78"/>
              </a:rPr>
              <a:t>1- كمك هايي‌ كه‌ </a:t>
            </a:r>
            <a:r>
              <a:rPr lang="fa-IR" sz="3600" b="1" u="sng" dirty="0">
                <a:solidFill>
                  <a:srgbClr val="0070C0"/>
                </a:solidFill>
                <a:latin typeface="Times" pitchFamily="18" charset="0"/>
                <a:ea typeface="Times New Roman" pitchFamily="18" charset="0"/>
                <a:cs typeface="B Titr" pitchFamily="2" charset="-78"/>
              </a:rPr>
              <a:t>جهت‌ حمايت‌ مالي‌ </a:t>
            </a:r>
            <a:r>
              <a:rPr lang="fa-IR" sz="3600" b="1" dirty="0">
                <a:latin typeface="Times" pitchFamily="18" charset="0"/>
                <a:ea typeface="Times New Roman" pitchFamily="18" charset="0"/>
                <a:cs typeface="B Titr" pitchFamily="2" charset="-78"/>
              </a:rPr>
              <a:t>واحد تجاري‌ در شرايط‌ اضطراري‌ </a:t>
            </a:r>
            <a:endParaRPr lang="fa-IR" sz="3600" b="1" dirty="0" smtClean="0">
              <a:latin typeface="Times" pitchFamily="18" charset="0"/>
              <a:ea typeface="Times New Roman" pitchFamily="18" charset="0"/>
              <a:cs typeface="B Titr" pitchFamily="2" charset="-78"/>
            </a:endParaRPr>
          </a:p>
          <a:p>
            <a:pPr algn="just" rtl="1">
              <a:lnSpc>
                <a:spcPct val="150000"/>
              </a:lnSpc>
            </a:pPr>
            <a:r>
              <a:rPr lang="fa-IR" sz="3600" b="1" dirty="0" smtClean="0">
                <a:latin typeface="Times" pitchFamily="18" charset="0"/>
                <a:ea typeface="Times New Roman" pitchFamily="18" charset="0"/>
                <a:cs typeface="B Titr" pitchFamily="2" charset="-78"/>
              </a:rPr>
              <a:t>براي‌ </a:t>
            </a:r>
            <a:r>
              <a:rPr lang="fa-IR" sz="3600" b="1" dirty="0">
                <a:latin typeface="Times" pitchFamily="18" charset="0"/>
                <a:ea typeface="Times New Roman" pitchFamily="18" charset="0"/>
                <a:cs typeface="B Titr" pitchFamily="2" charset="-78"/>
              </a:rPr>
              <a:t>مثال‌، مي‌توان‌ از كمكهاي‌ </a:t>
            </a:r>
            <a:r>
              <a:rPr lang="fa-IR" sz="3600" b="1" dirty="0" smtClean="0">
                <a:latin typeface="Times" pitchFamily="18" charset="0"/>
                <a:ea typeface="Times New Roman" pitchFamily="18" charset="0"/>
                <a:cs typeface="B Titr" pitchFamily="2" charset="-78"/>
              </a:rPr>
              <a:t>دولت‌ </a:t>
            </a:r>
            <a:r>
              <a:rPr lang="fa-IR" sz="3600" b="1" dirty="0">
                <a:latin typeface="Times" pitchFamily="18" charset="0"/>
                <a:ea typeface="Times New Roman" pitchFamily="18" charset="0"/>
                <a:cs typeface="B Titr" pitchFamily="2" charset="-78"/>
              </a:rPr>
              <a:t>جهت‌ جبران‌ خسارات‌ ناشي‌ از </a:t>
            </a:r>
            <a:r>
              <a:rPr lang="fa-IR" sz="3600" b="1" dirty="0">
                <a:solidFill>
                  <a:srgbClr val="FF0000"/>
                </a:solidFill>
                <a:latin typeface="Times" pitchFamily="18" charset="0"/>
                <a:ea typeface="Times New Roman" pitchFamily="18" charset="0"/>
                <a:cs typeface="B Titr" pitchFamily="2" charset="-78"/>
              </a:rPr>
              <a:t>حوادث‌ طبيعي‌ </a:t>
            </a:r>
            <a:r>
              <a:rPr lang="fa-IR" sz="3600" b="1" dirty="0">
                <a:latin typeface="Times" pitchFamily="18" charset="0"/>
                <a:ea typeface="Times New Roman" pitchFamily="18" charset="0"/>
                <a:cs typeface="B Titr" pitchFamily="2" charset="-78"/>
              </a:rPr>
              <a:t>و </a:t>
            </a:r>
            <a:r>
              <a:rPr lang="fa-IR" sz="3600" b="1" dirty="0">
                <a:solidFill>
                  <a:srgbClr val="FF0000"/>
                </a:solidFill>
                <a:latin typeface="Times" pitchFamily="18" charset="0"/>
                <a:ea typeface="Times New Roman" pitchFamily="18" charset="0"/>
                <a:cs typeface="B Titr" pitchFamily="2" charset="-78"/>
              </a:rPr>
              <a:t>جنگ‌</a:t>
            </a:r>
            <a:r>
              <a:rPr lang="fa-IR" sz="3600" b="1" dirty="0">
                <a:latin typeface="Times" pitchFamily="18" charset="0"/>
                <a:ea typeface="Times New Roman" pitchFamily="18" charset="0"/>
                <a:cs typeface="B Titr" pitchFamily="2" charset="-78"/>
              </a:rPr>
              <a:t> يا جلوگيري‌ از تعطيل‌ واحدهاي‌ تجاري‌ نام‌ برد.</a:t>
            </a:r>
            <a:endParaRPr lang="fa-IR" sz="3600" dirty="0">
              <a:ea typeface="Times New Roman" pitchFamily="18" charset="0"/>
              <a:cs typeface="B Titr" pitchFamily="2" charset="-78"/>
            </a:endParaRPr>
          </a:p>
        </p:txBody>
      </p:sp>
    </p:spTree>
    <p:extLst>
      <p:ext uri="{BB962C8B-B14F-4D97-AF65-F5344CB8AC3E}">
        <p14:creationId xmlns:p14="http://schemas.microsoft.com/office/powerpoint/2010/main" val="24350328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1400" smtClean="0">
                <a:solidFill>
                  <a:srgbClr val="FFFFFF"/>
                </a:solidFill>
              </a:rPr>
              <a:t>9/27</a:t>
            </a:r>
          </a:p>
        </p:txBody>
      </p:sp>
      <p:sp>
        <p:nvSpPr>
          <p:cNvPr id="2" name="Rectangle 2"/>
          <p:cNvSpPr>
            <a:spLocks noGrp="1" noChangeArrowheads="1"/>
          </p:cNvSpPr>
          <p:nvPr>
            <p:ph type="title"/>
          </p:nvPr>
        </p:nvSpPr>
        <p:spPr>
          <a:xfrm>
            <a:off x="914400" y="152400"/>
            <a:ext cx="10363200" cy="1143000"/>
          </a:xfrm>
        </p:spPr>
        <p:txBody>
          <a:bodyPr/>
          <a:lstStyle/>
          <a:p>
            <a:pPr rtl="1" eaLnBrk="1" hangingPunct="1"/>
            <a:r>
              <a:rPr lang="fa-IR" sz="3600" b="1" dirty="0" smtClean="0">
                <a:solidFill>
                  <a:srgbClr val="FF0000"/>
                </a:solidFill>
                <a:cs typeface="B Titr" pitchFamily="2" charset="-78"/>
              </a:rPr>
              <a:t>انواع کمک بلاعوض</a:t>
            </a:r>
            <a:endParaRPr lang="en-US" sz="3600" b="1" dirty="0" smtClean="0">
              <a:solidFill>
                <a:srgbClr val="FF0000"/>
              </a:solidFill>
              <a:cs typeface="B Titr" pitchFamily="2" charset="-78"/>
            </a:endParaRPr>
          </a:p>
        </p:txBody>
      </p:sp>
      <p:sp>
        <p:nvSpPr>
          <p:cNvPr id="4" name="Rectangle 3"/>
          <p:cNvSpPr/>
          <p:nvPr/>
        </p:nvSpPr>
        <p:spPr>
          <a:xfrm>
            <a:off x="203200" y="1143000"/>
            <a:ext cx="11684000" cy="4639732"/>
          </a:xfrm>
          <a:prstGeom prst="rect">
            <a:avLst/>
          </a:prstGeom>
        </p:spPr>
        <p:txBody>
          <a:bodyPr wrap="square">
            <a:spAutoFit/>
          </a:bodyPr>
          <a:lstStyle/>
          <a:p>
            <a:pPr algn="justLow" rtl="1">
              <a:lnSpc>
                <a:spcPct val="150000"/>
              </a:lnSpc>
              <a:spcAft>
                <a:spcPts val="300"/>
              </a:spcAft>
              <a:tabLst>
                <a:tab pos="575945" algn="l"/>
              </a:tabLst>
              <a:defRPr/>
            </a:pPr>
            <a:r>
              <a:rPr lang="fa-IR" sz="3200" b="1" dirty="0">
                <a:latin typeface="Times"/>
                <a:ea typeface="Times New Roman"/>
                <a:cs typeface="B Titr" pitchFamily="2" charset="-78"/>
              </a:rPr>
              <a:t>2-	</a:t>
            </a:r>
            <a:r>
              <a:rPr lang="fa-IR" sz="3200" b="1" spc="-10" dirty="0">
                <a:latin typeface="Times"/>
                <a:ea typeface="Times New Roman"/>
                <a:cs typeface="B Titr" pitchFamily="2" charset="-78"/>
              </a:rPr>
              <a:t>كمك‌هايي‌ كه‌ جهت‌ تأمين‌ مالي‌ فعاليتهاي‌ واحد تجاري‌ طي‌ مدتي‌ مشخص‌ يا جبران‌ زيان‌، هزينه‌ها يا كاهش‌ درآمد واحد تجاري‌ و با پيش‌بيني‌ قبلي‌ اعطا مي‌شود. </a:t>
            </a:r>
            <a:endParaRPr lang="fa-IR" sz="3200" b="1" spc="-10" dirty="0" smtClean="0">
              <a:latin typeface="Times"/>
              <a:ea typeface="Times New Roman"/>
              <a:cs typeface="B Titr" pitchFamily="2" charset="-78"/>
            </a:endParaRPr>
          </a:p>
          <a:p>
            <a:pPr algn="justLow" rtl="1">
              <a:lnSpc>
                <a:spcPct val="150000"/>
              </a:lnSpc>
              <a:spcAft>
                <a:spcPts val="300"/>
              </a:spcAft>
              <a:tabLst>
                <a:tab pos="575945" algn="l"/>
              </a:tabLst>
              <a:defRPr/>
            </a:pPr>
            <a:r>
              <a:rPr lang="fa-IR" sz="3200" b="1" spc="-10" dirty="0" smtClean="0">
                <a:latin typeface="Times"/>
                <a:ea typeface="Times New Roman"/>
                <a:cs typeface="B Titr" pitchFamily="2" charset="-78"/>
              </a:rPr>
              <a:t>براي‌ </a:t>
            </a:r>
            <a:r>
              <a:rPr lang="fa-IR" sz="3200" b="1" spc="-10" dirty="0">
                <a:latin typeface="Times"/>
                <a:ea typeface="Times New Roman"/>
                <a:cs typeface="B Titr" pitchFamily="2" charset="-78"/>
              </a:rPr>
              <a:t>نمونه‌ </a:t>
            </a:r>
            <a:endParaRPr lang="fa-IR" sz="3200" b="1" spc="-10" dirty="0" smtClean="0">
              <a:latin typeface="Times"/>
              <a:ea typeface="Times New Roman"/>
              <a:cs typeface="B Titr" pitchFamily="2" charset="-78"/>
            </a:endParaRPr>
          </a:p>
          <a:p>
            <a:pPr algn="justLow" rtl="1">
              <a:lnSpc>
                <a:spcPct val="150000"/>
              </a:lnSpc>
              <a:spcAft>
                <a:spcPts val="300"/>
              </a:spcAft>
              <a:tabLst>
                <a:tab pos="575945" algn="l"/>
              </a:tabLst>
              <a:defRPr/>
            </a:pPr>
            <a:r>
              <a:rPr lang="fa-IR" sz="3200" b="1" spc="-10" dirty="0" smtClean="0">
                <a:solidFill>
                  <a:srgbClr val="FF0000"/>
                </a:solidFill>
                <a:latin typeface="Times"/>
                <a:ea typeface="Times New Roman"/>
                <a:cs typeface="B Titr" pitchFamily="2" charset="-78"/>
              </a:rPr>
              <a:t>يارانه‌هاي‌ </a:t>
            </a:r>
            <a:r>
              <a:rPr lang="fa-IR" sz="3200" b="1" spc="-10" dirty="0">
                <a:solidFill>
                  <a:srgbClr val="FF0000"/>
                </a:solidFill>
                <a:latin typeface="Times"/>
                <a:ea typeface="Times New Roman"/>
                <a:cs typeface="B Titr" pitchFamily="2" charset="-78"/>
              </a:rPr>
              <a:t>پرداختي‌ </a:t>
            </a:r>
            <a:endParaRPr lang="fa-IR" sz="3200" b="1" spc="-10" dirty="0" smtClean="0">
              <a:solidFill>
                <a:srgbClr val="FF0000"/>
              </a:solidFill>
              <a:latin typeface="Times"/>
              <a:ea typeface="Times New Roman"/>
              <a:cs typeface="B Titr" pitchFamily="2" charset="-78"/>
            </a:endParaRPr>
          </a:p>
          <a:p>
            <a:pPr algn="justLow" rtl="1">
              <a:lnSpc>
                <a:spcPct val="150000"/>
              </a:lnSpc>
              <a:spcAft>
                <a:spcPts val="300"/>
              </a:spcAft>
              <a:tabLst>
                <a:tab pos="575945" algn="l"/>
              </a:tabLst>
              <a:defRPr/>
            </a:pPr>
            <a:r>
              <a:rPr lang="fa-IR" sz="3200" b="1" spc="-10" dirty="0" smtClean="0">
                <a:solidFill>
                  <a:srgbClr val="FF0000"/>
                </a:solidFill>
                <a:latin typeface="Times"/>
                <a:ea typeface="Times New Roman"/>
                <a:cs typeface="B Titr" pitchFamily="2" charset="-78"/>
              </a:rPr>
              <a:t>جبران‌ </a:t>
            </a:r>
            <a:r>
              <a:rPr lang="fa-IR" sz="3200" b="1" spc="-10" dirty="0">
                <a:solidFill>
                  <a:srgbClr val="FF0000"/>
                </a:solidFill>
                <a:latin typeface="Times"/>
                <a:ea typeface="Times New Roman"/>
                <a:cs typeface="B Titr" pitchFamily="2" charset="-78"/>
              </a:rPr>
              <a:t>زيان‌ شركتهاي‌ </a:t>
            </a:r>
            <a:r>
              <a:rPr lang="fa-IR" sz="3200" b="1" spc="-10" dirty="0" smtClean="0">
                <a:solidFill>
                  <a:srgbClr val="FF0000"/>
                </a:solidFill>
                <a:latin typeface="Times"/>
                <a:ea typeface="Times New Roman"/>
                <a:cs typeface="B Titr" pitchFamily="2" charset="-78"/>
              </a:rPr>
              <a:t>دولتي‌</a:t>
            </a:r>
            <a:endParaRPr lang="en-US" sz="3200" dirty="0">
              <a:latin typeface="Times"/>
              <a:ea typeface="Times New Roman"/>
              <a:cs typeface="B Titr" pitchFamily="2" charset="-78"/>
            </a:endParaRPr>
          </a:p>
        </p:txBody>
      </p:sp>
    </p:spTree>
    <p:extLst>
      <p:ext uri="{BB962C8B-B14F-4D97-AF65-F5344CB8AC3E}">
        <p14:creationId xmlns:p14="http://schemas.microsoft.com/office/powerpoint/2010/main" val="397834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1400" smtClean="0">
                <a:solidFill>
                  <a:srgbClr val="FFFFFF"/>
                </a:solidFill>
              </a:rPr>
              <a:t>9/27</a:t>
            </a:r>
          </a:p>
        </p:txBody>
      </p:sp>
      <p:sp>
        <p:nvSpPr>
          <p:cNvPr id="2" name="Rectangle 2"/>
          <p:cNvSpPr>
            <a:spLocks noGrp="1" noChangeArrowheads="1"/>
          </p:cNvSpPr>
          <p:nvPr>
            <p:ph type="title"/>
          </p:nvPr>
        </p:nvSpPr>
        <p:spPr>
          <a:xfrm>
            <a:off x="914400" y="152400"/>
            <a:ext cx="10363200" cy="1143000"/>
          </a:xfrm>
        </p:spPr>
        <p:txBody>
          <a:bodyPr/>
          <a:lstStyle/>
          <a:p>
            <a:pPr rtl="1" eaLnBrk="1" hangingPunct="1"/>
            <a:r>
              <a:rPr lang="fa-IR" sz="3600" b="1" dirty="0" smtClean="0">
                <a:solidFill>
                  <a:srgbClr val="FF0000"/>
                </a:solidFill>
                <a:cs typeface="B Titr" pitchFamily="2" charset="-78"/>
              </a:rPr>
              <a:t>انواع کمک بلاعوض</a:t>
            </a:r>
            <a:endParaRPr lang="en-US" sz="3600" b="1" dirty="0" smtClean="0">
              <a:solidFill>
                <a:srgbClr val="FF0000"/>
              </a:solidFill>
              <a:cs typeface="B Titr" pitchFamily="2" charset="-78"/>
            </a:endParaRPr>
          </a:p>
        </p:txBody>
      </p:sp>
      <p:sp>
        <p:nvSpPr>
          <p:cNvPr id="17412" name="Rectangle 3"/>
          <p:cNvSpPr>
            <a:spLocks noChangeArrowheads="1"/>
          </p:cNvSpPr>
          <p:nvPr/>
        </p:nvSpPr>
        <p:spPr bwMode="auto">
          <a:xfrm>
            <a:off x="306917" y="1295401"/>
            <a:ext cx="11074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lnSpc>
                <a:spcPct val="150000"/>
              </a:lnSpc>
            </a:pPr>
            <a:r>
              <a:rPr lang="fa-IR" sz="3200" b="1" dirty="0">
                <a:solidFill>
                  <a:srgbClr val="000000"/>
                </a:solidFill>
                <a:latin typeface="Times" pitchFamily="18" charset="0"/>
                <a:ea typeface="Times New Roman" pitchFamily="18" charset="0"/>
                <a:cs typeface="B Titr" pitchFamily="2" charset="-78"/>
              </a:rPr>
              <a:t>3- </a:t>
            </a:r>
            <a:r>
              <a:rPr lang="fa-IR" sz="3200" b="1" dirty="0">
                <a:latin typeface="Times" pitchFamily="18" charset="0"/>
                <a:ea typeface="Times New Roman" pitchFamily="18" charset="0"/>
                <a:cs typeface="B Titr" pitchFamily="2" charset="-78"/>
              </a:rPr>
              <a:t>كمكهايي‌ كه‌ شرط‌ اساسي‌ اعطاي‌ آن‌ الزام‌ واحد تجاري‌ دريافت‌كننده‌ كمك‌، به‌</a:t>
            </a:r>
            <a:r>
              <a:rPr lang="fa-IR" sz="3200" b="1" dirty="0">
                <a:ea typeface="Times New Roman" pitchFamily="18" charset="0"/>
                <a:cs typeface="B Titr" pitchFamily="2" charset="-78"/>
              </a:rPr>
              <a:t> </a:t>
            </a:r>
            <a:r>
              <a:rPr lang="fa-IR" sz="3200" b="1" u="sng" dirty="0">
                <a:solidFill>
                  <a:srgbClr val="FF0000"/>
                </a:solidFill>
                <a:latin typeface="Times" pitchFamily="18" charset="0"/>
                <a:ea typeface="Times New Roman" pitchFamily="18" charset="0"/>
                <a:cs typeface="B Titr" pitchFamily="2" charset="-78"/>
              </a:rPr>
              <a:t>خريد يا ساخت‌ </a:t>
            </a:r>
            <a:r>
              <a:rPr lang="fa-IR" sz="3200" b="1" dirty="0">
                <a:latin typeface="Times" pitchFamily="18" charset="0"/>
                <a:ea typeface="Times New Roman" pitchFamily="18" charset="0"/>
                <a:cs typeface="B Titr" pitchFamily="2" charset="-78"/>
              </a:rPr>
              <a:t>داراييهاي‌ غيرجاري‌ </a:t>
            </a:r>
            <a:endParaRPr lang="fa-IR" sz="3200" b="1" dirty="0" smtClean="0">
              <a:latin typeface="Times" pitchFamily="18" charset="0"/>
              <a:ea typeface="Times New Roman" pitchFamily="18" charset="0"/>
              <a:cs typeface="B Titr" pitchFamily="2" charset="-78"/>
            </a:endParaRPr>
          </a:p>
          <a:p>
            <a:pPr algn="just" rtl="1">
              <a:lnSpc>
                <a:spcPct val="150000"/>
              </a:lnSpc>
            </a:pPr>
            <a:r>
              <a:rPr lang="fa-IR" sz="3200" b="1" dirty="0" smtClean="0">
                <a:latin typeface="Times" pitchFamily="18" charset="0"/>
                <a:ea typeface="Times New Roman" pitchFamily="18" charset="0"/>
                <a:cs typeface="B Titr" pitchFamily="2" charset="-78"/>
              </a:rPr>
              <a:t>برای نمونه :‌ </a:t>
            </a:r>
          </a:p>
          <a:p>
            <a:pPr algn="just" rtl="1">
              <a:lnSpc>
                <a:spcPct val="150000"/>
              </a:lnSpc>
            </a:pPr>
            <a:r>
              <a:rPr lang="fa-IR" sz="3200" b="1" dirty="0" smtClean="0">
                <a:latin typeface="Times" pitchFamily="18" charset="0"/>
                <a:ea typeface="Times New Roman" pitchFamily="18" charset="0"/>
                <a:cs typeface="B Titr" pitchFamily="2" charset="-78"/>
              </a:rPr>
              <a:t>كمك‌ </a:t>
            </a:r>
            <a:r>
              <a:rPr lang="fa-IR" sz="3200" b="1" dirty="0">
                <a:latin typeface="Times" pitchFamily="18" charset="0"/>
                <a:ea typeface="Times New Roman" pitchFamily="18" charset="0"/>
                <a:cs typeface="B Titr" pitchFamily="2" charset="-78"/>
              </a:rPr>
              <a:t>از محل‌ داراييهاي‌ ايجاد شده‌ </a:t>
            </a:r>
            <a:r>
              <a:rPr lang="fa-IR" sz="3200" b="1" dirty="0">
                <a:solidFill>
                  <a:srgbClr val="0070C0"/>
                </a:solidFill>
                <a:latin typeface="Times" pitchFamily="18" charset="0"/>
                <a:ea typeface="Times New Roman" pitchFamily="18" charset="0"/>
                <a:cs typeface="B Titr" pitchFamily="2" charset="-78"/>
              </a:rPr>
              <a:t>طرحهاي‌ عمراني‌ </a:t>
            </a:r>
            <a:r>
              <a:rPr lang="fa-IR" sz="3200" b="1" dirty="0" smtClean="0">
                <a:latin typeface="Times" pitchFamily="18" charset="0"/>
                <a:ea typeface="Times New Roman" pitchFamily="18" charset="0"/>
                <a:cs typeface="B Titr" pitchFamily="2" charset="-78"/>
              </a:rPr>
              <a:t>و</a:t>
            </a:r>
          </a:p>
          <a:p>
            <a:pPr algn="just" rtl="1">
              <a:lnSpc>
                <a:spcPct val="150000"/>
              </a:lnSpc>
            </a:pPr>
            <a:r>
              <a:rPr lang="fa-IR" sz="3200" b="1" dirty="0" smtClean="0">
                <a:latin typeface="Times" pitchFamily="18" charset="0"/>
                <a:ea typeface="Times New Roman" pitchFamily="18" charset="0"/>
                <a:cs typeface="B Titr" pitchFamily="2" charset="-78"/>
              </a:rPr>
              <a:t> </a:t>
            </a:r>
            <a:r>
              <a:rPr lang="fa-IR" sz="3200" b="1" dirty="0" smtClean="0">
                <a:solidFill>
                  <a:srgbClr val="0070C0"/>
                </a:solidFill>
                <a:latin typeface="Times" pitchFamily="18" charset="0"/>
                <a:ea typeface="Times New Roman" pitchFamily="18" charset="0"/>
                <a:cs typeface="B Titr" pitchFamily="2" charset="-78"/>
              </a:rPr>
              <a:t>اهداء داراييهاي‌ </a:t>
            </a:r>
            <a:r>
              <a:rPr lang="fa-IR" sz="3200" b="1" dirty="0">
                <a:solidFill>
                  <a:srgbClr val="0070C0"/>
                </a:solidFill>
                <a:latin typeface="Times" pitchFamily="18" charset="0"/>
                <a:ea typeface="Times New Roman" pitchFamily="18" charset="0"/>
                <a:cs typeface="B Titr" pitchFamily="2" charset="-78"/>
              </a:rPr>
              <a:t>ثابت‌ مشهود </a:t>
            </a:r>
            <a:r>
              <a:rPr lang="fa-IR" sz="3200" b="1" dirty="0">
                <a:latin typeface="Times" pitchFamily="18" charset="0"/>
                <a:ea typeface="Times New Roman" pitchFamily="18" charset="0"/>
                <a:cs typeface="B Titr" pitchFamily="2" charset="-78"/>
              </a:rPr>
              <a:t>اشاره‌ كرد.</a:t>
            </a:r>
            <a:endParaRPr lang="fa-IR" sz="3200" dirty="0">
              <a:solidFill>
                <a:srgbClr val="000000"/>
              </a:solidFill>
              <a:ea typeface="Times New Roman" pitchFamily="18" charset="0"/>
              <a:cs typeface="B Titr" pitchFamily="2" charset="-78"/>
            </a:endParaRPr>
          </a:p>
        </p:txBody>
      </p:sp>
    </p:spTree>
    <p:extLst>
      <p:ext uri="{BB962C8B-B14F-4D97-AF65-F5344CB8AC3E}">
        <p14:creationId xmlns:p14="http://schemas.microsoft.com/office/powerpoint/2010/main" val="2430432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1400" smtClean="0">
                <a:solidFill>
                  <a:srgbClr val="FFFFFF"/>
                </a:solidFill>
              </a:rPr>
              <a:t>9/27</a:t>
            </a:r>
          </a:p>
        </p:txBody>
      </p:sp>
      <p:sp>
        <p:nvSpPr>
          <p:cNvPr id="2" name="Rectangle 2"/>
          <p:cNvSpPr>
            <a:spLocks noGrp="1" noChangeArrowheads="1"/>
          </p:cNvSpPr>
          <p:nvPr>
            <p:ph type="title"/>
          </p:nvPr>
        </p:nvSpPr>
        <p:spPr>
          <a:xfrm>
            <a:off x="914400" y="152400"/>
            <a:ext cx="10363200" cy="1143000"/>
          </a:xfrm>
        </p:spPr>
        <p:txBody>
          <a:bodyPr/>
          <a:lstStyle/>
          <a:p>
            <a:pPr rtl="1" eaLnBrk="1" hangingPunct="1"/>
            <a:r>
              <a:rPr lang="fa-IR" sz="3600" b="1" dirty="0" smtClean="0">
                <a:solidFill>
                  <a:srgbClr val="FF0000"/>
                </a:solidFill>
                <a:cs typeface="B Titr" pitchFamily="2" charset="-78"/>
              </a:rPr>
              <a:t>انواع کمک بلاعوض</a:t>
            </a:r>
            <a:endParaRPr lang="en-US" sz="3600" b="1" dirty="0" smtClean="0">
              <a:solidFill>
                <a:srgbClr val="FF0000"/>
              </a:solidFill>
              <a:cs typeface="B Titr" pitchFamily="2" charset="-78"/>
            </a:endParaRPr>
          </a:p>
        </p:txBody>
      </p:sp>
      <p:sp>
        <p:nvSpPr>
          <p:cNvPr id="4" name="Rectangle 3"/>
          <p:cNvSpPr/>
          <p:nvPr/>
        </p:nvSpPr>
        <p:spPr>
          <a:xfrm>
            <a:off x="1016000" y="1720850"/>
            <a:ext cx="10363200" cy="2308324"/>
          </a:xfrm>
          <a:prstGeom prst="rect">
            <a:avLst/>
          </a:prstGeom>
        </p:spPr>
        <p:txBody>
          <a:bodyPr>
            <a:spAutoFit/>
          </a:bodyPr>
          <a:lstStyle/>
          <a:p>
            <a:pPr algn="just" rtl="1">
              <a:lnSpc>
                <a:spcPct val="200000"/>
              </a:lnSpc>
              <a:defRPr/>
            </a:pPr>
            <a:r>
              <a:rPr lang="fa-IR" sz="3600" b="1" dirty="0">
                <a:solidFill>
                  <a:srgbClr val="000000"/>
                </a:solidFill>
                <a:latin typeface="Times"/>
                <a:ea typeface="Times New Roman"/>
                <a:cs typeface="B Titr" pitchFamily="2" charset="-78"/>
              </a:rPr>
              <a:t>4- </a:t>
            </a:r>
            <a:r>
              <a:rPr lang="fa-IR" sz="3600" b="1" dirty="0">
                <a:latin typeface="Times"/>
                <a:ea typeface="Times New Roman"/>
                <a:cs typeface="B Titr" pitchFamily="2" charset="-78"/>
              </a:rPr>
              <a:t>كمكهايي‌ كه‌ در</a:t>
            </a:r>
            <a:r>
              <a:rPr lang="fa-IR" sz="3600" b="1" dirty="0">
                <a:ea typeface="Times New Roman"/>
                <a:cs typeface="B Titr" pitchFamily="2" charset="-78"/>
              </a:rPr>
              <a:t> </a:t>
            </a:r>
            <a:r>
              <a:rPr lang="fa-IR" sz="3600" b="1" dirty="0">
                <a:latin typeface="Times"/>
                <a:ea typeface="Times New Roman"/>
                <a:cs typeface="B Titr" pitchFamily="2" charset="-78"/>
              </a:rPr>
              <a:t>قالب‌ </a:t>
            </a:r>
            <a:r>
              <a:rPr lang="fa-IR" sz="3600" b="1" u="sng" dirty="0">
                <a:solidFill>
                  <a:srgbClr val="FF0000"/>
                </a:solidFill>
                <a:latin typeface="Times"/>
                <a:ea typeface="Times New Roman"/>
                <a:cs typeface="B Titr" pitchFamily="2" charset="-78"/>
              </a:rPr>
              <a:t>بخشش‌</a:t>
            </a:r>
            <a:r>
              <a:rPr lang="fa-IR" sz="3600" b="1" dirty="0">
                <a:latin typeface="Times"/>
                <a:ea typeface="Times New Roman"/>
                <a:cs typeface="B Titr" pitchFamily="2" charset="-78"/>
              </a:rPr>
              <a:t> مطالبات‌ دولت‌ از واحد تجاري‌ (از</a:t>
            </a:r>
            <a:r>
              <a:rPr lang="fa-IR" sz="3600" b="1" dirty="0">
                <a:ea typeface="Times New Roman"/>
                <a:cs typeface="B Titr" pitchFamily="2" charset="-78"/>
              </a:rPr>
              <a:t> </a:t>
            </a:r>
            <a:r>
              <a:rPr lang="fa-IR" sz="3600" b="1" dirty="0">
                <a:latin typeface="Times"/>
                <a:ea typeface="Times New Roman"/>
                <a:cs typeface="B Titr" pitchFamily="2" charset="-78"/>
              </a:rPr>
              <a:t>قبيل‌ بخشودگي‌ اصل‌ و سود تضمين‌ شده‌ تسهيلات‌ دريافتي‌</a:t>
            </a:r>
            <a:r>
              <a:rPr lang="fa-IR" sz="3600" b="1" dirty="0" smtClean="0">
                <a:latin typeface="Times"/>
                <a:ea typeface="Times New Roman"/>
                <a:cs typeface="B Titr" pitchFamily="2" charset="-78"/>
              </a:rPr>
              <a:t>)</a:t>
            </a:r>
            <a:endParaRPr lang="fa-IR" sz="3600" dirty="0">
              <a:solidFill>
                <a:srgbClr val="000000"/>
              </a:solidFill>
              <a:cs typeface="B Titr" pitchFamily="2" charset="-78"/>
            </a:endParaRPr>
          </a:p>
        </p:txBody>
      </p:sp>
    </p:spTree>
    <p:extLst>
      <p:ext uri="{BB962C8B-B14F-4D97-AF65-F5344CB8AC3E}">
        <p14:creationId xmlns:p14="http://schemas.microsoft.com/office/powerpoint/2010/main" val="2261280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1400" smtClean="0">
                <a:solidFill>
                  <a:schemeClr val="bg1"/>
                </a:solidFill>
              </a:rPr>
              <a:t>12/27</a:t>
            </a:r>
          </a:p>
        </p:txBody>
      </p:sp>
      <p:sp>
        <p:nvSpPr>
          <p:cNvPr id="15362" name="Rectangle 2"/>
          <p:cNvSpPr>
            <a:spLocks noGrp="1" noChangeArrowheads="1"/>
          </p:cNvSpPr>
          <p:nvPr>
            <p:ph type="title"/>
          </p:nvPr>
        </p:nvSpPr>
        <p:spPr>
          <a:xfrm>
            <a:off x="812800" y="457200"/>
            <a:ext cx="10566400" cy="1143000"/>
          </a:xfrm>
        </p:spPr>
        <p:txBody>
          <a:bodyPr>
            <a:normAutofit fontScale="90000"/>
          </a:bodyPr>
          <a:lstStyle/>
          <a:p>
            <a:pPr algn="just" rtl="1" eaLnBrk="1" hangingPunct="1">
              <a:lnSpc>
                <a:spcPct val="150000"/>
              </a:lnSpc>
            </a:pPr>
            <a:r>
              <a:rPr lang="fa-IR" sz="2800" b="1" dirty="0" smtClean="0">
                <a:solidFill>
                  <a:srgbClr val="FF0000"/>
                </a:solidFill>
                <a:cs typeface="B Titr" pitchFamily="2" charset="-78"/>
              </a:rPr>
              <a:t>در صورت </a:t>
            </a:r>
            <a:r>
              <a:rPr lang="fa-IR" sz="3100" b="1" dirty="0" smtClean="0">
                <a:cs typeface="B Titr" pitchFamily="2" charset="-78"/>
              </a:rPr>
              <a:t>عدم تصريح نحوه حسابداري در قوانين آمره، </a:t>
            </a:r>
            <a:r>
              <a:rPr lang="fa-IR" sz="2800" b="1" dirty="0" smtClean="0">
                <a:solidFill>
                  <a:srgbClr val="FF0000"/>
                </a:solidFill>
                <a:cs typeface="B Titr" pitchFamily="2" charset="-78"/>
              </a:rPr>
              <a:t>انواع کمکهاي بلاعوض دولت مشروط به رعايت معيارهاي شناخت، به شرح زير </a:t>
            </a:r>
            <a:r>
              <a:rPr lang="fa-IR" sz="2800" b="1" dirty="0" smtClean="0">
                <a:cs typeface="B Titr" pitchFamily="2" charset="-78"/>
              </a:rPr>
              <a:t>صورت سود و زيان </a:t>
            </a:r>
            <a:r>
              <a:rPr lang="fa-IR" sz="2800" b="1" dirty="0" smtClean="0">
                <a:solidFill>
                  <a:srgbClr val="FF0000"/>
                </a:solidFill>
                <a:cs typeface="B Titr" pitchFamily="2" charset="-78"/>
              </a:rPr>
              <a:t>شناسايي مي گردد.</a:t>
            </a:r>
            <a:endParaRPr lang="en-US" sz="2800" b="1" dirty="0" smtClean="0">
              <a:solidFill>
                <a:srgbClr val="FF0000"/>
              </a:solidFill>
              <a:cs typeface="B Titr" pitchFamily="2" charset="-78"/>
            </a:endParaRPr>
          </a:p>
        </p:txBody>
      </p:sp>
      <p:graphicFrame>
        <p:nvGraphicFramePr>
          <p:cNvPr id="17" name="Group 104"/>
          <p:cNvGraphicFramePr>
            <a:graphicFrameLocks noGrp="1"/>
          </p:cNvGraphicFramePr>
          <p:nvPr>
            <p:extLst>
              <p:ext uri="{D42A27DB-BD31-4B8C-83A1-F6EECF244321}">
                <p14:modId xmlns:p14="http://schemas.microsoft.com/office/powerpoint/2010/main" val="2988477884"/>
              </p:ext>
            </p:extLst>
          </p:nvPr>
        </p:nvGraphicFramePr>
        <p:xfrm>
          <a:off x="304800" y="1892300"/>
          <a:ext cx="11379200" cy="4252958"/>
        </p:xfrm>
        <a:graphic>
          <a:graphicData uri="http://schemas.openxmlformats.org/drawingml/2006/table">
            <a:tbl>
              <a:tblPr/>
              <a:tblGrid>
                <a:gridCol w="3962400"/>
                <a:gridCol w="7416800"/>
              </a:tblGrid>
              <a:tr h="44470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نحوه برخورد</a:t>
                      </a:r>
                      <a:endParaRPr kumimoji="0" lang="en-US" sz="2400" b="1" i="0" u="none" strike="noStrike" cap="none" normalizeH="0" baseline="0" dirty="0" smtClean="0">
                        <a:ln>
                          <a:noFill/>
                        </a:ln>
                        <a:solidFill>
                          <a:schemeClr val="tx1"/>
                        </a:solidFill>
                        <a:effectLst/>
                        <a:latin typeface="Times New Roman" pitchFamily="18" charset="0"/>
                        <a:cs typeface="B Titr" pitchFamily="2" charset="-78"/>
                      </a:endParaRP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نوع کمک بلاعوض</a:t>
                      </a:r>
                      <a:endParaRPr kumimoji="0" lang="en-US" sz="2400" b="1" i="0" u="none" strike="noStrike" cap="none" normalizeH="0" baseline="0" dirty="0" smtClean="0">
                        <a:ln>
                          <a:noFill/>
                        </a:ln>
                        <a:solidFill>
                          <a:schemeClr val="tx1"/>
                        </a:solidFill>
                        <a:effectLst/>
                        <a:latin typeface="Times New Roman" pitchFamily="18" charset="0"/>
                        <a:cs typeface="B Titr" pitchFamily="2" charset="-78"/>
                      </a:endParaRP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95778">
                <a:tc>
                  <a:txBody>
                    <a:bodyPr/>
                    <a:lstStyle/>
                    <a:p>
                      <a:pPr marL="0" marR="0" lvl="0" indent="0" algn="r" defTabSz="914400" rtl="1" eaLnBrk="1" fontAlgn="base" latinLnBrk="0" hangingPunct="1">
                        <a:lnSpc>
                          <a:spcPct val="120000"/>
                        </a:lnSpc>
                        <a:spcBef>
                          <a:spcPct val="2000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imes New Roman" pitchFamily="18" charset="0"/>
                        <a:cs typeface="B Titr" pitchFamily="2" charset="-78"/>
                      </a:endParaRPr>
                    </a:p>
                    <a:p>
                      <a:pPr marL="0" marR="0" lvl="0" indent="0" algn="ctr" defTabSz="914400" rtl="1" eaLnBrk="1" fontAlgn="base" latinLnBrk="0" hangingPunct="1">
                        <a:lnSpc>
                          <a:spcPct val="120000"/>
                        </a:lnSpc>
                        <a:spcBef>
                          <a:spcPct val="20000"/>
                        </a:spcBef>
                        <a:spcAft>
                          <a:spcPct val="0"/>
                        </a:spcAft>
                        <a:buClrTx/>
                        <a:buSzTx/>
                        <a:buFontTx/>
                        <a:buNone/>
                        <a:tabLst/>
                      </a:pPr>
                      <a:r>
                        <a:rPr kumimoji="0" lang="fa-IR" sz="3200" b="1" i="0" u="none" strike="noStrike" cap="none" normalizeH="0" baseline="0" dirty="0" smtClean="0">
                          <a:ln>
                            <a:noFill/>
                          </a:ln>
                          <a:solidFill>
                            <a:srgbClr val="FF0000"/>
                          </a:solidFill>
                          <a:effectLst/>
                          <a:latin typeface="Times New Roman" pitchFamily="18" charset="0"/>
                          <a:cs typeface="B Titr" pitchFamily="2" charset="-78"/>
                        </a:rPr>
                        <a:t>در سود وزيان دوره اي که در آن دوره قابل وصول             مي گردد، شناسايي مي شود.</a:t>
                      </a:r>
                      <a:endParaRPr kumimoji="0" lang="en-US" sz="3200" b="1" i="0" u="none" strike="noStrike" cap="none" normalizeH="0" baseline="0" dirty="0" smtClean="0">
                        <a:ln>
                          <a:noFill/>
                        </a:ln>
                        <a:solidFill>
                          <a:srgbClr val="FF0000"/>
                        </a:solidFill>
                        <a:effectLst/>
                        <a:latin typeface="Times New Roman" pitchFamily="18" charset="0"/>
                        <a:cs typeface="B Titr" pitchFamily="2" charset="-78"/>
                      </a:endParaRP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just" defTabSz="914400" rtl="1" eaLnBrk="1" fontAlgn="base" latinLnBrk="0" hangingPunct="1">
                        <a:lnSpc>
                          <a:spcPct val="100000"/>
                        </a:lnSpc>
                        <a:spcBef>
                          <a:spcPct val="20000"/>
                        </a:spcBef>
                        <a:spcAft>
                          <a:spcPct val="0"/>
                        </a:spcAft>
                        <a:buClr>
                          <a:srgbClr val="800000"/>
                        </a:buClr>
                        <a:buSzTx/>
                        <a:buFont typeface="Wingdings" pitchFamily="2" charset="2"/>
                        <a:buAutoNum type="arabicPeriod"/>
                        <a:tabLst/>
                      </a:pPr>
                      <a:r>
                        <a:rPr kumimoji="0" lang="fa-IR" sz="2800" b="1" i="0" u="none" strike="noStrike" cap="none" normalizeH="0" baseline="0" dirty="0" smtClean="0">
                          <a:ln>
                            <a:noFill/>
                          </a:ln>
                          <a:solidFill>
                            <a:schemeClr val="tx1"/>
                          </a:solidFill>
                          <a:effectLst/>
                          <a:latin typeface="Times New Roman" pitchFamily="18" charset="0"/>
                          <a:cs typeface="B Titr" pitchFamily="2" charset="-78"/>
                        </a:rPr>
                        <a:t>  به منظور جبران زيان، هزينه ها يا کاهش درآمد</a:t>
                      </a:r>
                    </a:p>
                    <a:p>
                      <a:pPr marL="533400" marR="0" lvl="0" indent="-533400" algn="just" defTabSz="914400" rtl="1" eaLnBrk="1" fontAlgn="base" latinLnBrk="0" hangingPunct="1">
                        <a:lnSpc>
                          <a:spcPct val="100000"/>
                        </a:lnSpc>
                        <a:spcBef>
                          <a:spcPct val="20000"/>
                        </a:spcBef>
                        <a:spcAft>
                          <a:spcPct val="0"/>
                        </a:spcAft>
                        <a:buClr>
                          <a:srgbClr val="800000"/>
                        </a:buClr>
                        <a:buSzTx/>
                        <a:buFont typeface="Wingdings" pitchFamily="2" charset="2"/>
                        <a:buAutoNum type="arabicPeriod"/>
                        <a:tabLst/>
                      </a:pPr>
                      <a:r>
                        <a:rPr kumimoji="0" lang="fa-IR" sz="2800" b="1" i="0" u="none" strike="noStrike" cap="none" normalizeH="0" baseline="0" dirty="0" smtClean="0">
                          <a:ln>
                            <a:noFill/>
                          </a:ln>
                          <a:solidFill>
                            <a:schemeClr val="tx1"/>
                          </a:solidFill>
                          <a:effectLst/>
                          <a:latin typeface="Times New Roman" pitchFamily="18" charset="0"/>
                          <a:cs typeface="B Titr" pitchFamily="2" charset="-78"/>
                        </a:rPr>
                        <a:t>  براي حمايت مالي واحد تجاري در شرايط اضطراراي</a:t>
                      </a:r>
                    </a:p>
                    <a:p>
                      <a:pPr marL="533400" marR="0" lvl="0" indent="-533400" algn="just" defTabSz="914400" rtl="1" eaLnBrk="1" fontAlgn="base" latinLnBrk="0" hangingPunct="1">
                        <a:lnSpc>
                          <a:spcPct val="100000"/>
                        </a:lnSpc>
                        <a:spcBef>
                          <a:spcPct val="20000"/>
                        </a:spcBef>
                        <a:spcAft>
                          <a:spcPct val="0"/>
                        </a:spcAft>
                        <a:buClr>
                          <a:srgbClr val="800000"/>
                        </a:buClr>
                        <a:buSzTx/>
                        <a:buFont typeface="Wingdings" pitchFamily="2" charset="2"/>
                        <a:buAutoNum type="arabicPeriod"/>
                        <a:tabLst/>
                      </a:pPr>
                      <a:r>
                        <a:rPr kumimoji="0" lang="fa-IR" sz="2800" b="1" i="0" u="none" strike="noStrike" cap="none" normalizeH="0" baseline="0" dirty="0" smtClean="0">
                          <a:ln>
                            <a:noFill/>
                          </a:ln>
                          <a:solidFill>
                            <a:schemeClr val="tx1"/>
                          </a:solidFill>
                          <a:effectLst/>
                          <a:latin typeface="Times New Roman" pitchFamily="18" charset="0"/>
                          <a:cs typeface="B Titr" pitchFamily="2" charset="-78"/>
                        </a:rPr>
                        <a:t>  براي جبران مخارج تحمل شده قبلي</a:t>
                      </a:r>
                    </a:p>
                    <a:p>
                      <a:pPr marL="533400" marR="0" lvl="0" indent="-533400" algn="just" defTabSz="914400" rtl="1" eaLnBrk="1" fontAlgn="base" latinLnBrk="0" hangingPunct="1">
                        <a:lnSpc>
                          <a:spcPct val="100000"/>
                        </a:lnSpc>
                        <a:spcBef>
                          <a:spcPct val="20000"/>
                        </a:spcBef>
                        <a:spcAft>
                          <a:spcPct val="0"/>
                        </a:spcAft>
                        <a:buClr>
                          <a:srgbClr val="800000"/>
                        </a:buClr>
                        <a:buSzTx/>
                        <a:buFont typeface="Wingdings" pitchFamily="2" charset="2"/>
                        <a:buAutoNum type="arabicPeriod"/>
                        <a:tabLst/>
                      </a:pPr>
                      <a:r>
                        <a:rPr kumimoji="0" lang="fa-IR" sz="2800" b="1" i="0" u="none" strike="noStrike" cap="none" normalizeH="0" baseline="0" dirty="0" smtClean="0">
                          <a:ln>
                            <a:noFill/>
                          </a:ln>
                          <a:solidFill>
                            <a:schemeClr val="tx1"/>
                          </a:solidFill>
                          <a:effectLst/>
                          <a:latin typeface="Times New Roman" pitchFamily="18" charset="0"/>
                          <a:cs typeface="B Titr" pitchFamily="2" charset="-78"/>
                        </a:rPr>
                        <a:t>  به عنوان جبران خسارات وارده قبلي به دارايي هاي ثابت واحد تجاري</a:t>
                      </a:r>
                    </a:p>
                    <a:p>
                      <a:pPr marL="533400" marR="0" lvl="0" indent="-533400" algn="just" defTabSz="914400" rtl="1" eaLnBrk="1" fontAlgn="base" latinLnBrk="0" hangingPunct="1">
                        <a:lnSpc>
                          <a:spcPct val="100000"/>
                        </a:lnSpc>
                        <a:spcBef>
                          <a:spcPct val="20000"/>
                        </a:spcBef>
                        <a:spcAft>
                          <a:spcPct val="0"/>
                        </a:spcAft>
                        <a:buClr>
                          <a:srgbClr val="800000"/>
                        </a:buClr>
                        <a:buSzTx/>
                        <a:buFont typeface="Wingdings" pitchFamily="2" charset="2"/>
                        <a:buAutoNum type="arabicPeriod"/>
                        <a:tabLst/>
                      </a:pPr>
                      <a:r>
                        <a:rPr kumimoji="0" lang="fa-IR" sz="2800" b="1" i="0" u="none" strike="noStrike" cap="none" normalizeH="0" baseline="0" dirty="0" smtClean="0">
                          <a:ln>
                            <a:noFill/>
                          </a:ln>
                          <a:solidFill>
                            <a:schemeClr val="tx1"/>
                          </a:solidFill>
                          <a:effectLst/>
                          <a:latin typeface="Times New Roman" pitchFamily="18" charset="0"/>
                          <a:cs typeface="B Titr" pitchFamily="2" charset="-78"/>
                        </a:rPr>
                        <a:t>  کمکهايي که تعهدات مربوط به آنها ايفا شده يا ديگر وجود نداشته باشد</a:t>
                      </a:r>
                      <a:endParaRPr kumimoji="0" lang="en-US" sz="2800" b="1" i="0" u="none" strike="noStrike" cap="none" normalizeH="0" baseline="0" dirty="0" smtClean="0">
                        <a:ln>
                          <a:noFill/>
                        </a:ln>
                        <a:solidFill>
                          <a:schemeClr val="tx1"/>
                        </a:solidFill>
                        <a:effectLst/>
                        <a:latin typeface="Times New Roman" pitchFamily="18" charset="0"/>
                        <a:cs typeface="B Titr" pitchFamily="2" charset="-78"/>
                      </a:endParaRP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66565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slide(fromBottom)">
                                      <p:cBhvr>
                                        <p:cTn id="7" dur="500"/>
                                        <p:tgtEl>
                                          <p:spTgt spid="15362"/>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3324" y="363820"/>
            <a:ext cx="11430000" cy="6001643"/>
          </a:xfrm>
          <a:prstGeom prst="rect">
            <a:avLst/>
          </a:prstGeom>
        </p:spPr>
        <p:txBody>
          <a:bodyPr wrap="square">
            <a:spAutoFit/>
          </a:bodyPr>
          <a:lstStyle/>
          <a:p>
            <a:pPr rtl="0">
              <a:lnSpc>
                <a:spcPct val="150000"/>
              </a:lnSpc>
            </a:pPr>
            <a:r>
              <a:rPr lang="fa-IR" sz="3200" b="1" dirty="0">
                <a:solidFill>
                  <a:srgbClr val="FF0000"/>
                </a:solidFill>
                <a:cs typeface="B Titr" pitchFamily="2" charset="-78"/>
              </a:rPr>
              <a:t>معرفی حساب‌های گروه 5</a:t>
            </a:r>
            <a:endParaRPr lang="en-US" sz="3200" dirty="0">
              <a:solidFill>
                <a:srgbClr val="FF0000"/>
              </a:solidFill>
              <a:cs typeface="B Titr" pitchFamily="2" charset="-78"/>
            </a:endParaRPr>
          </a:p>
          <a:p>
            <a:pPr rtl="0">
              <a:lnSpc>
                <a:spcPct val="150000"/>
              </a:lnSpc>
            </a:pPr>
            <a:endParaRPr lang="en-US" sz="3200" b="1" dirty="0" smtClean="0">
              <a:cs typeface="B Titr" pitchFamily="2" charset="-78"/>
            </a:endParaRPr>
          </a:p>
          <a:p>
            <a:pPr rtl="0">
              <a:lnSpc>
                <a:spcPct val="150000"/>
              </a:lnSpc>
            </a:pPr>
            <a:r>
              <a:rPr lang="en-US" sz="3200" b="1" dirty="0" smtClean="0">
                <a:cs typeface="B Titr" pitchFamily="2" charset="-78"/>
              </a:rPr>
              <a:t>(</a:t>
            </a:r>
            <a:r>
              <a:rPr lang="fa-IR" sz="3200" b="1" dirty="0" smtClean="0">
                <a:cs typeface="B Titr" pitchFamily="2" charset="-78"/>
              </a:rPr>
              <a:t>خلاصه </a:t>
            </a:r>
            <a:r>
              <a:rPr lang="fa-IR" sz="3200" b="1" dirty="0">
                <a:cs typeface="B Titr" pitchFamily="2" charset="-78"/>
              </a:rPr>
              <a:t>عملکرد درآمد/هزینه (کد حساب کل 50</a:t>
            </a:r>
            <a:r>
              <a:rPr lang="en-US" sz="3200" b="1" dirty="0">
                <a:cs typeface="B Titr" pitchFamily="2" charset="-78"/>
              </a:rPr>
              <a:t>)</a:t>
            </a:r>
            <a:endParaRPr lang="en-US" sz="3200" dirty="0">
              <a:cs typeface="B Titr" pitchFamily="2" charset="-78"/>
            </a:endParaRPr>
          </a:p>
          <a:p>
            <a:pPr>
              <a:lnSpc>
                <a:spcPct val="150000"/>
              </a:lnSpc>
            </a:pPr>
            <a:r>
              <a:rPr lang="fa-IR" sz="3200" b="1" dirty="0">
                <a:cs typeface="B Titr" pitchFamily="2" charset="-78"/>
              </a:rPr>
              <a:t>حساب خلاصه عملکرد درآمد/هزینه در </a:t>
            </a:r>
            <a:r>
              <a:rPr lang="fa-IR" sz="3200" b="1" dirty="0">
                <a:solidFill>
                  <a:srgbClr val="FF0000"/>
                </a:solidFill>
                <a:cs typeface="B Titr" pitchFamily="2" charset="-78"/>
              </a:rPr>
              <a:t>فرآیند بستن </a:t>
            </a:r>
            <a:r>
              <a:rPr lang="fa-IR" sz="3200" b="1" dirty="0">
                <a:cs typeface="B Titr" pitchFamily="2" charset="-78"/>
              </a:rPr>
              <a:t>مانده حساب‌ها مورد استفاده قرار می‌گیرد و مانده حساب درآمد و هزینه را به حساب «ارزش خالص پایان سال- انباشته» منتقل می‌کند. بنابراین این حساب در اسناد طی دوره </a:t>
            </a:r>
            <a:r>
              <a:rPr lang="fa-IR" sz="3200" b="1" u="sng" dirty="0">
                <a:solidFill>
                  <a:srgbClr val="FF0000"/>
                </a:solidFill>
                <a:cs typeface="B Titr" pitchFamily="2" charset="-78"/>
              </a:rPr>
              <a:t>گردش نخواهد داشت </a:t>
            </a:r>
            <a:r>
              <a:rPr lang="fa-IR" sz="3200" b="1" dirty="0">
                <a:cs typeface="B Titr" pitchFamily="2" charset="-78"/>
              </a:rPr>
              <a:t>و مانده‌ی آن در پایان سال به حساب «ارزش خالص پایان سال- انباشته» منتقل خواهد شد</a:t>
            </a:r>
            <a:endParaRPr lang="fa-IR" sz="3200" dirty="0">
              <a:cs typeface="B Titr" pitchFamily="2" charset="-78"/>
            </a:endParaRPr>
          </a:p>
        </p:txBody>
      </p:sp>
    </p:spTree>
    <p:extLst>
      <p:ext uri="{BB962C8B-B14F-4D97-AF65-F5344CB8AC3E}">
        <p14:creationId xmlns:p14="http://schemas.microsoft.com/office/powerpoint/2010/main" val="1571599058"/>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1400" smtClean="0">
                <a:solidFill>
                  <a:schemeClr val="bg1"/>
                </a:solidFill>
              </a:rPr>
              <a:t>13/27</a:t>
            </a:r>
          </a:p>
        </p:txBody>
      </p:sp>
      <p:sp>
        <p:nvSpPr>
          <p:cNvPr id="38975" name="Rectangle 63"/>
          <p:cNvSpPr>
            <a:spLocks noChangeArrowheads="1"/>
          </p:cNvSpPr>
          <p:nvPr/>
        </p:nvSpPr>
        <p:spPr bwMode="auto">
          <a:xfrm>
            <a:off x="508000" y="457200"/>
            <a:ext cx="1127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a:endParaRPr lang="en-US" b="1" dirty="0">
              <a:solidFill>
                <a:srgbClr val="FF0000"/>
              </a:solidFill>
              <a:cs typeface="B Zar" pitchFamily="2" charset="-78"/>
            </a:endParaRPr>
          </a:p>
        </p:txBody>
      </p:sp>
      <p:graphicFrame>
        <p:nvGraphicFramePr>
          <p:cNvPr id="20" name="Group 76"/>
          <p:cNvGraphicFramePr>
            <a:graphicFrameLocks noGrp="1"/>
          </p:cNvGraphicFramePr>
          <p:nvPr>
            <p:extLst>
              <p:ext uri="{D42A27DB-BD31-4B8C-83A1-F6EECF244321}">
                <p14:modId xmlns:p14="http://schemas.microsoft.com/office/powerpoint/2010/main" val="1515659059"/>
              </p:ext>
            </p:extLst>
          </p:nvPr>
        </p:nvGraphicFramePr>
        <p:xfrm>
          <a:off x="304800" y="1676399"/>
          <a:ext cx="11480800" cy="4960883"/>
        </p:xfrm>
        <a:graphic>
          <a:graphicData uri="http://schemas.openxmlformats.org/drawingml/2006/table">
            <a:tbl>
              <a:tblPr/>
              <a:tblGrid>
                <a:gridCol w="6502400"/>
                <a:gridCol w="4978400"/>
              </a:tblGrid>
              <a:tr h="66292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نحوه برخورد</a:t>
                      </a:r>
                      <a:endParaRPr kumimoji="0" lang="en-US" sz="2400" b="1" i="0" u="none" strike="noStrike" cap="none" normalizeH="0" baseline="0" dirty="0" smtClean="0">
                        <a:ln>
                          <a:noFill/>
                        </a:ln>
                        <a:solidFill>
                          <a:schemeClr val="tx1"/>
                        </a:solidFill>
                        <a:effectLst/>
                        <a:latin typeface="Times New Roman" pitchFamily="18" charset="0"/>
                        <a:cs typeface="B Titr" pitchFamily="2" charset="-78"/>
                      </a:endParaRPr>
                    </a:p>
                  </a:txBody>
                  <a:tcPr marL="121920" marR="12192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نوع کمک بلاعوض</a:t>
                      </a:r>
                      <a:endParaRPr kumimoji="0" lang="en-US" sz="2400" b="1" i="0" u="none" strike="noStrike" cap="none" normalizeH="0" baseline="0" dirty="0" smtClean="0">
                        <a:ln>
                          <a:noFill/>
                        </a:ln>
                        <a:solidFill>
                          <a:schemeClr val="tx1"/>
                        </a:solidFill>
                        <a:effectLst/>
                        <a:latin typeface="Times New Roman" pitchFamily="18" charset="0"/>
                        <a:cs typeface="B Titr" pitchFamily="2" charset="-78"/>
                      </a:endParaRPr>
                    </a:p>
                  </a:txBody>
                  <a:tcPr marL="121920" marR="12192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4278">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در صورت سود و زيان دوره اي </a:t>
                      </a:r>
                      <a:r>
                        <a:rPr kumimoji="0" lang="fa-IR" sz="2400" b="1" i="0" u="none" strike="noStrike" cap="none" normalizeH="0" baseline="0" dirty="0" smtClean="0">
                          <a:ln>
                            <a:noFill/>
                          </a:ln>
                          <a:solidFill>
                            <a:srgbClr val="FF0000"/>
                          </a:solidFill>
                          <a:effectLst/>
                          <a:latin typeface="Times New Roman" pitchFamily="18" charset="0"/>
                          <a:cs typeface="B Titr" pitchFamily="2" charset="-78"/>
                        </a:rPr>
                        <a:t>که در ارتباط با آن دوره </a:t>
                      </a: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دريافت مي گردد ، و در صورت مشخص نبودن دوره مربوط؛</a:t>
                      </a: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Times New Roman" pitchFamily="18" charset="0"/>
                        <a:cs typeface="B Titr" pitchFamily="2" charset="-78"/>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در صورت سود و زيان دوره اي که در آن قابل وصول مي شود، شناسايي مي شود.</a:t>
                      </a:r>
                      <a:endParaRPr kumimoji="0" lang="en-US" sz="2400" b="1" i="0" u="none" strike="noStrike" cap="none" normalizeH="0" baseline="0" dirty="0" smtClean="0">
                        <a:ln>
                          <a:noFill/>
                        </a:ln>
                        <a:solidFill>
                          <a:schemeClr val="tx1"/>
                        </a:solidFill>
                        <a:effectLst/>
                        <a:latin typeface="Times New Roman" pitchFamily="18" charset="0"/>
                        <a:cs typeface="B Titr" pitchFamily="2" charset="-78"/>
                      </a:endParaRPr>
                    </a:p>
                  </a:txBody>
                  <a:tcPr marL="121920" marR="12192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just" defTabSz="914400" rtl="1" eaLnBrk="1" fontAlgn="base" latinLnBrk="0" hangingPunct="1">
                        <a:lnSpc>
                          <a:spcPct val="100000"/>
                        </a:lnSpc>
                        <a:spcBef>
                          <a:spcPct val="20000"/>
                        </a:spcBef>
                        <a:spcAft>
                          <a:spcPct val="0"/>
                        </a:spcAft>
                        <a:buClr>
                          <a:srgbClr val="800000"/>
                        </a:buClr>
                        <a:buSzTx/>
                        <a:buFont typeface="Wingdings" pitchFamily="2" charset="2"/>
                        <a:buAutoNum type="arabicPeriod" startAt="6"/>
                        <a:tabLst/>
                      </a:pP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  جهت تامين مالي فعاليتهاي عمومي واحد تجاري طي يک دوره بلند مدت مشخص</a:t>
                      </a:r>
                    </a:p>
                    <a:p>
                      <a:pPr marL="533400" marR="0" lvl="0" indent="-533400" algn="just" defTabSz="914400" rtl="1" eaLnBrk="1" fontAlgn="base" latinLnBrk="0" hangingPunct="1">
                        <a:lnSpc>
                          <a:spcPct val="100000"/>
                        </a:lnSpc>
                        <a:spcBef>
                          <a:spcPct val="20000"/>
                        </a:spcBef>
                        <a:spcAft>
                          <a:spcPct val="0"/>
                        </a:spcAft>
                        <a:buClr>
                          <a:srgbClr val="800000"/>
                        </a:buClr>
                        <a:buSzTx/>
                        <a:buFont typeface="Wingdings" pitchFamily="2" charset="2"/>
                        <a:buAutoNum type="arabicPeriod" startAt="6"/>
                        <a:tabLst/>
                      </a:pPr>
                      <a:endParaRPr kumimoji="0" lang="fa-IR" sz="2400" b="1" i="0" u="none" strike="noStrike" cap="none" normalizeH="0" baseline="0" dirty="0" smtClean="0">
                        <a:ln>
                          <a:noFill/>
                        </a:ln>
                        <a:solidFill>
                          <a:schemeClr val="tx1"/>
                        </a:solidFill>
                        <a:effectLst/>
                        <a:latin typeface="Times New Roman" pitchFamily="18" charset="0"/>
                        <a:cs typeface="B Titr" pitchFamily="2" charset="-78"/>
                      </a:endParaRPr>
                    </a:p>
                    <a:p>
                      <a:pPr marL="533400" marR="0" lvl="0" indent="-533400" algn="just" defTabSz="914400" rtl="1" eaLnBrk="1" fontAlgn="base" latinLnBrk="0" hangingPunct="1">
                        <a:lnSpc>
                          <a:spcPct val="100000"/>
                        </a:lnSpc>
                        <a:spcBef>
                          <a:spcPct val="20000"/>
                        </a:spcBef>
                        <a:spcAft>
                          <a:spcPct val="0"/>
                        </a:spcAft>
                        <a:buClr>
                          <a:srgbClr val="800000"/>
                        </a:buClr>
                        <a:buSzTx/>
                        <a:buFont typeface="Wingdings" pitchFamily="2" charset="2"/>
                        <a:buAutoNum type="arabicPeriod" startAt="6"/>
                        <a:tabLst/>
                      </a:pP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  به منظور جبران کاهش درآمد جاري يا آتي  </a:t>
                      </a:r>
                      <a:endParaRPr kumimoji="0" lang="en-US" sz="2400" b="1" i="0" u="none" strike="noStrike" cap="none" normalizeH="0" baseline="0" dirty="0" smtClean="0">
                        <a:ln>
                          <a:noFill/>
                        </a:ln>
                        <a:solidFill>
                          <a:schemeClr val="tx1"/>
                        </a:solidFill>
                        <a:effectLst/>
                        <a:latin typeface="Times New Roman" pitchFamily="18" charset="0"/>
                        <a:cs typeface="B Titr" pitchFamily="2" charset="-78"/>
                      </a:endParaRPr>
                    </a:p>
                  </a:txBody>
                  <a:tcPr marL="121920" marR="12192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3677">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به موازات </a:t>
                      </a:r>
                      <a:r>
                        <a:rPr kumimoji="0" lang="fa-IR" sz="2400" b="1" i="0" u="none" strike="noStrike" cap="none" normalizeH="0" baseline="0" dirty="0" smtClean="0">
                          <a:ln>
                            <a:noFill/>
                          </a:ln>
                          <a:solidFill>
                            <a:srgbClr val="FF0000"/>
                          </a:solidFill>
                          <a:effectLst/>
                          <a:latin typeface="Times New Roman" pitchFamily="18" charset="0"/>
                          <a:cs typeface="B Titr" pitchFamily="2" charset="-78"/>
                        </a:rPr>
                        <a:t>ايفاي تعهدات مستتر درکمک بلاعوض،در </a:t>
                      </a: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صورت سود و زيان شناسايي مي گردد.</a:t>
                      </a:r>
                      <a:endParaRPr kumimoji="0" lang="en-US" sz="2400" b="1" i="0" u="none" strike="noStrike" cap="none" normalizeH="0" baseline="0" dirty="0" smtClean="0">
                        <a:ln>
                          <a:noFill/>
                        </a:ln>
                        <a:solidFill>
                          <a:schemeClr val="tx1"/>
                        </a:solidFill>
                        <a:effectLst/>
                        <a:latin typeface="Times New Roman" pitchFamily="18" charset="0"/>
                        <a:cs typeface="B Titr" pitchFamily="2" charset="-78"/>
                      </a:endParaRPr>
                    </a:p>
                  </a:txBody>
                  <a:tcPr marL="121920" marR="12192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just" defTabSz="914400" rtl="1" eaLnBrk="1" fontAlgn="base" latinLnBrk="0" hangingPunct="1">
                        <a:lnSpc>
                          <a:spcPct val="100000"/>
                        </a:lnSpc>
                        <a:spcBef>
                          <a:spcPct val="20000"/>
                        </a:spcBef>
                        <a:spcAft>
                          <a:spcPct val="0"/>
                        </a:spcAft>
                        <a:buClr>
                          <a:srgbClr val="800000"/>
                        </a:buClr>
                        <a:buSzTx/>
                        <a:buFontTx/>
                        <a:buAutoNum type="arabicPeriod" startAt="8"/>
                        <a:tabLst/>
                      </a:pPr>
                      <a:r>
                        <a:rPr kumimoji="0" lang="fa-IR" sz="2400" b="1" i="0" u="none" strike="noStrike" cap="none" normalizeH="0" baseline="0" dirty="0" smtClean="0">
                          <a:ln>
                            <a:noFill/>
                          </a:ln>
                          <a:solidFill>
                            <a:schemeClr val="tx1"/>
                          </a:solidFill>
                          <a:effectLst/>
                          <a:latin typeface="Times New Roman" pitchFamily="18" charset="0"/>
                          <a:cs typeface="B Titr" pitchFamily="2" charset="-78"/>
                        </a:rPr>
                        <a:t>به منظور تامين مخارج ايجاد يا تحصيل </a:t>
                      </a:r>
                      <a:r>
                        <a:rPr kumimoji="0" lang="fa-IR" sz="3200" b="1" i="0" u="sng" strike="noStrike" cap="none" normalizeH="0" baseline="0" dirty="0" smtClean="0">
                          <a:ln>
                            <a:noFill/>
                          </a:ln>
                          <a:solidFill>
                            <a:schemeClr val="tx1"/>
                          </a:solidFill>
                          <a:effectLst/>
                          <a:latin typeface="Times New Roman" pitchFamily="18" charset="0"/>
                          <a:cs typeface="B Titr" pitchFamily="2" charset="-78"/>
                        </a:rPr>
                        <a:t>داراييهاي غير جاري</a:t>
                      </a:r>
                      <a:endParaRPr kumimoji="0" lang="en-US" sz="3200" b="1" i="0" u="sng" strike="noStrike" cap="none" normalizeH="0" baseline="0" dirty="0" smtClean="0">
                        <a:ln>
                          <a:noFill/>
                        </a:ln>
                        <a:solidFill>
                          <a:schemeClr val="tx1"/>
                        </a:solidFill>
                        <a:effectLst/>
                        <a:latin typeface="Times New Roman" pitchFamily="18" charset="0"/>
                        <a:cs typeface="B Titr" pitchFamily="2" charset="-78"/>
                      </a:endParaRPr>
                    </a:p>
                  </a:txBody>
                  <a:tcPr marL="121920" marR="12192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189186" y="353705"/>
            <a:ext cx="11729545" cy="1292662"/>
          </a:xfrm>
          <a:prstGeom prst="rect">
            <a:avLst/>
          </a:prstGeom>
        </p:spPr>
        <p:txBody>
          <a:bodyPr wrap="square">
            <a:spAutoFit/>
          </a:bodyPr>
          <a:lstStyle/>
          <a:p>
            <a:pPr>
              <a:lnSpc>
                <a:spcPct val="150000"/>
              </a:lnSpc>
            </a:pPr>
            <a:r>
              <a:rPr lang="fa-IR" sz="2400" b="1" dirty="0">
                <a:solidFill>
                  <a:srgbClr val="FF0000"/>
                </a:solidFill>
                <a:cs typeface="B Titr" pitchFamily="2" charset="-78"/>
              </a:rPr>
              <a:t>در صورت </a:t>
            </a:r>
            <a:r>
              <a:rPr lang="fa-IR" sz="2800" b="1" dirty="0">
                <a:cs typeface="B Titr" pitchFamily="2" charset="-78"/>
              </a:rPr>
              <a:t>عدم تصريح نحوه حسابداري در قوانين آمره، </a:t>
            </a:r>
            <a:r>
              <a:rPr lang="fa-IR" sz="2400" b="1" dirty="0">
                <a:solidFill>
                  <a:srgbClr val="FF0000"/>
                </a:solidFill>
                <a:cs typeface="B Titr" pitchFamily="2" charset="-78"/>
              </a:rPr>
              <a:t>انواع کمکهاي بلاعوض دولت مشروط به رعايت معيارهاي شناخت، به شرح زير </a:t>
            </a:r>
            <a:r>
              <a:rPr lang="fa-IR" sz="2400" b="1" dirty="0">
                <a:cs typeface="B Titr" pitchFamily="2" charset="-78"/>
              </a:rPr>
              <a:t>صورت سود و زيان </a:t>
            </a:r>
            <a:r>
              <a:rPr lang="fa-IR" sz="2400" b="1" dirty="0">
                <a:solidFill>
                  <a:srgbClr val="FF0000"/>
                </a:solidFill>
                <a:cs typeface="B Titr" pitchFamily="2" charset="-78"/>
              </a:rPr>
              <a:t>شناسايي مي گردد.</a:t>
            </a:r>
            <a:endParaRPr lang="fa-IR" sz="2400" dirty="0"/>
          </a:p>
        </p:txBody>
      </p:sp>
    </p:spTree>
    <p:extLst>
      <p:ext uri="{BB962C8B-B14F-4D97-AF65-F5344CB8AC3E}">
        <p14:creationId xmlns:p14="http://schemas.microsoft.com/office/powerpoint/2010/main" val="1177904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38975"/>
                                        </p:tgtEl>
                                        <p:attrNameLst>
                                          <p:attrName>style.visibility</p:attrName>
                                        </p:attrNameLst>
                                      </p:cBhvr>
                                      <p:to>
                                        <p:strVal val="visible"/>
                                      </p:to>
                                    </p:set>
                                    <p:animEffect transition="in" filter="slide(fromBottom)">
                                      <p:cBhvr>
                                        <p:cTn id="7" dur="500"/>
                                        <p:tgtEl>
                                          <p:spTgt spid="38975"/>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75"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cs typeface="B Zar" pitchFamily="2" charset="-78"/>
              </a:defRPr>
            </a:lvl1pPr>
            <a:lvl2pPr marL="742950" indent="-285750" eaLnBrk="0" hangingPunct="0">
              <a:defRPr sz="2400" b="1">
                <a:solidFill>
                  <a:schemeClr val="tx1"/>
                </a:solidFill>
                <a:latin typeface="Times New Roman" pitchFamily="18" charset="0"/>
                <a:cs typeface="B Zar" pitchFamily="2" charset="-78"/>
              </a:defRPr>
            </a:lvl2pPr>
            <a:lvl3pPr marL="1143000" indent="-228600" eaLnBrk="0" hangingPunct="0">
              <a:defRPr sz="2400" b="1">
                <a:solidFill>
                  <a:schemeClr val="tx1"/>
                </a:solidFill>
                <a:latin typeface="Times New Roman" pitchFamily="18" charset="0"/>
                <a:cs typeface="B Zar" pitchFamily="2" charset="-78"/>
              </a:defRPr>
            </a:lvl3pPr>
            <a:lvl4pPr marL="1600200" indent="-228600" eaLnBrk="0" hangingPunct="0">
              <a:defRPr sz="2400" b="1">
                <a:solidFill>
                  <a:schemeClr val="tx1"/>
                </a:solidFill>
                <a:latin typeface="Times New Roman" pitchFamily="18" charset="0"/>
                <a:cs typeface="B Zar" pitchFamily="2" charset="-78"/>
              </a:defRPr>
            </a:lvl4pPr>
            <a:lvl5pPr marL="2057400" indent="-228600" eaLnBrk="0" hangingPunct="0">
              <a:defRPr sz="2400" b="1">
                <a:solidFill>
                  <a:schemeClr val="tx1"/>
                </a:solidFill>
                <a:latin typeface="Times New Roman" pitchFamily="18" charset="0"/>
                <a:cs typeface="B Zar" pitchFamily="2" charset="-78"/>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9pPr>
          </a:lstStyle>
          <a:p>
            <a:pPr eaLnBrk="1" hangingPunct="1"/>
            <a:fld id="{CB37AB35-9A98-4F4D-9D60-1004B61CED63}" type="slidenum">
              <a:rPr lang="ar-SA" sz="1400" b="0" smtClean="0">
                <a:solidFill>
                  <a:srgbClr val="FFFFCC"/>
                </a:solidFill>
                <a:cs typeface="Times New Roman" pitchFamily="18" charset="0"/>
              </a:rPr>
              <a:pPr eaLnBrk="1" hangingPunct="1"/>
              <a:t>71</a:t>
            </a:fld>
            <a:r>
              <a:rPr lang="en-US" sz="1400" b="0" smtClean="0">
                <a:solidFill>
                  <a:srgbClr val="FFFFCC"/>
                </a:solidFill>
                <a:cs typeface="Times New Roman" pitchFamily="18" charset="0"/>
              </a:rPr>
              <a:t>/24</a:t>
            </a:r>
          </a:p>
        </p:txBody>
      </p:sp>
      <p:sp>
        <p:nvSpPr>
          <p:cNvPr id="6146" name="Rectangle 2"/>
          <p:cNvSpPr>
            <a:spLocks noGrp="1" noChangeArrowheads="1"/>
          </p:cNvSpPr>
          <p:nvPr>
            <p:ph type="title"/>
          </p:nvPr>
        </p:nvSpPr>
        <p:spPr>
          <a:xfrm>
            <a:off x="814917" y="333375"/>
            <a:ext cx="10363200" cy="692150"/>
          </a:xfrm>
        </p:spPr>
        <p:txBody>
          <a:bodyPr/>
          <a:lstStyle/>
          <a:p>
            <a:pPr eaLnBrk="1" hangingPunct="1"/>
            <a:r>
              <a:rPr lang="fa-IR" dirty="0" smtClean="0">
                <a:solidFill>
                  <a:srgbClr val="FF0000"/>
                </a:solidFill>
                <a:cs typeface="B Titr" pitchFamily="2" charset="-78"/>
              </a:rPr>
              <a:t>شخص وابسته </a:t>
            </a:r>
            <a:endParaRPr lang="en-US" dirty="0" smtClean="0">
              <a:solidFill>
                <a:srgbClr val="FF0000"/>
              </a:solidFill>
              <a:cs typeface="B Titr" pitchFamily="2" charset="-78"/>
            </a:endParaRPr>
          </a:p>
        </p:txBody>
      </p:sp>
      <p:sp>
        <p:nvSpPr>
          <p:cNvPr id="6147" name="Text Box 3"/>
          <p:cNvSpPr txBox="1">
            <a:spLocks noChangeArrowheads="1"/>
          </p:cNvSpPr>
          <p:nvPr/>
        </p:nvSpPr>
        <p:spPr bwMode="auto">
          <a:xfrm>
            <a:off x="334434" y="1254125"/>
            <a:ext cx="11523133" cy="51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cs typeface="B Zar" pitchFamily="2" charset="-78"/>
              </a:defRPr>
            </a:lvl1pPr>
            <a:lvl2pPr eaLnBrk="0" hangingPunct="0">
              <a:defRPr sz="2400" b="1">
                <a:solidFill>
                  <a:schemeClr val="tx1"/>
                </a:solidFill>
                <a:latin typeface="Times New Roman" pitchFamily="18" charset="0"/>
                <a:cs typeface="B Zar" pitchFamily="2" charset="-78"/>
              </a:defRPr>
            </a:lvl2pPr>
            <a:lvl3pPr marL="1143000" indent="-228600" eaLnBrk="0" hangingPunct="0">
              <a:defRPr sz="2400" b="1">
                <a:solidFill>
                  <a:schemeClr val="tx1"/>
                </a:solidFill>
                <a:latin typeface="Times New Roman" pitchFamily="18" charset="0"/>
                <a:cs typeface="B Zar" pitchFamily="2" charset="-78"/>
              </a:defRPr>
            </a:lvl3pPr>
            <a:lvl4pPr marL="1600200" indent="-228600" eaLnBrk="0" hangingPunct="0">
              <a:defRPr sz="2400" b="1">
                <a:solidFill>
                  <a:schemeClr val="tx1"/>
                </a:solidFill>
                <a:latin typeface="Times New Roman" pitchFamily="18" charset="0"/>
                <a:cs typeface="B Zar" pitchFamily="2" charset="-78"/>
              </a:defRPr>
            </a:lvl4pPr>
            <a:lvl5pPr marL="2057400" indent="-228600" eaLnBrk="0" hangingPunct="0">
              <a:defRPr sz="2400" b="1">
                <a:solidFill>
                  <a:schemeClr val="tx1"/>
                </a:solidFill>
                <a:latin typeface="Times New Roman" pitchFamily="18" charset="0"/>
                <a:cs typeface="B Zar" pitchFamily="2" charset="-78"/>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9pPr>
          </a:lstStyle>
          <a:p>
            <a:pPr algn="just" rtl="1" eaLnBrk="1" hangingPunct="1">
              <a:lnSpc>
                <a:spcPct val="130000"/>
              </a:lnSpc>
            </a:pPr>
            <a:r>
              <a:rPr lang="fa-IR" sz="3200" dirty="0">
                <a:cs typeface="B Titr" pitchFamily="2" charset="-78"/>
              </a:rPr>
              <a:t>یک شخص در صورتی وابسته به واحد تجاری است که </a:t>
            </a:r>
            <a:r>
              <a:rPr lang="fa-IR" sz="3200" dirty="0" smtClean="0">
                <a:cs typeface="B Titr" pitchFamily="2" charset="-78"/>
              </a:rPr>
              <a:t>:</a:t>
            </a:r>
          </a:p>
          <a:p>
            <a:pPr algn="just" rtl="1" eaLnBrk="1" hangingPunct="1">
              <a:lnSpc>
                <a:spcPct val="130000"/>
              </a:lnSpc>
            </a:pPr>
            <a:endParaRPr lang="fa-IR" sz="3200" dirty="0">
              <a:cs typeface="B Titr" pitchFamily="2" charset="-78"/>
            </a:endParaRPr>
          </a:p>
          <a:p>
            <a:pPr algn="just" rtl="1" eaLnBrk="1" hangingPunct="1">
              <a:lnSpc>
                <a:spcPct val="130000"/>
              </a:lnSpc>
            </a:pPr>
            <a:r>
              <a:rPr lang="fa-IR" sz="3200" dirty="0">
                <a:cs typeface="B Titr" pitchFamily="2" charset="-78"/>
              </a:rPr>
              <a:t>الف. به‌طور مستقیم، یا غیرمستقیم از طریق یک یا چند واسطه :</a:t>
            </a:r>
          </a:p>
          <a:p>
            <a:pPr lvl="1" algn="just" rtl="1" eaLnBrk="1" hangingPunct="1">
              <a:lnSpc>
                <a:spcPct val="130000"/>
              </a:lnSpc>
            </a:pPr>
            <a:r>
              <a:rPr lang="fa-IR" sz="3200" dirty="0">
                <a:cs typeface="B Titr" pitchFamily="2" charset="-78"/>
              </a:rPr>
              <a:t>1 . واحد </a:t>
            </a:r>
            <a:r>
              <a:rPr lang="fa-IR" sz="3200" dirty="0" smtClean="0">
                <a:cs typeface="B Titr" pitchFamily="2" charset="-78"/>
              </a:rPr>
              <a:t>را </a:t>
            </a:r>
            <a:r>
              <a:rPr lang="fa-IR" sz="3200" dirty="0">
                <a:cs typeface="B Titr" pitchFamily="2" charset="-78"/>
              </a:rPr>
              <a:t>کنترل کند، یا توسط واحد تجاری کنترل شود، یا با آن تحت کنترل واحد قرار داشته باشد </a:t>
            </a:r>
            <a:endParaRPr lang="fa-IR" sz="3200" dirty="0" smtClean="0">
              <a:cs typeface="B Titr" pitchFamily="2" charset="-78"/>
            </a:endParaRPr>
          </a:p>
          <a:p>
            <a:pPr lvl="1" algn="just" rtl="1" eaLnBrk="1" hangingPunct="1">
              <a:lnSpc>
                <a:spcPct val="130000"/>
              </a:lnSpc>
            </a:pPr>
            <a:endParaRPr lang="fa-IR" sz="3200" dirty="0">
              <a:cs typeface="B Titr" pitchFamily="2" charset="-78"/>
            </a:endParaRPr>
          </a:p>
          <a:p>
            <a:pPr lvl="1" algn="just" eaLnBrk="1" hangingPunct="1">
              <a:lnSpc>
                <a:spcPct val="130000"/>
              </a:lnSpc>
            </a:pPr>
            <a:r>
              <a:rPr lang="fa-IR" sz="3200" dirty="0" smtClean="0">
                <a:cs typeface="B Titr" pitchFamily="2" charset="-78"/>
              </a:rPr>
              <a:t>2-از </a:t>
            </a:r>
            <a:r>
              <a:rPr lang="fa-IR" sz="3200" dirty="0">
                <a:cs typeface="B Titr" pitchFamily="2" charset="-78"/>
              </a:rPr>
              <a:t>مديران اصلي واحد </a:t>
            </a:r>
            <a:r>
              <a:rPr lang="fa-IR" sz="3200" dirty="0" smtClean="0">
                <a:cs typeface="B Titr" pitchFamily="2" charset="-78"/>
              </a:rPr>
              <a:t>يا </a:t>
            </a:r>
            <a:r>
              <a:rPr lang="fa-IR" sz="3200" dirty="0">
                <a:cs typeface="B Titr" pitchFamily="2" charset="-78"/>
              </a:rPr>
              <a:t>واحد </a:t>
            </a:r>
            <a:r>
              <a:rPr lang="fa-IR" sz="3200" dirty="0" smtClean="0">
                <a:cs typeface="B Titr" pitchFamily="2" charset="-78"/>
              </a:rPr>
              <a:t>اصلي </a:t>
            </a:r>
            <a:r>
              <a:rPr lang="fa-IR" sz="3200" dirty="0">
                <a:cs typeface="B Titr" pitchFamily="2" charset="-78"/>
              </a:rPr>
              <a:t>آن باشد،</a:t>
            </a:r>
          </a:p>
          <a:p>
            <a:pPr lvl="1" algn="just" rtl="1" eaLnBrk="1" hangingPunct="1">
              <a:lnSpc>
                <a:spcPct val="130000"/>
              </a:lnSpc>
            </a:pPr>
            <a:endParaRPr lang="fa-IR" sz="2800" dirty="0" smtClean="0">
              <a:cs typeface="B Titr" pitchFamily="2" charset="-78"/>
            </a:endParaRPr>
          </a:p>
        </p:txBody>
      </p:sp>
      <p:sp>
        <p:nvSpPr>
          <p:cNvPr id="8197" name="AutoShape 14"/>
          <p:cNvSpPr>
            <a:spLocks noChangeArrowheads="1"/>
          </p:cNvSpPr>
          <p:nvPr/>
        </p:nvSpPr>
        <p:spPr bwMode="auto">
          <a:xfrm>
            <a:off x="334434" y="6021389"/>
            <a:ext cx="1631951" cy="765175"/>
          </a:xfrm>
          <a:prstGeom prst="leftArrow">
            <a:avLst>
              <a:gd name="adj1" fmla="val 50000"/>
              <a:gd name="adj2" fmla="val 39990"/>
            </a:avLst>
          </a:prstGeom>
          <a:ln/>
        </p:spPr>
        <p:style>
          <a:lnRef idx="2">
            <a:schemeClr val="dk1"/>
          </a:lnRef>
          <a:fillRef idx="1">
            <a:schemeClr val="lt1"/>
          </a:fillRef>
          <a:effectRef idx="0">
            <a:schemeClr val="dk1"/>
          </a:effectRef>
          <a:fontRef idx="minor">
            <a:schemeClr val="dk1"/>
          </a:fontRef>
        </p:style>
        <p:txBody>
          <a:bodyPr wrap="none" anchor="ctr"/>
          <a:lstStyle/>
          <a:p>
            <a:pPr algn="ctr"/>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rPr>
              <a:t>ادامه</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Titr" pitchFamily="2" charset="-78"/>
            </a:endParaRPr>
          </a:p>
        </p:txBody>
      </p:sp>
    </p:spTree>
    <p:extLst>
      <p:ext uri="{BB962C8B-B14F-4D97-AF65-F5344CB8AC3E}">
        <p14:creationId xmlns:p14="http://schemas.microsoft.com/office/powerpoint/2010/main" val="2109524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slide(fromTop)">
                                      <p:cBhvr>
                                        <p:cTn id="11"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cs typeface="B Zar" pitchFamily="2" charset="-78"/>
              </a:defRPr>
            </a:lvl1pPr>
            <a:lvl2pPr marL="742950" indent="-285750" eaLnBrk="0" hangingPunct="0">
              <a:defRPr sz="2400" b="1">
                <a:solidFill>
                  <a:schemeClr val="tx1"/>
                </a:solidFill>
                <a:latin typeface="Times New Roman" pitchFamily="18" charset="0"/>
                <a:cs typeface="B Zar" pitchFamily="2" charset="-78"/>
              </a:defRPr>
            </a:lvl2pPr>
            <a:lvl3pPr marL="1143000" indent="-228600" eaLnBrk="0" hangingPunct="0">
              <a:defRPr sz="2400" b="1">
                <a:solidFill>
                  <a:schemeClr val="tx1"/>
                </a:solidFill>
                <a:latin typeface="Times New Roman" pitchFamily="18" charset="0"/>
                <a:cs typeface="B Zar" pitchFamily="2" charset="-78"/>
              </a:defRPr>
            </a:lvl3pPr>
            <a:lvl4pPr marL="1600200" indent="-228600" eaLnBrk="0" hangingPunct="0">
              <a:defRPr sz="2400" b="1">
                <a:solidFill>
                  <a:schemeClr val="tx1"/>
                </a:solidFill>
                <a:latin typeface="Times New Roman" pitchFamily="18" charset="0"/>
                <a:cs typeface="B Zar" pitchFamily="2" charset="-78"/>
              </a:defRPr>
            </a:lvl4pPr>
            <a:lvl5pPr marL="2057400" indent="-228600" eaLnBrk="0" hangingPunct="0">
              <a:defRPr sz="2400" b="1">
                <a:solidFill>
                  <a:schemeClr val="tx1"/>
                </a:solidFill>
                <a:latin typeface="Times New Roman" pitchFamily="18" charset="0"/>
                <a:cs typeface="B Zar" pitchFamily="2" charset="-78"/>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9pPr>
          </a:lstStyle>
          <a:p>
            <a:pPr eaLnBrk="1" hangingPunct="1"/>
            <a:fld id="{0490F4B8-D57A-4947-BBF7-309F1C02C163}" type="slidenum">
              <a:rPr lang="ar-SA" sz="1400" b="0" smtClean="0">
                <a:solidFill>
                  <a:srgbClr val="FFFFCC"/>
                </a:solidFill>
                <a:cs typeface="Times New Roman" pitchFamily="18" charset="0"/>
              </a:rPr>
              <a:pPr eaLnBrk="1" hangingPunct="1"/>
              <a:t>72</a:t>
            </a:fld>
            <a:r>
              <a:rPr lang="en-US" sz="1400" b="0" smtClean="0">
                <a:solidFill>
                  <a:srgbClr val="FFFFCC"/>
                </a:solidFill>
                <a:cs typeface="Times New Roman" pitchFamily="18" charset="0"/>
              </a:rPr>
              <a:t>/24</a:t>
            </a:r>
          </a:p>
        </p:txBody>
      </p:sp>
      <p:sp>
        <p:nvSpPr>
          <p:cNvPr id="44034" name="Rectangle 2"/>
          <p:cNvSpPr>
            <a:spLocks noGrp="1" noChangeArrowheads="1"/>
          </p:cNvSpPr>
          <p:nvPr>
            <p:ph type="title"/>
          </p:nvPr>
        </p:nvSpPr>
        <p:spPr>
          <a:xfrm>
            <a:off x="912284" y="0"/>
            <a:ext cx="10363200" cy="1143000"/>
          </a:xfrm>
        </p:spPr>
        <p:txBody>
          <a:bodyPr/>
          <a:lstStyle/>
          <a:p>
            <a:pPr eaLnBrk="1" hangingPunct="1"/>
            <a:r>
              <a:rPr lang="fa-IR" u="sng" dirty="0" smtClean="0">
                <a:solidFill>
                  <a:srgbClr val="FF0000"/>
                </a:solidFill>
                <a:cs typeface="B Titr" pitchFamily="2" charset="-78"/>
              </a:rPr>
              <a:t>هدف از افشای اطلاعات اشخاص وابسته</a:t>
            </a:r>
            <a:endParaRPr lang="en-US" u="sng" dirty="0" smtClean="0">
              <a:solidFill>
                <a:srgbClr val="FF0000"/>
              </a:solidFill>
              <a:cs typeface="B Titr" pitchFamily="2" charset="-78"/>
            </a:endParaRPr>
          </a:p>
        </p:txBody>
      </p:sp>
      <p:sp>
        <p:nvSpPr>
          <p:cNvPr id="44035" name="Rectangle 3"/>
          <p:cNvSpPr>
            <a:spLocks noGrp="1" noChangeArrowheads="1"/>
          </p:cNvSpPr>
          <p:nvPr>
            <p:ph type="body" idx="4294967295"/>
          </p:nvPr>
        </p:nvSpPr>
        <p:spPr>
          <a:xfrm>
            <a:off x="624418" y="908051"/>
            <a:ext cx="11040533" cy="5616575"/>
          </a:xfrm>
          <a:prstGeom prst="rect">
            <a:avLst/>
          </a:prstGeom>
        </p:spPr>
        <p:txBody>
          <a:bodyPr/>
          <a:lstStyle/>
          <a:p>
            <a:pPr>
              <a:lnSpc>
                <a:spcPct val="150000"/>
              </a:lnSpc>
              <a:buNone/>
            </a:pPr>
            <a:r>
              <a:rPr lang="fa-IR" sz="2200" dirty="0" smtClean="0">
                <a:cs typeface="B Titr" pitchFamily="2" charset="-78"/>
              </a:rPr>
              <a:t>الف) اشخاص </a:t>
            </a:r>
            <a:r>
              <a:rPr lang="fa-IR" sz="2200" dirty="0">
                <a:cs typeface="B Titr" pitchFamily="2" charset="-78"/>
              </a:rPr>
              <a:t>وابسته ممکن است معاملاتی انجام دهند که اشخاص غیر وابسته انجام نمي‌دهند. </a:t>
            </a:r>
          </a:p>
          <a:p>
            <a:pPr>
              <a:lnSpc>
                <a:spcPct val="150000"/>
              </a:lnSpc>
              <a:buNone/>
            </a:pPr>
            <a:r>
              <a:rPr lang="fa-IR" sz="2200" dirty="0" smtClean="0">
                <a:cs typeface="B Titr" pitchFamily="2" charset="-78"/>
              </a:rPr>
              <a:t>ب ) احتمال تاثیر گذاشتن رابطه با شخص وابسته بر وضعیت مالی، عملکرد مالی و انعطاف پذیری مالی واحد تجاری </a:t>
            </a:r>
            <a:r>
              <a:rPr lang="fa-IR" sz="2200" dirty="0" smtClean="0">
                <a:solidFill>
                  <a:srgbClr val="FF0000"/>
                </a:solidFill>
                <a:cs typeface="B Titr" pitchFamily="2" charset="-78"/>
              </a:rPr>
              <a:t>(حتی در صورت عدم انجام معامله با شخص وابسته)</a:t>
            </a:r>
          </a:p>
          <a:p>
            <a:pPr>
              <a:lnSpc>
                <a:spcPct val="150000"/>
              </a:lnSpc>
              <a:buNone/>
            </a:pPr>
            <a:r>
              <a:rPr lang="fa-IR" sz="2200" dirty="0" smtClean="0">
                <a:cs typeface="B Titr" pitchFamily="2" charset="-78"/>
              </a:rPr>
              <a:t>برای </a:t>
            </a:r>
            <a:r>
              <a:rPr lang="fa-IR" sz="2200" dirty="0">
                <a:cs typeface="B Titr" pitchFamily="2" charset="-78"/>
              </a:rPr>
              <a:t>مثال، يک واحد تجاری فرعي ممکن است کالاهای خود را به قيمت يا شرايطي متفاوت با ساير مشتريان به واحد تجاري اصلي بفروشد. همچنین مبالغ معاملات بین اشخاص وابسته ممکن است با مبالغ مشابه بين اشخاص غير وابسته يکسان نباشد</a:t>
            </a:r>
            <a:r>
              <a:rPr lang="fa-IR" sz="2200" dirty="0" smtClean="0">
                <a:cs typeface="B Titr" pitchFamily="2" charset="-78"/>
              </a:rPr>
              <a:t>.</a:t>
            </a:r>
          </a:p>
          <a:p>
            <a:pPr>
              <a:lnSpc>
                <a:spcPct val="150000"/>
              </a:lnSpc>
              <a:buNone/>
            </a:pPr>
            <a:endParaRPr lang="fa-IR" sz="2200" dirty="0" smtClean="0">
              <a:cs typeface="B Titr" pitchFamily="2" charset="-78"/>
            </a:endParaRPr>
          </a:p>
          <a:p>
            <a:pPr eaLnBrk="1" hangingPunct="1">
              <a:lnSpc>
                <a:spcPct val="150000"/>
              </a:lnSpc>
              <a:spcBef>
                <a:spcPct val="50000"/>
              </a:spcBef>
              <a:buClr>
                <a:srgbClr val="FFFF99"/>
              </a:buClr>
              <a:buFont typeface="Wingdings" pitchFamily="2" charset="2"/>
              <a:buChar char="ü"/>
            </a:pPr>
            <a:r>
              <a:rPr lang="fa-IR" sz="2200" dirty="0" smtClean="0">
                <a:cs typeface="B Titr" pitchFamily="2" charset="-78"/>
              </a:rPr>
              <a:t>در ارزیابی هرگونه رابطه احتمالي با اشخاص وابسته، به </a:t>
            </a:r>
            <a:r>
              <a:rPr lang="fa-IR" sz="2200" u="sng" dirty="0" smtClean="0">
                <a:solidFill>
                  <a:srgbClr val="FF0000"/>
                </a:solidFill>
                <a:cs typeface="B Titr" pitchFamily="2" charset="-78"/>
              </a:rPr>
              <a:t>محتـوای رابطه و نه صرفاً شکل قانونی </a:t>
            </a:r>
            <a:r>
              <a:rPr lang="fa-IR" sz="2200" dirty="0" smtClean="0">
                <a:cs typeface="B Titr" pitchFamily="2" charset="-78"/>
              </a:rPr>
              <a:t>آن توجه مي‌شود.</a:t>
            </a:r>
            <a:r>
              <a:rPr lang="en-US" sz="2200" dirty="0" smtClean="0">
                <a:cs typeface="B Titr" pitchFamily="2" charset="-78"/>
              </a:rPr>
              <a:t> </a:t>
            </a:r>
          </a:p>
        </p:txBody>
      </p:sp>
      <p:sp>
        <p:nvSpPr>
          <p:cNvPr id="16389" name="AutoShape 4"/>
          <p:cNvSpPr>
            <a:spLocks noChangeArrowheads="1"/>
          </p:cNvSpPr>
          <p:nvPr/>
        </p:nvSpPr>
        <p:spPr bwMode="auto">
          <a:xfrm>
            <a:off x="334434" y="6021389"/>
            <a:ext cx="1631951" cy="765175"/>
          </a:xfrm>
          <a:prstGeom prst="leftArrow">
            <a:avLst>
              <a:gd name="adj1" fmla="val 50000"/>
              <a:gd name="adj2" fmla="val 39990"/>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fa-IR"/>
              <a:t>ادامه</a:t>
            </a:r>
            <a:endParaRPr lang="en-US"/>
          </a:p>
        </p:txBody>
      </p:sp>
    </p:spTree>
    <p:extLst>
      <p:ext uri="{BB962C8B-B14F-4D97-AF65-F5344CB8AC3E}">
        <p14:creationId xmlns:p14="http://schemas.microsoft.com/office/powerpoint/2010/main" val="311888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ssolve">
                                      <p:cBhvr>
                                        <p:cTn id="7" dur="500"/>
                                        <p:tgtEl>
                                          <p:spTgt spid="4403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4035">
                                            <p:txEl>
                                              <p:pRg st="0" end="0"/>
                                            </p:txEl>
                                          </p:spTgt>
                                        </p:tgtEl>
                                        <p:attrNameLst>
                                          <p:attrName>style.visibility</p:attrName>
                                        </p:attrNameLst>
                                      </p:cBhvr>
                                      <p:to>
                                        <p:strVal val="visible"/>
                                      </p:to>
                                    </p:set>
                                    <p:animEffect transition="in" filter="dissolve">
                                      <p:cBhvr>
                                        <p:cTn id="11" dur="500"/>
                                        <p:tgtEl>
                                          <p:spTgt spid="4403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4035">
                                            <p:txEl>
                                              <p:pRg st="1" end="1"/>
                                            </p:txEl>
                                          </p:spTgt>
                                        </p:tgtEl>
                                        <p:attrNameLst>
                                          <p:attrName>style.visibility</p:attrName>
                                        </p:attrNameLst>
                                      </p:cBhvr>
                                      <p:to>
                                        <p:strVal val="visible"/>
                                      </p:to>
                                    </p:set>
                                    <p:animEffect transition="in" filter="dissolve">
                                      <p:cBhvr>
                                        <p:cTn id="15" dur="500"/>
                                        <p:tgtEl>
                                          <p:spTgt spid="440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4035">
                                            <p:txEl>
                                              <p:pRg st="2" end="2"/>
                                            </p:txEl>
                                          </p:spTgt>
                                        </p:tgtEl>
                                        <p:attrNameLst>
                                          <p:attrName>style.visibility</p:attrName>
                                        </p:attrNameLst>
                                      </p:cBhvr>
                                      <p:to>
                                        <p:strVal val="visible"/>
                                      </p:to>
                                    </p:set>
                                    <p:animEffect transition="in" filter="dissolve">
                                      <p:cBhvr>
                                        <p:cTn id="20" dur="500"/>
                                        <p:tgtEl>
                                          <p:spTgt spid="44035">
                                            <p:txEl>
                                              <p:pRg st="2" end="2"/>
                                            </p:txEl>
                                          </p:spTgt>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44035">
                                            <p:txEl>
                                              <p:pRg st="4" end="4"/>
                                            </p:txEl>
                                          </p:spTgt>
                                        </p:tgtEl>
                                        <p:attrNameLst>
                                          <p:attrName>style.visibility</p:attrName>
                                        </p:attrNameLst>
                                      </p:cBhvr>
                                      <p:to>
                                        <p:strVal val="visible"/>
                                      </p:to>
                                    </p:set>
                                    <p:animEffect transition="in" filter="dissolve">
                                      <p:cBhvr>
                                        <p:cTn id="24"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cs typeface="B Zar" pitchFamily="2" charset="-78"/>
              </a:defRPr>
            </a:lvl1pPr>
            <a:lvl2pPr marL="742950" indent="-285750" eaLnBrk="0" hangingPunct="0">
              <a:defRPr sz="2400" b="1">
                <a:solidFill>
                  <a:schemeClr val="tx1"/>
                </a:solidFill>
                <a:latin typeface="Times New Roman" pitchFamily="18" charset="0"/>
                <a:cs typeface="B Zar" pitchFamily="2" charset="-78"/>
              </a:defRPr>
            </a:lvl2pPr>
            <a:lvl3pPr marL="1143000" indent="-228600" eaLnBrk="0" hangingPunct="0">
              <a:defRPr sz="2400" b="1">
                <a:solidFill>
                  <a:schemeClr val="tx1"/>
                </a:solidFill>
                <a:latin typeface="Times New Roman" pitchFamily="18" charset="0"/>
                <a:cs typeface="B Zar" pitchFamily="2" charset="-78"/>
              </a:defRPr>
            </a:lvl3pPr>
            <a:lvl4pPr marL="1600200" indent="-228600" eaLnBrk="0" hangingPunct="0">
              <a:defRPr sz="2400" b="1">
                <a:solidFill>
                  <a:schemeClr val="tx1"/>
                </a:solidFill>
                <a:latin typeface="Times New Roman" pitchFamily="18" charset="0"/>
                <a:cs typeface="B Zar" pitchFamily="2" charset="-78"/>
              </a:defRPr>
            </a:lvl4pPr>
            <a:lvl5pPr marL="2057400" indent="-228600" eaLnBrk="0" hangingPunct="0">
              <a:defRPr sz="2400" b="1">
                <a:solidFill>
                  <a:schemeClr val="tx1"/>
                </a:solidFill>
                <a:latin typeface="Times New Roman" pitchFamily="18" charset="0"/>
                <a:cs typeface="B Zar" pitchFamily="2" charset="-78"/>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9pPr>
          </a:lstStyle>
          <a:p>
            <a:pPr eaLnBrk="1" hangingPunct="1"/>
            <a:fld id="{0490F4B8-D57A-4947-BBF7-309F1C02C163}" type="slidenum">
              <a:rPr lang="ar-SA" sz="1400" b="0" smtClean="0">
                <a:solidFill>
                  <a:srgbClr val="FFFFCC"/>
                </a:solidFill>
                <a:cs typeface="Times New Roman" pitchFamily="18" charset="0"/>
              </a:rPr>
              <a:pPr eaLnBrk="1" hangingPunct="1"/>
              <a:t>73</a:t>
            </a:fld>
            <a:r>
              <a:rPr lang="en-US" sz="1400" b="0" smtClean="0">
                <a:solidFill>
                  <a:srgbClr val="FFFFCC"/>
                </a:solidFill>
                <a:cs typeface="Times New Roman" pitchFamily="18" charset="0"/>
              </a:rPr>
              <a:t>/24</a:t>
            </a:r>
          </a:p>
        </p:txBody>
      </p:sp>
      <p:sp>
        <p:nvSpPr>
          <p:cNvPr id="44035" name="Rectangle 3"/>
          <p:cNvSpPr>
            <a:spLocks noGrp="1" noChangeArrowheads="1"/>
          </p:cNvSpPr>
          <p:nvPr>
            <p:ph type="body" idx="4294967295"/>
          </p:nvPr>
        </p:nvSpPr>
        <p:spPr>
          <a:xfrm>
            <a:off x="624418" y="908051"/>
            <a:ext cx="11040533" cy="5616575"/>
          </a:xfrm>
          <a:prstGeom prst="rect">
            <a:avLst/>
          </a:prstGeom>
        </p:spPr>
        <p:txBody>
          <a:bodyPr/>
          <a:lstStyle/>
          <a:p>
            <a:pPr algn="ctr">
              <a:lnSpc>
                <a:spcPct val="150000"/>
              </a:lnSpc>
              <a:buNone/>
            </a:pPr>
            <a:r>
              <a:rPr lang="fa-IR" sz="3200" dirty="0" smtClean="0">
                <a:cs typeface="B Titr" pitchFamily="2" charset="-78"/>
              </a:rPr>
              <a:t> بطور کلی </a:t>
            </a:r>
            <a:r>
              <a:rPr lang="fa-IR" sz="3200" dirty="0" smtClean="0">
                <a:solidFill>
                  <a:srgbClr val="FF0000"/>
                </a:solidFill>
                <a:cs typeface="B Titr" pitchFamily="2" charset="-78"/>
              </a:rPr>
              <a:t>هدف</a:t>
            </a:r>
            <a:r>
              <a:rPr lang="fa-IR" sz="3200" dirty="0" smtClean="0">
                <a:cs typeface="B Titr" pitchFamily="2" charset="-78"/>
              </a:rPr>
              <a:t> از افشای معاملات با اشخاص وابسته </a:t>
            </a:r>
          </a:p>
          <a:p>
            <a:pPr algn="ctr">
              <a:lnSpc>
                <a:spcPct val="150000"/>
              </a:lnSpc>
              <a:buNone/>
            </a:pPr>
            <a:endParaRPr lang="fa-IR" sz="2200" dirty="0">
              <a:cs typeface="B Titr" pitchFamily="2" charset="-78"/>
            </a:endParaRPr>
          </a:p>
          <a:p>
            <a:pPr algn="ctr">
              <a:lnSpc>
                <a:spcPct val="150000"/>
              </a:lnSpc>
              <a:buNone/>
            </a:pPr>
            <a:endParaRPr lang="fa-IR" sz="2200" dirty="0" smtClean="0">
              <a:cs typeface="B Titr" pitchFamily="2" charset="-78"/>
            </a:endParaRPr>
          </a:p>
          <a:p>
            <a:pPr algn="ctr">
              <a:lnSpc>
                <a:spcPct val="150000"/>
              </a:lnSpc>
              <a:buNone/>
            </a:pPr>
            <a:r>
              <a:rPr lang="fa-IR" sz="3200" dirty="0" smtClean="0">
                <a:cs typeface="B Titr" pitchFamily="2" charset="-78"/>
              </a:rPr>
              <a:t>مطابقت  محتوای قانونی با محتوای واقعی</a:t>
            </a:r>
          </a:p>
          <a:p>
            <a:pPr algn="ctr">
              <a:lnSpc>
                <a:spcPct val="150000"/>
              </a:lnSpc>
              <a:buNone/>
            </a:pPr>
            <a:endParaRPr lang="fa-IR" sz="2200" dirty="0">
              <a:cs typeface="B Titr" pitchFamily="2" charset="-78"/>
            </a:endParaRPr>
          </a:p>
          <a:p>
            <a:pPr algn="ctr">
              <a:lnSpc>
                <a:spcPct val="150000"/>
              </a:lnSpc>
              <a:buNone/>
            </a:pPr>
            <a:endParaRPr lang="fa-IR" sz="2200" dirty="0" smtClean="0">
              <a:cs typeface="B Titr" pitchFamily="2" charset="-78"/>
            </a:endParaRPr>
          </a:p>
          <a:p>
            <a:pPr algn="ctr">
              <a:lnSpc>
                <a:spcPct val="150000"/>
              </a:lnSpc>
              <a:buNone/>
            </a:pPr>
            <a:r>
              <a:rPr lang="fa-IR" sz="3200" dirty="0" smtClean="0">
                <a:cs typeface="B Titr" pitchFamily="2" charset="-78"/>
              </a:rPr>
              <a:t>آیا روالی که انجام شده با روال </a:t>
            </a:r>
            <a:r>
              <a:rPr lang="fa-IR" sz="3200" dirty="0" smtClean="0">
                <a:solidFill>
                  <a:srgbClr val="FF0000"/>
                </a:solidFill>
                <a:cs typeface="B Titr" pitchFamily="2" charset="-78"/>
              </a:rPr>
              <a:t>عادی</a:t>
            </a:r>
            <a:r>
              <a:rPr lang="fa-IR" sz="3200" dirty="0" smtClean="0">
                <a:cs typeface="B Titr" pitchFamily="2" charset="-78"/>
              </a:rPr>
              <a:t> مطابقت دارد  </a:t>
            </a:r>
            <a:endParaRPr lang="en-US" sz="3200" dirty="0" smtClean="0">
              <a:cs typeface="B Titr" pitchFamily="2" charset="-78"/>
            </a:endParaRPr>
          </a:p>
        </p:txBody>
      </p:sp>
      <p:sp>
        <p:nvSpPr>
          <p:cNvPr id="2" name="Down Arrow 1"/>
          <p:cNvSpPr/>
          <p:nvPr/>
        </p:nvSpPr>
        <p:spPr>
          <a:xfrm>
            <a:off x="5513696" y="1746913"/>
            <a:ext cx="682388" cy="133748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Down Arrow 7"/>
          <p:cNvSpPr/>
          <p:nvPr/>
        </p:nvSpPr>
        <p:spPr>
          <a:xfrm>
            <a:off x="5513696" y="3960126"/>
            <a:ext cx="682388" cy="133748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12221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3" end="3"/>
                                            </p:txEl>
                                          </p:spTgt>
                                        </p:tgtEl>
                                        <p:attrNameLst>
                                          <p:attrName>style.visibility</p:attrName>
                                        </p:attrNameLst>
                                      </p:cBhvr>
                                      <p:to>
                                        <p:strVal val="visible"/>
                                      </p:to>
                                    </p:set>
                                    <p:animEffect transition="in" filter="dissolve">
                                      <p:cBhvr>
                                        <p:cTn id="12" dur="500"/>
                                        <p:tgtEl>
                                          <p:spTgt spid="440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5">
                                            <p:txEl>
                                              <p:pRg st="6" end="6"/>
                                            </p:txEl>
                                          </p:spTgt>
                                        </p:tgtEl>
                                        <p:attrNameLst>
                                          <p:attrName>style.visibility</p:attrName>
                                        </p:attrNameLst>
                                      </p:cBhvr>
                                      <p:to>
                                        <p:strVal val="visible"/>
                                      </p:to>
                                    </p:set>
                                    <p:animEffect transition="in" filter="dissolve">
                                      <p:cBhvr>
                                        <p:cTn id="17" dur="500"/>
                                        <p:tgtEl>
                                          <p:spTgt spid="44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cs typeface="B Zar" pitchFamily="2" charset="-78"/>
              </a:defRPr>
            </a:lvl1pPr>
            <a:lvl2pPr marL="742950" indent="-285750" eaLnBrk="0" hangingPunct="0">
              <a:defRPr sz="2400" b="1">
                <a:solidFill>
                  <a:schemeClr val="tx1"/>
                </a:solidFill>
                <a:latin typeface="Times New Roman" pitchFamily="18" charset="0"/>
                <a:cs typeface="B Zar" pitchFamily="2" charset="-78"/>
              </a:defRPr>
            </a:lvl2pPr>
            <a:lvl3pPr marL="1143000" indent="-228600" eaLnBrk="0" hangingPunct="0">
              <a:defRPr sz="2400" b="1">
                <a:solidFill>
                  <a:schemeClr val="tx1"/>
                </a:solidFill>
                <a:latin typeface="Times New Roman" pitchFamily="18" charset="0"/>
                <a:cs typeface="B Zar" pitchFamily="2" charset="-78"/>
              </a:defRPr>
            </a:lvl3pPr>
            <a:lvl4pPr marL="1600200" indent="-228600" eaLnBrk="0" hangingPunct="0">
              <a:defRPr sz="2400" b="1">
                <a:solidFill>
                  <a:schemeClr val="tx1"/>
                </a:solidFill>
                <a:latin typeface="Times New Roman" pitchFamily="18" charset="0"/>
                <a:cs typeface="B Zar" pitchFamily="2" charset="-78"/>
              </a:defRPr>
            </a:lvl4pPr>
            <a:lvl5pPr marL="2057400" indent="-228600" eaLnBrk="0" hangingPunct="0">
              <a:defRPr sz="2400" b="1">
                <a:solidFill>
                  <a:schemeClr val="tx1"/>
                </a:solidFill>
                <a:latin typeface="Times New Roman" pitchFamily="18" charset="0"/>
                <a:cs typeface="B Zar" pitchFamily="2" charset="-78"/>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9pPr>
          </a:lstStyle>
          <a:p>
            <a:pPr eaLnBrk="1" hangingPunct="1"/>
            <a:fld id="{35CC061D-77EA-461E-8743-5D1D68F2BB40}" type="slidenum">
              <a:rPr lang="ar-SA" sz="1400" b="0" smtClean="0">
                <a:solidFill>
                  <a:srgbClr val="FFFFCC"/>
                </a:solidFill>
                <a:cs typeface="Times New Roman" pitchFamily="18" charset="0"/>
              </a:rPr>
              <a:pPr eaLnBrk="1" hangingPunct="1"/>
              <a:t>74</a:t>
            </a:fld>
            <a:r>
              <a:rPr lang="en-US" sz="1400" b="0" smtClean="0">
                <a:solidFill>
                  <a:srgbClr val="FFFFCC"/>
                </a:solidFill>
                <a:cs typeface="Times New Roman" pitchFamily="18" charset="0"/>
              </a:rPr>
              <a:t>/24</a:t>
            </a:r>
          </a:p>
        </p:txBody>
      </p:sp>
      <p:sp>
        <p:nvSpPr>
          <p:cNvPr id="45058" name="Rectangle 2"/>
          <p:cNvSpPr>
            <a:spLocks noGrp="1" noChangeArrowheads="1"/>
          </p:cNvSpPr>
          <p:nvPr>
            <p:ph type="title"/>
          </p:nvPr>
        </p:nvSpPr>
        <p:spPr>
          <a:xfrm>
            <a:off x="912284" y="1"/>
            <a:ext cx="10363200" cy="549275"/>
          </a:xfrm>
        </p:spPr>
        <p:txBody>
          <a:bodyPr>
            <a:noAutofit/>
          </a:bodyPr>
          <a:lstStyle/>
          <a:p>
            <a:pPr eaLnBrk="1" hangingPunct="1"/>
            <a:r>
              <a:rPr lang="fa-IR" sz="4000" u="sng" dirty="0" smtClean="0">
                <a:solidFill>
                  <a:srgbClr val="FF0000"/>
                </a:solidFill>
                <a:cs typeface="B Titr" pitchFamily="2" charset="-78"/>
              </a:rPr>
              <a:t>موارد افشا</a:t>
            </a:r>
            <a:endParaRPr lang="en-US" sz="4000" u="sng" dirty="0" smtClean="0">
              <a:solidFill>
                <a:srgbClr val="FF0000"/>
              </a:solidFill>
              <a:cs typeface="B Titr" pitchFamily="2" charset="-78"/>
            </a:endParaRPr>
          </a:p>
        </p:txBody>
      </p:sp>
      <p:sp>
        <p:nvSpPr>
          <p:cNvPr id="45059" name="Rectangle 3"/>
          <p:cNvSpPr>
            <a:spLocks noGrp="1" noChangeArrowheads="1"/>
          </p:cNvSpPr>
          <p:nvPr>
            <p:ph type="body" idx="4294967295"/>
          </p:nvPr>
        </p:nvSpPr>
        <p:spPr>
          <a:xfrm>
            <a:off x="527051" y="880026"/>
            <a:ext cx="11330516" cy="6237287"/>
          </a:xfrm>
          <a:prstGeom prst="rect">
            <a:avLst/>
          </a:prstGeom>
        </p:spPr>
        <p:txBody>
          <a:bodyPr/>
          <a:lstStyle/>
          <a:p>
            <a:pPr eaLnBrk="1" hangingPunct="1">
              <a:buFontTx/>
              <a:buNone/>
            </a:pPr>
            <a:r>
              <a:rPr lang="fa-IR" sz="3600" dirty="0" smtClean="0">
                <a:cs typeface="B Titr" pitchFamily="2" charset="-78"/>
              </a:rPr>
              <a:t>حداقل افشا بايد شامل موارد زير باشد:</a:t>
            </a:r>
          </a:p>
          <a:p>
            <a:pPr lvl="1" eaLnBrk="1" hangingPunct="1">
              <a:buFontTx/>
              <a:buNone/>
            </a:pPr>
            <a:r>
              <a:rPr lang="fa-IR" sz="3600" dirty="0" smtClean="0">
                <a:cs typeface="B Titr" pitchFamily="2" charset="-78"/>
              </a:rPr>
              <a:t>الف) مبلغ معاملات</a:t>
            </a:r>
          </a:p>
          <a:p>
            <a:pPr lvl="1" eaLnBrk="1" hangingPunct="1">
              <a:buFontTx/>
              <a:buNone/>
            </a:pPr>
            <a:r>
              <a:rPr lang="fa-IR" sz="3600" dirty="0" smtClean="0">
                <a:cs typeface="B Titr" pitchFamily="2" charset="-78"/>
              </a:rPr>
              <a:t>ب)مانده حسابهای </a:t>
            </a:r>
            <a:r>
              <a:rPr lang="fa-IR" sz="3600" u="sng" dirty="0" smtClean="0">
                <a:solidFill>
                  <a:srgbClr val="FF0000"/>
                </a:solidFill>
                <a:cs typeface="B Titr" pitchFamily="2" charset="-78"/>
              </a:rPr>
              <a:t>فيمابين</a:t>
            </a:r>
            <a:r>
              <a:rPr lang="fa-IR" sz="3600" dirty="0" smtClean="0">
                <a:cs typeface="B Titr" pitchFamily="2" charset="-78"/>
              </a:rPr>
              <a:t>، نحوه تسويه و نرخ سود تضمين شده، </a:t>
            </a:r>
          </a:p>
          <a:p>
            <a:pPr lvl="1" eaLnBrk="1" hangingPunct="1">
              <a:buFontTx/>
              <a:buNone/>
            </a:pPr>
            <a:r>
              <a:rPr lang="fa-IR" sz="3600" dirty="0" smtClean="0">
                <a:cs typeface="B Titr" pitchFamily="2" charset="-78"/>
              </a:rPr>
              <a:t>ج)جزئیات هرگونه </a:t>
            </a:r>
            <a:r>
              <a:rPr lang="fa-IR" sz="3600" u="sng" dirty="0" smtClean="0">
                <a:solidFill>
                  <a:srgbClr val="FF0000"/>
                </a:solidFill>
                <a:cs typeface="B Titr" pitchFamily="2" charset="-78"/>
              </a:rPr>
              <a:t>تضمين</a:t>
            </a:r>
            <a:r>
              <a:rPr lang="fa-IR" sz="3600" dirty="0" smtClean="0">
                <a:cs typeface="B Titr" pitchFamily="2" charset="-78"/>
              </a:rPr>
              <a:t> ارائه شده یا دریافت شده،</a:t>
            </a:r>
          </a:p>
          <a:p>
            <a:pPr lvl="1" eaLnBrk="1" hangingPunct="1">
              <a:buFontTx/>
              <a:buNone/>
            </a:pPr>
            <a:r>
              <a:rPr lang="fa-IR" sz="3600" dirty="0" smtClean="0">
                <a:cs typeface="B Titr" pitchFamily="2" charset="-78"/>
              </a:rPr>
              <a:t>د	) ذخیره مطالبات مشکوک‌الوصول مربوط به مانده حسابهاي فيمابين</a:t>
            </a:r>
          </a:p>
          <a:p>
            <a:pPr lvl="1" eaLnBrk="1" hangingPunct="1">
              <a:buFontTx/>
              <a:buNone/>
            </a:pPr>
            <a:r>
              <a:rPr lang="fa-IR" sz="3600" dirty="0" smtClean="0">
                <a:cs typeface="B Titr" pitchFamily="2" charset="-78"/>
              </a:rPr>
              <a:t>ﻫ	) هزینه مطالبات </a:t>
            </a:r>
            <a:r>
              <a:rPr lang="fa-IR" sz="3600" u="sng" dirty="0" smtClean="0">
                <a:solidFill>
                  <a:srgbClr val="FF0000"/>
                </a:solidFill>
                <a:cs typeface="B Titr" pitchFamily="2" charset="-78"/>
              </a:rPr>
              <a:t>سوخت شده </a:t>
            </a:r>
            <a:r>
              <a:rPr lang="fa-IR" sz="3600" dirty="0" smtClean="0">
                <a:cs typeface="B Titr" pitchFamily="2" charset="-78"/>
              </a:rPr>
              <a:t>و  مشکوک‌الوصول</a:t>
            </a:r>
          </a:p>
        </p:txBody>
      </p:sp>
    </p:spTree>
    <p:extLst>
      <p:ext uri="{BB962C8B-B14F-4D97-AF65-F5344CB8AC3E}">
        <p14:creationId xmlns:p14="http://schemas.microsoft.com/office/powerpoint/2010/main" val="1836035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down)">
                                      <p:cBhvr>
                                        <p:cTn id="7" dur="500"/>
                                        <p:tgtEl>
                                          <p:spTgt spid="4505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animEffect transition="in" filter="wipe(down)">
                                      <p:cBhvr>
                                        <p:cTn id="11" dur="500"/>
                                        <p:tgtEl>
                                          <p:spTgt spid="45059">
                                            <p:txEl>
                                              <p:pRg st="0" end="0"/>
                                            </p:tx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Effect transition="in" filter="wipe(down)">
                                      <p:cBhvr>
                                        <p:cTn id="15" dur="500"/>
                                        <p:tgtEl>
                                          <p:spTgt spid="45059">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Effect transition="in" filter="wipe(down)">
                                      <p:cBhvr>
                                        <p:cTn id="19" dur="500"/>
                                        <p:tgtEl>
                                          <p:spTgt spid="45059">
                                            <p:txEl>
                                              <p:pRg st="2" end="2"/>
                                            </p:txEl>
                                          </p:spTgt>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5059">
                                            <p:txEl>
                                              <p:pRg st="3" end="3"/>
                                            </p:txEl>
                                          </p:spTgt>
                                        </p:tgtEl>
                                        <p:attrNameLst>
                                          <p:attrName>style.visibility</p:attrName>
                                        </p:attrNameLst>
                                      </p:cBhvr>
                                      <p:to>
                                        <p:strVal val="visible"/>
                                      </p:to>
                                    </p:set>
                                    <p:animEffect transition="in" filter="wipe(down)">
                                      <p:cBhvr>
                                        <p:cTn id="23" dur="500"/>
                                        <p:tgtEl>
                                          <p:spTgt spid="45059">
                                            <p:txEl>
                                              <p:pRg st="3" end="3"/>
                                            </p:txEl>
                                          </p:spTgt>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wipe(down)">
                                      <p:cBhvr>
                                        <p:cTn id="27" dur="500"/>
                                        <p:tgtEl>
                                          <p:spTgt spid="45059">
                                            <p:txEl>
                                              <p:pRg st="4" end="4"/>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5059">
                                            <p:txEl>
                                              <p:pRg st="5" end="5"/>
                                            </p:txEl>
                                          </p:spTgt>
                                        </p:tgtEl>
                                        <p:attrNameLst>
                                          <p:attrName>style.visibility</p:attrName>
                                        </p:attrNameLst>
                                      </p:cBhvr>
                                      <p:to>
                                        <p:strVal val="visible"/>
                                      </p:to>
                                    </p:set>
                                    <p:animEffect transition="in" filter="wipe(down)">
                                      <p:cBhvr>
                                        <p:cTn id="31"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cs typeface="B Zar" pitchFamily="2" charset="-78"/>
              </a:defRPr>
            </a:lvl1pPr>
            <a:lvl2pPr marL="742950" indent="-285750" eaLnBrk="0" hangingPunct="0">
              <a:defRPr sz="2400" b="1">
                <a:solidFill>
                  <a:schemeClr val="tx1"/>
                </a:solidFill>
                <a:latin typeface="Times New Roman" pitchFamily="18" charset="0"/>
                <a:cs typeface="B Zar" pitchFamily="2" charset="-78"/>
              </a:defRPr>
            </a:lvl2pPr>
            <a:lvl3pPr marL="1143000" indent="-228600" eaLnBrk="0" hangingPunct="0">
              <a:defRPr sz="2400" b="1">
                <a:solidFill>
                  <a:schemeClr val="tx1"/>
                </a:solidFill>
                <a:latin typeface="Times New Roman" pitchFamily="18" charset="0"/>
                <a:cs typeface="B Zar" pitchFamily="2" charset="-78"/>
              </a:defRPr>
            </a:lvl3pPr>
            <a:lvl4pPr marL="1600200" indent="-228600" eaLnBrk="0" hangingPunct="0">
              <a:defRPr sz="2400" b="1">
                <a:solidFill>
                  <a:schemeClr val="tx1"/>
                </a:solidFill>
                <a:latin typeface="Times New Roman" pitchFamily="18" charset="0"/>
                <a:cs typeface="B Zar" pitchFamily="2" charset="-78"/>
              </a:defRPr>
            </a:lvl4pPr>
            <a:lvl5pPr marL="2057400" indent="-228600" eaLnBrk="0" hangingPunct="0">
              <a:defRPr sz="2400" b="1">
                <a:solidFill>
                  <a:schemeClr val="tx1"/>
                </a:solidFill>
                <a:latin typeface="Times New Roman" pitchFamily="18" charset="0"/>
                <a:cs typeface="B Zar" pitchFamily="2" charset="-78"/>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B Zar" pitchFamily="2" charset="-78"/>
              </a:defRPr>
            </a:lvl9pPr>
          </a:lstStyle>
          <a:p>
            <a:pPr eaLnBrk="1" hangingPunct="1"/>
            <a:fld id="{35CC061D-77EA-461E-8743-5D1D68F2BB40}" type="slidenum">
              <a:rPr lang="ar-SA" sz="1400" b="0" smtClean="0">
                <a:solidFill>
                  <a:srgbClr val="FFFFCC"/>
                </a:solidFill>
                <a:cs typeface="Times New Roman" pitchFamily="18" charset="0"/>
              </a:rPr>
              <a:pPr eaLnBrk="1" hangingPunct="1"/>
              <a:t>75</a:t>
            </a:fld>
            <a:r>
              <a:rPr lang="en-US" sz="1400" b="0" smtClean="0">
                <a:solidFill>
                  <a:srgbClr val="FFFFCC"/>
                </a:solidFill>
                <a:cs typeface="Times New Roman" pitchFamily="18" charset="0"/>
              </a:rPr>
              <a:t>/24</a:t>
            </a:r>
          </a:p>
        </p:txBody>
      </p:sp>
      <p:sp>
        <p:nvSpPr>
          <p:cNvPr id="45058" name="Rectangle 2"/>
          <p:cNvSpPr>
            <a:spLocks noGrp="1" noChangeArrowheads="1"/>
          </p:cNvSpPr>
          <p:nvPr>
            <p:ph type="title"/>
          </p:nvPr>
        </p:nvSpPr>
        <p:spPr>
          <a:xfrm>
            <a:off x="912284" y="1"/>
            <a:ext cx="10363200" cy="549275"/>
          </a:xfrm>
        </p:spPr>
        <p:txBody>
          <a:bodyPr>
            <a:noAutofit/>
          </a:bodyPr>
          <a:lstStyle/>
          <a:p>
            <a:pPr eaLnBrk="1" hangingPunct="1"/>
            <a:r>
              <a:rPr lang="fa-IR" sz="4000" u="sng" dirty="0" smtClean="0">
                <a:solidFill>
                  <a:srgbClr val="FF0000"/>
                </a:solidFill>
                <a:cs typeface="B Titr" pitchFamily="2" charset="-78"/>
              </a:rPr>
              <a:t>موارد افشا</a:t>
            </a:r>
            <a:endParaRPr lang="en-US" sz="4000" u="sng" dirty="0" smtClean="0">
              <a:solidFill>
                <a:srgbClr val="FF0000"/>
              </a:solidFill>
              <a:cs typeface="B Titr" pitchFamily="2" charset="-78"/>
            </a:endParaRPr>
          </a:p>
        </p:txBody>
      </p:sp>
      <p:sp>
        <p:nvSpPr>
          <p:cNvPr id="45059" name="Rectangle 3"/>
          <p:cNvSpPr>
            <a:spLocks noGrp="1" noChangeArrowheads="1"/>
          </p:cNvSpPr>
          <p:nvPr>
            <p:ph type="body" idx="4294967295"/>
          </p:nvPr>
        </p:nvSpPr>
        <p:spPr>
          <a:xfrm>
            <a:off x="527051" y="880026"/>
            <a:ext cx="11330516" cy="6237287"/>
          </a:xfrm>
          <a:prstGeom prst="rect">
            <a:avLst/>
          </a:prstGeom>
        </p:spPr>
        <p:txBody>
          <a:bodyPr/>
          <a:lstStyle/>
          <a:p>
            <a:pPr eaLnBrk="1" hangingPunct="1">
              <a:buFontTx/>
              <a:buNone/>
            </a:pPr>
            <a:r>
              <a:rPr lang="fa-IR" sz="3600" dirty="0" smtClean="0">
                <a:cs typeface="B Titr" pitchFamily="2" charset="-78"/>
              </a:rPr>
              <a:t>حداقل افشا بايد شامل موارد زير باشد:</a:t>
            </a:r>
          </a:p>
          <a:p>
            <a:pPr lvl="0">
              <a:buNone/>
            </a:pPr>
            <a:r>
              <a:rPr lang="fa-IR" sz="3600" b="1" dirty="0">
                <a:cs typeface="B Titr" pitchFamily="2" charset="-78"/>
              </a:rPr>
              <a:t>افشاي اينکه شرايط معاملات با اشخاص وابسته با شرايط حاکم بر ساير معاملات انجام شده در روال عادي داد و ستدهاي واحد تجاري (معاملات حقيقي) يکسان </a:t>
            </a:r>
            <a:r>
              <a:rPr lang="fa-IR" sz="3600" b="1" dirty="0" smtClean="0">
                <a:cs typeface="B Titr" pitchFamily="2" charset="-78"/>
              </a:rPr>
              <a:t>است</a:t>
            </a:r>
          </a:p>
          <a:p>
            <a:pPr lvl="0">
              <a:buNone/>
            </a:pPr>
            <a:endParaRPr lang="fa-IR" sz="3600" b="1" dirty="0" smtClean="0">
              <a:cs typeface="B Titr" pitchFamily="2" charset="-78"/>
            </a:endParaRPr>
          </a:p>
          <a:p>
            <a:pPr>
              <a:buNone/>
            </a:pPr>
            <a:r>
              <a:rPr lang="fa-IR" sz="3600" b="1" dirty="0" smtClean="0">
                <a:cs typeface="B Titr" pitchFamily="2" charset="-78"/>
              </a:rPr>
              <a:t>مبالغ </a:t>
            </a:r>
            <a:r>
              <a:rPr lang="fa-IR" sz="3600" b="1" dirty="0">
                <a:cs typeface="B Titr" pitchFamily="2" charset="-78"/>
              </a:rPr>
              <a:t>پرداختني به اشخاص وابسته و مبالغ دريافتني از آنان به تفکيک طبقات مشخص.</a:t>
            </a:r>
            <a:endParaRPr lang="en-US" sz="3600" dirty="0">
              <a:cs typeface="B Titr" pitchFamily="2" charset="-78"/>
            </a:endParaRPr>
          </a:p>
          <a:p>
            <a:pPr lvl="0">
              <a:buNone/>
            </a:pPr>
            <a:endParaRPr lang="en-US" sz="3600" dirty="0">
              <a:cs typeface="B Titr" pitchFamily="2" charset="-78"/>
            </a:endParaRPr>
          </a:p>
          <a:p>
            <a:pPr eaLnBrk="1" hangingPunct="1">
              <a:buFontTx/>
              <a:buNone/>
            </a:pPr>
            <a:endParaRPr lang="fa-IR" sz="3600" dirty="0" smtClean="0">
              <a:cs typeface="B Titr" pitchFamily="2" charset="-78"/>
            </a:endParaRPr>
          </a:p>
          <a:p>
            <a:pPr eaLnBrk="1" hangingPunct="1">
              <a:buFontTx/>
              <a:buNone/>
            </a:pPr>
            <a:endParaRPr lang="fa-IR" sz="3600" dirty="0" smtClean="0">
              <a:cs typeface="B Titr" pitchFamily="2" charset="-78"/>
            </a:endParaRPr>
          </a:p>
          <a:p>
            <a:pPr eaLnBrk="1" hangingPunct="1">
              <a:buFontTx/>
              <a:buNone/>
            </a:pPr>
            <a:endParaRPr lang="fa-IR" sz="3600" dirty="0" smtClean="0">
              <a:cs typeface="B Titr" pitchFamily="2" charset="-78"/>
            </a:endParaRPr>
          </a:p>
        </p:txBody>
      </p:sp>
    </p:spTree>
    <p:extLst>
      <p:ext uri="{BB962C8B-B14F-4D97-AF65-F5344CB8AC3E}">
        <p14:creationId xmlns:p14="http://schemas.microsoft.com/office/powerpoint/2010/main" val="1358379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down)">
                                      <p:cBhvr>
                                        <p:cTn id="7" dur="500"/>
                                        <p:tgtEl>
                                          <p:spTgt spid="4505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animEffect transition="in" filter="wipe(down)">
                                      <p:cBhvr>
                                        <p:cTn id="11" dur="500"/>
                                        <p:tgtEl>
                                          <p:spTgt spid="4505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5059">
                                            <p:txEl>
                                              <p:pRg st="1" end="1"/>
                                            </p:txEl>
                                          </p:spTgt>
                                        </p:tgtEl>
                                        <p:attrNameLst>
                                          <p:attrName>style.visibility</p:attrName>
                                        </p:attrNameLst>
                                      </p:cBhvr>
                                      <p:to>
                                        <p:strVal val="visible"/>
                                      </p:to>
                                    </p:set>
                                    <p:animEffect transition="in" filter="wipe(down)">
                                      <p:cBhvr>
                                        <p:cTn id="16" dur="500"/>
                                        <p:tgtEl>
                                          <p:spTgt spid="450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5059">
                                            <p:txEl>
                                              <p:pRg st="3" end="3"/>
                                            </p:txEl>
                                          </p:spTgt>
                                        </p:tgtEl>
                                        <p:attrNameLst>
                                          <p:attrName>style.visibility</p:attrName>
                                        </p:attrNameLst>
                                      </p:cBhvr>
                                      <p:to>
                                        <p:strVal val="visible"/>
                                      </p:to>
                                    </p:set>
                                    <p:animEffect transition="in" filter="wipe(down)">
                                      <p:cBhvr>
                                        <p:cTn id="21"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52227402"/>
              </p:ext>
            </p:extLst>
          </p:nvPr>
        </p:nvGraphicFramePr>
        <p:xfrm>
          <a:off x="232013" y="1228302"/>
          <a:ext cx="11532358" cy="5437596"/>
        </p:xfrm>
        <a:graphic>
          <a:graphicData uri="http://schemas.openxmlformats.org/drawingml/2006/table">
            <a:tbl>
              <a:tblPr rtl="1">
                <a:tableStyleId>{5C22544A-7EE6-4342-B048-85BDC9FD1C3A}</a:tableStyleId>
              </a:tblPr>
              <a:tblGrid>
                <a:gridCol w="1962799"/>
                <a:gridCol w="2929717"/>
                <a:gridCol w="230285"/>
                <a:gridCol w="1855061"/>
                <a:gridCol w="170579"/>
                <a:gridCol w="1535224"/>
                <a:gridCol w="136464"/>
                <a:gridCol w="943463"/>
                <a:gridCol w="1683477"/>
                <a:gridCol w="85289"/>
              </a:tblGrid>
              <a:tr h="284554">
                <a:tc gridSpan="4">
                  <a:txBody>
                    <a:bodyPr/>
                    <a:lstStyle/>
                    <a:p>
                      <a:pPr algn="r" rtl="1" fontAlgn="ctr"/>
                      <a:r>
                        <a:rPr lang="fa-IR" sz="1800" u="none" strike="noStrike" dirty="0" smtClean="0">
                          <a:effectLst/>
                          <a:cs typeface="B Titr" pitchFamily="2" charset="-78"/>
                        </a:rPr>
                        <a:t>معاملات </a:t>
                      </a:r>
                      <a:r>
                        <a:rPr lang="fa-IR" sz="1800" u="none" strike="noStrike" dirty="0">
                          <a:effectLst/>
                          <a:cs typeface="B Titr" pitchFamily="2" charset="-78"/>
                        </a:rPr>
                        <a:t>با اشخاص وابسته:</a:t>
                      </a:r>
                      <a:endParaRPr lang="fa-IR" sz="1800" b="1" i="0" u="none" strike="noStrike" dirty="0">
                        <a:solidFill>
                          <a:srgbClr val="000000"/>
                        </a:solidFill>
                        <a:effectLst/>
                        <a:latin typeface="B Nazanin"/>
                        <a:cs typeface="B Titr" pitchFamily="2" charset="-78"/>
                      </a:endParaRPr>
                    </a:p>
                  </a:txBody>
                  <a:tcPr marL="0" marR="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fontAlgn="ctr"/>
                      <a:endParaRPr lang="fa-IR" sz="1800" b="1" i="0" u="sng" strike="noStrike">
                        <a:solidFill>
                          <a:srgbClr val="000000"/>
                        </a:solidFill>
                        <a:effectLst/>
                        <a:latin typeface="B Nazanin"/>
                        <a:cs typeface="B Titr" pitchFamily="2" charset="-78"/>
                      </a:endParaRPr>
                    </a:p>
                  </a:txBody>
                  <a:tcPr marL="0" marR="0" marT="0" marB="0" anchor="ctr"/>
                </a:tc>
                <a:tc>
                  <a:txBody>
                    <a:bodyPr/>
                    <a:lstStyle/>
                    <a:p>
                      <a:pPr algn="ctr" rtl="0" fontAlgn="ctr"/>
                      <a:endParaRPr lang="fa-IR" sz="1800" b="1" i="0" u="sng" strike="noStrike">
                        <a:solidFill>
                          <a:srgbClr val="000000"/>
                        </a:solidFill>
                        <a:effectLst/>
                        <a:latin typeface="B Nazanin"/>
                        <a:cs typeface="B Titr" pitchFamily="2" charset="-78"/>
                      </a:endParaRPr>
                    </a:p>
                  </a:txBody>
                  <a:tcPr marL="0" marR="0" marT="0" marB="0" anchor="ctr"/>
                </a:tc>
                <a:tc>
                  <a:txBody>
                    <a:bodyPr/>
                    <a:lstStyle/>
                    <a:p>
                      <a:pPr algn="ctr" rtl="0" fontAlgn="ctr"/>
                      <a:endParaRPr lang="fa-IR" sz="1800" b="1" i="0" u="sng" strike="noStrike">
                        <a:solidFill>
                          <a:srgbClr val="000000"/>
                        </a:solidFill>
                        <a:effectLst/>
                        <a:latin typeface="B Nazanin"/>
                        <a:cs typeface="B Titr" pitchFamily="2" charset="-78"/>
                      </a:endParaRPr>
                    </a:p>
                  </a:txBody>
                  <a:tcPr marL="0" marR="0" marT="0" marB="0" anchor="ctr"/>
                </a:tc>
                <a:tc gridSpan="2">
                  <a:txBody>
                    <a:bodyPr/>
                    <a:lstStyle/>
                    <a:p>
                      <a:pPr algn="ctr" rtl="0" fontAlgn="ctr"/>
                      <a:endParaRPr lang="fa-IR" sz="1800" b="1" i="0" u="sng" strike="noStrike">
                        <a:solidFill>
                          <a:srgbClr val="000000"/>
                        </a:solidFill>
                        <a:effectLst/>
                        <a:latin typeface="B Nazanin"/>
                        <a:cs typeface="B Titr" pitchFamily="2" charset="-78"/>
                      </a:endParaRPr>
                    </a:p>
                  </a:txBody>
                  <a:tcPr marL="0" marR="0" marT="0" marB="0" anchor="ctr"/>
                </a:tc>
                <a:tc hMerge="1">
                  <a:txBody>
                    <a:bodyPr/>
                    <a:lstStyle/>
                    <a:p>
                      <a:pPr rtl="1"/>
                      <a:endParaRPr lang="fa-IR"/>
                    </a:p>
                  </a:txBody>
                  <a:tcPr/>
                </a:tc>
                <a:tc>
                  <a:txBody>
                    <a:bodyPr/>
                    <a:lstStyle/>
                    <a:p>
                      <a:pPr algn="ctr" rtl="0" fontAlgn="ctr"/>
                      <a:endParaRPr lang="fa-IR" sz="1800" b="1" i="0" u="sng" strike="noStrike">
                        <a:solidFill>
                          <a:srgbClr val="000000"/>
                        </a:solidFill>
                        <a:effectLst/>
                        <a:latin typeface="B Nazanin"/>
                        <a:cs typeface="B Titr" pitchFamily="2" charset="-78"/>
                      </a:endParaRPr>
                    </a:p>
                  </a:txBody>
                  <a:tcPr marL="0" marR="0" marT="0" marB="0" anchor="ctr"/>
                </a:tc>
              </a:tr>
              <a:tr h="567145">
                <a:tc>
                  <a:txBody>
                    <a:bodyPr/>
                    <a:lstStyle/>
                    <a:p>
                      <a:pPr algn="ctr" rtl="1" fontAlgn="ctr"/>
                      <a:r>
                        <a:rPr lang="fa-IR" sz="1800" u="none" strike="noStrike" dirty="0">
                          <a:solidFill>
                            <a:srgbClr val="FF0000"/>
                          </a:solidFill>
                          <a:effectLst/>
                          <a:cs typeface="B Titr" pitchFamily="2" charset="-78"/>
                        </a:rPr>
                        <a:t>ردیف</a:t>
                      </a:r>
                      <a:endParaRPr lang="fa-IR" sz="1800" b="1" i="0" u="none" strike="noStrike" dirty="0">
                        <a:solidFill>
                          <a:srgbClr val="FF0000"/>
                        </a:solidFill>
                        <a:effectLst/>
                        <a:latin typeface="B Nazanin"/>
                        <a:cs typeface="B Titr" pitchFamily="2" charset="-78"/>
                      </a:endParaRPr>
                    </a:p>
                  </a:txBody>
                  <a:tcPr marL="0" marR="0" marT="0" marB="0" anchor="ctr"/>
                </a:tc>
                <a:tc>
                  <a:txBody>
                    <a:bodyPr/>
                    <a:lstStyle/>
                    <a:p>
                      <a:pPr algn="ctr" rtl="1" fontAlgn="ctr"/>
                      <a:r>
                        <a:rPr lang="fa-IR" sz="1800" u="none" strike="noStrike" dirty="0">
                          <a:solidFill>
                            <a:srgbClr val="FF0000"/>
                          </a:solidFill>
                          <a:effectLst/>
                          <a:cs typeface="B Titr" pitchFamily="2" charset="-78"/>
                        </a:rPr>
                        <a:t>نام طرف معامله</a:t>
                      </a:r>
                      <a:endParaRPr lang="fa-IR" sz="1800" b="1" i="0" u="none" strike="noStrike" dirty="0">
                        <a:solidFill>
                          <a:srgbClr val="FF0000"/>
                        </a:solidFill>
                        <a:effectLst/>
                        <a:latin typeface="B Nazanin"/>
                        <a:cs typeface="B Titr" pitchFamily="2" charset="-78"/>
                      </a:endParaRPr>
                    </a:p>
                  </a:txBody>
                  <a:tcPr marL="0" marR="0" marT="0" marB="0" anchor="ctr"/>
                </a:tc>
                <a:tc>
                  <a:txBody>
                    <a:bodyPr/>
                    <a:lstStyle/>
                    <a:p>
                      <a:pPr algn="ctr" rtl="1" fontAlgn="ctr"/>
                      <a:endParaRPr lang="fa-IR" sz="1800" b="1" i="0" u="none" strike="noStrike" dirty="0">
                        <a:solidFill>
                          <a:srgbClr val="FF0000"/>
                        </a:solidFill>
                        <a:effectLst/>
                        <a:latin typeface="B Nazanin"/>
                        <a:cs typeface="B Titr" pitchFamily="2" charset="-78"/>
                      </a:endParaRPr>
                    </a:p>
                  </a:txBody>
                  <a:tcPr marL="0" marR="0" marT="0" marB="0" anchor="ctr"/>
                </a:tc>
                <a:tc>
                  <a:txBody>
                    <a:bodyPr/>
                    <a:lstStyle/>
                    <a:p>
                      <a:pPr algn="ctr" rtl="1" fontAlgn="ctr"/>
                      <a:r>
                        <a:rPr lang="fa-IR" sz="1800" u="none" strike="noStrike" dirty="0">
                          <a:solidFill>
                            <a:srgbClr val="FF0000"/>
                          </a:solidFill>
                          <a:effectLst/>
                          <a:cs typeface="B Titr" pitchFamily="2" charset="-78"/>
                        </a:rPr>
                        <a:t>نوع وابستگی</a:t>
                      </a:r>
                      <a:endParaRPr lang="fa-IR" sz="1800" b="1" i="0" u="none" strike="noStrike" dirty="0">
                        <a:solidFill>
                          <a:srgbClr val="FF0000"/>
                        </a:solidFill>
                        <a:effectLst/>
                        <a:latin typeface="B Nazanin"/>
                        <a:cs typeface="B Titr" pitchFamily="2" charset="-78"/>
                      </a:endParaRPr>
                    </a:p>
                  </a:txBody>
                  <a:tcPr marL="0" marR="0" marT="0" marB="0" anchor="ctr"/>
                </a:tc>
                <a:tc>
                  <a:txBody>
                    <a:bodyPr/>
                    <a:lstStyle/>
                    <a:p>
                      <a:pPr algn="ctr" rtl="1" fontAlgn="ctr"/>
                      <a:endParaRPr lang="fa-IR" sz="1800" b="1" i="0" u="none" strike="noStrike" dirty="0">
                        <a:solidFill>
                          <a:srgbClr val="FF0000"/>
                        </a:solidFill>
                        <a:effectLst/>
                        <a:latin typeface="B Nazanin"/>
                        <a:cs typeface="B Titr" pitchFamily="2" charset="-78"/>
                      </a:endParaRPr>
                    </a:p>
                  </a:txBody>
                  <a:tcPr marL="0" marR="0" marT="0" marB="0" anchor="ctr"/>
                </a:tc>
                <a:tc>
                  <a:txBody>
                    <a:bodyPr/>
                    <a:lstStyle/>
                    <a:p>
                      <a:pPr algn="ctr" rtl="1" fontAlgn="ctr"/>
                      <a:r>
                        <a:rPr lang="fa-IR" sz="1800" u="none" strike="noStrike" dirty="0">
                          <a:solidFill>
                            <a:srgbClr val="FF0000"/>
                          </a:solidFill>
                          <a:effectLst/>
                          <a:cs typeface="B Titr" pitchFamily="2" charset="-78"/>
                        </a:rPr>
                        <a:t>شرح معامله</a:t>
                      </a:r>
                      <a:endParaRPr lang="fa-IR" sz="1800" b="1" i="0" u="none" strike="noStrike" dirty="0">
                        <a:solidFill>
                          <a:srgbClr val="FF0000"/>
                        </a:solidFill>
                        <a:effectLst/>
                        <a:latin typeface="B Nazanin"/>
                        <a:cs typeface="B Titr" pitchFamily="2" charset="-78"/>
                      </a:endParaRPr>
                    </a:p>
                  </a:txBody>
                  <a:tcPr marL="0" marR="0" marT="0" marB="0" anchor="ctr"/>
                </a:tc>
                <a:tc gridSpan="2">
                  <a:txBody>
                    <a:bodyPr/>
                    <a:lstStyle/>
                    <a:p>
                      <a:pPr algn="ctr" rtl="1" fontAlgn="ctr"/>
                      <a:r>
                        <a:rPr lang="fa-IR" sz="1800" b="1" i="0" u="none" strike="noStrike" dirty="0" smtClean="0">
                          <a:solidFill>
                            <a:srgbClr val="FF0000"/>
                          </a:solidFill>
                          <a:effectLst/>
                          <a:latin typeface="B Nazanin"/>
                          <a:cs typeface="B Titr" pitchFamily="2" charset="-78"/>
                        </a:rPr>
                        <a:t>مانده طلب/بدهی </a:t>
                      </a:r>
                      <a:endParaRPr lang="fa-IR" sz="1800" b="1" i="0" u="none" strike="noStrike" dirty="0">
                        <a:solidFill>
                          <a:srgbClr val="FF0000"/>
                        </a:solidFill>
                        <a:effectLst/>
                        <a:latin typeface="B Nazanin"/>
                        <a:cs typeface="B Titr" pitchFamily="2" charset="-78"/>
                      </a:endParaRPr>
                    </a:p>
                  </a:txBody>
                  <a:tcPr marL="0" marR="0" marT="0" marB="0" anchor="ctr"/>
                </a:tc>
                <a:tc hMerge="1">
                  <a:txBody>
                    <a:bodyPr/>
                    <a:lstStyle/>
                    <a:p>
                      <a:pPr algn="ctr"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dirty="0">
                          <a:solidFill>
                            <a:srgbClr val="FF0000"/>
                          </a:solidFill>
                          <a:effectLst/>
                          <a:cs typeface="B Titr" pitchFamily="2" charset="-78"/>
                        </a:rPr>
                        <a:t>مبلغ معامله *</a:t>
                      </a:r>
                      <a:endParaRPr lang="fa-IR" sz="1800" b="1" i="0" u="none" strike="noStrike" dirty="0">
                        <a:solidFill>
                          <a:srgbClr val="FF0000"/>
                        </a:solidFill>
                        <a:effectLst/>
                        <a:latin typeface="B Nazanin"/>
                        <a:cs typeface="B Titr" pitchFamily="2" charset="-78"/>
                      </a:endParaRPr>
                    </a:p>
                  </a:txBody>
                  <a:tcPr marL="0" marR="0" marT="0" marB="0" anchor="ctr"/>
                </a:tc>
                <a:tc>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r>
              <a:tr h="284554">
                <a:tc>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dirty="0">
                        <a:solidFill>
                          <a:srgbClr val="000000"/>
                        </a:solidFill>
                        <a:effectLst/>
                        <a:latin typeface="B Nazanin"/>
                        <a:cs typeface="B Titr" pitchFamily="2" charset="-78"/>
                      </a:endParaRPr>
                    </a:p>
                  </a:txBody>
                  <a:tcPr marL="0" marR="0" marT="0" marB="0" anchor="ctr"/>
                </a:tc>
                <a:tc gridSpan="2">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hMerge="1">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dirty="0">
                          <a:effectLst/>
                          <a:cs typeface="B Titr" pitchFamily="2" charset="-78"/>
                        </a:rPr>
                        <a:t>ریال</a:t>
                      </a: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ctr" rtl="1" fontAlgn="ctr"/>
                      <a:endParaRPr lang="fa-IR" sz="1800" b="1" i="0" u="none" strike="noStrike">
                        <a:solidFill>
                          <a:srgbClr val="000000"/>
                        </a:solidFill>
                        <a:effectLst/>
                        <a:latin typeface="B Nazanin"/>
                        <a:cs typeface="B Titr" pitchFamily="2" charset="-78"/>
                      </a:endParaRPr>
                    </a:p>
                  </a:txBody>
                  <a:tcPr marL="0" marR="0" marT="0" marB="0" anchor="ctr"/>
                </a:tc>
              </a:tr>
              <a:tr h="360435">
                <a:tc>
                  <a:txBody>
                    <a:bodyPr/>
                    <a:lstStyle/>
                    <a:p>
                      <a:pPr algn="ctr" rtl="1" fontAlgn="ctr"/>
                      <a:r>
                        <a:rPr lang="fa-IR" sz="1800" u="none" strike="noStrike">
                          <a:effectLst/>
                          <a:cs typeface="B Titr" pitchFamily="2" charset="-78"/>
                        </a:rPr>
                        <a:t>1</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r" rtl="1" fontAlgn="ctr"/>
                      <a:r>
                        <a:rPr lang="fa-IR" sz="1800" u="none" strike="noStrike" dirty="0">
                          <a:effectLst/>
                          <a:cs typeface="B Titr" pitchFamily="2" charset="-78"/>
                        </a:rPr>
                        <a:t>بیمارستان امام رضا (ع)</a:t>
                      </a: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a:effectLst/>
                          <a:cs typeface="B Titr" pitchFamily="2" charset="-78"/>
                        </a:rPr>
                        <a:t>واحدهای تابعه</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dirty="0">
                          <a:effectLst/>
                          <a:cs typeface="B Titr" pitchFamily="2" charset="-78"/>
                        </a:rPr>
                        <a:t>خرید دارو</a:t>
                      </a:r>
                      <a:endParaRPr lang="fa-IR" sz="1800" b="1" i="0" u="none" strike="noStrike" dirty="0">
                        <a:solidFill>
                          <a:srgbClr val="000000"/>
                        </a:solidFill>
                        <a:effectLst/>
                        <a:latin typeface="B Nazanin"/>
                        <a:cs typeface="B Titr" pitchFamily="2" charset="-78"/>
                      </a:endParaRPr>
                    </a:p>
                  </a:txBody>
                  <a:tcPr marL="0" marR="0" marT="0" marB="0" anchor="ctr"/>
                </a:tc>
                <a:tc gridSpan="2">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hMerge="1">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rtl="1"/>
                      <a:endParaRPr lang="fa-I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r>
              <a:tr h="360435">
                <a:tc>
                  <a:txBody>
                    <a:bodyPr/>
                    <a:lstStyle/>
                    <a:p>
                      <a:pPr algn="ctr" rtl="1" fontAlgn="ctr"/>
                      <a:r>
                        <a:rPr lang="fa-IR" sz="1800" u="none" strike="noStrike">
                          <a:effectLst/>
                          <a:cs typeface="B Titr" pitchFamily="2" charset="-78"/>
                        </a:rPr>
                        <a:t>2</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r" rtl="1" fontAlgn="ctr"/>
                      <a:r>
                        <a:rPr lang="fa-IR" sz="1800" u="none" strike="noStrike" dirty="0">
                          <a:effectLst/>
                          <a:cs typeface="B Titr" pitchFamily="2" charset="-78"/>
                        </a:rPr>
                        <a:t>داروخانه 22 بهمن </a:t>
                      </a: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dirty="0">
                          <a:effectLst/>
                          <a:cs typeface="B Titr" pitchFamily="2" charset="-78"/>
                        </a:rPr>
                        <a:t>واحدهای تابعه</a:t>
                      </a: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a:effectLst/>
                          <a:cs typeface="B Titr" pitchFamily="2" charset="-78"/>
                        </a:rPr>
                        <a:t>فروش دارو</a:t>
                      </a:r>
                      <a:endParaRPr lang="fa-IR" sz="1800" b="1" i="0" u="none" strike="noStrike">
                        <a:solidFill>
                          <a:srgbClr val="000000"/>
                        </a:solidFill>
                        <a:effectLst/>
                        <a:latin typeface="B Nazanin"/>
                        <a:cs typeface="B Titr" pitchFamily="2" charset="-78"/>
                      </a:endParaRPr>
                    </a:p>
                  </a:txBody>
                  <a:tcPr marL="0" marR="0" marT="0" marB="0" anchor="ctr"/>
                </a:tc>
                <a:tc gridSpan="2">
                  <a:txBody>
                    <a:bodyPr/>
                    <a:lstStyle/>
                    <a:p>
                      <a:pPr algn="l" rtl="1" fontAlgn="ctr"/>
                      <a:endParaRPr lang="fa-IR" sz="1800" b="1" i="0" u="none" strike="noStrike" dirty="0">
                        <a:solidFill>
                          <a:srgbClr val="000000"/>
                        </a:solidFill>
                        <a:effectLst/>
                        <a:latin typeface="B Nazanin"/>
                        <a:cs typeface="B Titr" pitchFamily="2" charset="-78"/>
                      </a:endParaRPr>
                    </a:p>
                  </a:txBody>
                  <a:tcPr marL="0" marR="0" marT="0" marB="0" anchor="ctr"/>
                </a:tc>
                <a:tc hMerge="1">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rtl="1"/>
                      <a:endParaRPr lang="fa-I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r>
              <a:tr h="360435">
                <a:tc>
                  <a:txBody>
                    <a:bodyPr/>
                    <a:lstStyle/>
                    <a:p>
                      <a:pPr algn="ctr" rtl="1" fontAlgn="ctr"/>
                      <a:r>
                        <a:rPr lang="fa-IR" sz="1800" u="none" strike="noStrike">
                          <a:effectLst/>
                          <a:cs typeface="B Titr" pitchFamily="2" charset="-78"/>
                        </a:rPr>
                        <a:t>3</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r" rtl="1" fontAlgn="ctr"/>
                      <a:r>
                        <a:rPr lang="fa-IR" sz="1800" u="none" strike="noStrike" dirty="0">
                          <a:effectLst/>
                          <a:cs typeface="B Titr" pitchFamily="2" charset="-78"/>
                        </a:rPr>
                        <a:t>بیمارستان دکتر شیخ </a:t>
                      </a: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a:effectLst/>
                          <a:cs typeface="B Titr" pitchFamily="2" charset="-78"/>
                        </a:rPr>
                        <a:t>واحدهای تابعه</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a:effectLst/>
                          <a:cs typeface="B Titr" pitchFamily="2" charset="-78"/>
                        </a:rPr>
                        <a:t>خرید دارو</a:t>
                      </a:r>
                      <a:endParaRPr lang="fa-IR" sz="1800" b="1" i="0" u="none" strike="noStrike">
                        <a:solidFill>
                          <a:srgbClr val="000000"/>
                        </a:solidFill>
                        <a:effectLst/>
                        <a:latin typeface="B Nazanin"/>
                        <a:cs typeface="B Titr" pitchFamily="2" charset="-78"/>
                      </a:endParaRPr>
                    </a:p>
                  </a:txBody>
                  <a:tcPr marL="0" marR="0" marT="0" marB="0" anchor="ctr"/>
                </a:tc>
                <a:tc gridSpan="2">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hMerge="1">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rtl="1"/>
                      <a:endParaRPr lang="fa-I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r>
              <a:tr h="360435">
                <a:tc>
                  <a:txBody>
                    <a:bodyPr/>
                    <a:lstStyle/>
                    <a:p>
                      <a:pPr algn="ctr" rtl="1" fontAlgn="ctr"/>
                      <a:r>
                        <a:rPr lang="fa-IR" sz="1800" u="none" strike="noStrike">
                          <a:effectLst/>
                          <a:cs typeface="B Titr" pitchFamily="2" charset="-78"/>
                        </a:rPr>
                        <a:t>4</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r" rtl="1" fontAlgn="ctr"/>
                      <a:r>
                        <a:rPr lang="fa-IR" sz="1800" u="none" strike="noStrike" dirty="0">
                          <a:effectLst/>
                          <a:cs typeface="B Titr" pitchFamily="2" charset="-78"/>
                        </a:rPr>
                        <a:t>بیمارستان امید </a:t>
                      </a: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a:effectLst/>
                          <a:cs typeface="B Titr" pitchFamily="2" charset="-78"/>
                        </a:rPr>
                        <a:t>واحدهای تابعه</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a:effectLst/>
                          <a:cs typeface="B Titr" pitchFamily="2" charset="-78"/>
                        </a:rPr>
                        <a:t>خرید دارو</a:t>
                      </a:r>
                      <a:endParaRPr lang="fa-IR" sz="1800" b="1" i="0" u="none" strike="noStrike">
                        <a:solidFill>
                          <a:srgbClr val="000000"/>
                        </a:solidFill>
                        <a:effectLst/>
                        <a:latin typeface="B Nazanin"/>
                        <a:cs typeface="B Titr" pitchFamily="2" charset="-78"/>
                      </a:endParaRPr>
                    </a:p>
                  </a:txBody>
                  <a:tcPr marL="0" marR="0" marT="0" marB="0" anchor="ctr"/>
                </a:tc>
                <a:tc gridSpan="2">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hMerge="1">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rtl="1"/>
                      <a:endParaRPr lang="fa-I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r>
              <a:tr h="360435">
                <a:tc>
                  <a:txBody>
                    <a:bodyPr/>
                    <a:lstStyle/>
                    <a:p>
                      <a:pPr algn="ctr" rtl="1" fontAlgn="ctr"/>
                      <a:r>
                        <a:rPr lang="fa-IR" sz="1800" u="none" strike="noStrike">
                          <a:effectLst/>
                          <a:cs typeface="B Titr" pitchFamily="2" charset="-78"/>
                        </a:rPr>
                        <a:t>5</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r" rtl="1" fontAlgn="ctr"/>
                      <a:r>
                        <a:rPr lang="fa-IR" sz="1800" u="none" strike="noStrike" dirty="0">
                          <a:effectLst/>
                          <a:cs typeface="B Titr" pitchFamily="2" charset="-78"/>
                        </a:rPr>
                        <a:t>بیمارستان طالقانی </a:t>
                      </a: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a:effectLst/>
                          <a:cs typeface="B Titr" pitchFamily="2" charset="-78"/>
                        </a:rPr>
                        <a:t>واحدهای تابعه</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a:effectLst/>
                          <a:cs typeface="B Titr" pitchFamily="2" charset="-78"/>
                        </a:rPr>
                        <a:t>خرید  غذا</a:t>
                      </a:r>
                      <a:endParaRPr lang="fa-IR" sz="1800" b="1" i="0" u="none" strike="noStrike">
                        <a:solidFill>
                          <a:srgbClr val="000000"/>
                        </a:solidFill>
                        <a:effectLst/>
                        <a:latin typeface="B Nazanin"/>
                        <a:cs typeface="B Titr" pitchFamily="2" charset="-78"/>
                      </a:endParaRPr>
                    </a:p>
                  </a:txBody>
                  <a:tcPr marL="0" marR="0" marT="0" marB="0" anchor="ctr"/>
                </a:tc>
                <a:tc gridSpan="2">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hMerge="1">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rtl="1"/>
                      <a:endParaRPr lang="fa-I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r>
              <a:tr h="360435">
                <a:tc>
                  <a:txBody>
                    <a:bodyPr/>
                    <a:lstStyle/>
                    <a:p>
                      <a:pPr algn="ctr" rtl="1" fontAlgn="ctr"/>
                      <a:r>
                        <a:rPr lang="fa-IR" sz="1800" u="none" strike="noStrike">
                          <a:effectLst/>
                          <a:cs typeface="B Titr" pitchFamily="2" charset="-78"/>
                        </a:rPr>
                        <a:t>6</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r" rtl="1" fontAlgn="ctr"/>
                      <a:r>
                        <a:rPr lang="fa-IR" sz="1800" u="none" strike="noStrike" dirty="0">
                          <a:effectLst/>
                          <a:cs typeface="B Titr" pitchFamily="2" charset="-78"/>
                        </a:rPr>
                        <a:t>معاونت درمان </a:t>
                      </a: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dirty="0">
                          <a:effectLst/>
                          <a:cs typeface="B Titr" pitchFamily="2" charset="-78"/>
                        </a:rPr>
                        <a:t>واحدهای تابعه</a:t>
                      </a: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a:effectLst/>
                          <a:cs typeface="B Titr" pitchFamily="2" charset="-78"/>
                        </a:rPr>
                        <a:t>فروش دارو</a:t>
                      </a:r>
                      <a:endParaRPr lang="fa-IR" sz="1800" b="1" i="0" u="none" strike="noStrike">
                        <a:solidFill>
                          <a:srgbClr val="000000"/>
                        </a:solidFill>
                        <a:effectLst/>
                        <a:latin typeface="B Nazanin"/>
                        <a:cs typeface="B Titr" pitchFamily="2" charset="-78"/>
                      </a:endParaRPr>
                    </a:p>
                  </a:txBody>
                  <a:tcPr marL="0" marR="0" marT="0" marB="0" anchor="ctr"/>
                </a:tc>
                <a:tc gridSpan="2">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hMerge="1">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rtl="1"/>
                      <a:endParaRPr lang="fa-I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r>
              <a:tr h="360435">
                <a:tc>
                  <a:txBody>
                    <a:bodyPr/>
                    <a:lstStyle/>
                    <a:p>
                      <a:pPr algn="ctr" rtl="1" fontAlgn="ctr"/>
                      <a:r>
                        <a:rPr lang="fa-IR" sz="1800" u="none" strike="noStrike">
                          <a:effectLst/>
                          <a:cs typeface="B Titr" pitchFamily="2" charset="-78"/>
                        </a:rPr>
                        <a:t>7</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r" rtl="1" fontAlgn="ctr"/>
                      <a:r>
                        <a:rPr lang="fa-IR" sz="1800" u="none" strike="noStrike" dirty="0">
                          <a:effectLst/>
                          <a:cs typeface="B Titr" pitchFamily="2" charset="-78"/>
                        </a:rPr>
                        <a:t>بیمارستان قائم </a:t>
                      </a: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a:effectLst/>
                          <a:cs typeface="B Titr" pitchFamily="2" charset="-78"/>
                        </a:rPr>
                        <a:t>واحدهای تابعه</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a:effectLst/>
                          <a:cs typeface="B Titr" pitchFamily="2" charset="-78"/>
                        </a:rPr>
                        <a:t>خرید دارو</a:t>
                      </a:r>
                      <a:endParaRPr lang="fa-IR" sz="1800" b="1" i="0" u="none" strike="noStrike">
                        <a:solidFill>
                          <a:srgbClr val="000000"/>
                        </a:solidFill>
                        <a:effectLst/>
                        <a:latin typeface="B Nazanin"/>
                        <a:cs typeface="B Titr" pitchFamily="2" charset="-78"/>
                      </a:endParaRPr>
                    </a:p>
                  </a:txBody>
                  <a:tcPr marL="0" marR="0" marT="0" marB="0" anchor="ctr"/>
                </a:tc>
                <a:tc gridSpan="2">
                  <a:txBody>
                    <a:bodyPr/>
                    <a:lstStyle/>
                    <a:p>
                      <a:pPr algn="l" rtl="1" fontAlgn="ctr"/>
                      <a:endParaRPr lang="fa-IR" sz="1800" b="1" i="0" u="none" strike="noStrike" dirty="0">
                        <a:solidFill>
                          <a:srgbClr val="000000"/>
                        </a:solidFill>
                        <a:effectLst/>
                        <a:latin typeface="B Nazanin"/>
                        <a:cs typeface="B Titr" pitchFamily="2" charset="-78"/>
                      </a:endParaRPr>
                    </a:p>
                  </a:txBody>
                  <a:tcPr marL="0" marR="0" marT="0" marB="0" anchor="ctr"/>
                </a:tc>
                <a:tc hMerge="1">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rtl="1"/>
                      <a:endParaRPr lang="fa-I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r>
              <a:tr h="360435">
                <a:tc>
                  <a:txBody>
                    <a:bodyPr/>
                    <a:lstStyle/>
                    <a:p>
                      <a:pPr algn="ctr" rtl="1" fontAlgn="ctr"/>
                      <a:r>
                        <a:rPr lang="fa-IR" sz="1800" u="none" strike="noStrike">
                          <a:effectLst/>
                          <a:cs typeface="B Titr" pitchFamily="2" charset="-78"/>
                        </a:rPr>
                        <a:t>8</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r" rtl="1" fontAlgn="ctr"/>
                      <a:r>
                        <a:rPr lang="fa-IR" sz="1800" u="none" strike="noStrike" dirty="0">
                          <a:effectLst/>
                          <a:cs typeface="B Titr" pitchFamily="2" charset="-78"/>
                        </a:rPr>
                        <a:t>معاونت غذا و دارو </a:t>
                      </a: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a:effectLst/>
                          <a:cs typeface="B Titr" pitchFamily="2" charset="-78"/>
                        </a:rPr>
                        <a:t>واحدهای تابعه</a:t>
                      </a: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a:txBody>
                    <a:bodyPr/>
                    <a:lstStyle/>
                    <a:p>
                      <a:pPr algn="ctr" rtl="1" fontAlgn="ctr"/>
                      <a:r>
                        <a:rPr lang="fa-IR" sz="1800" u="none" strike="noStrike">
                          <a:effectLst/>
                          <a:cs typeface="B Titr" pitchFamily="2" charset="-78"/>
                        </a:rPr>
                        <a:t>فروش دارو</a:t>
                      </a:r>
                      <a:endParaRPr lang="fa-IR" sz="1800" b="1" i="0" u="none" strike="noStrike">
                        <a:solidFill>
                          <a:srgbClr val="000000"/>
                        </a:solidFill>
                        <a:effectLst/>
                        <a:latin typeface="B Nazanin"/>
                        <a:cs typeface="B Titr" pitchFamily="2" charset="-78"/>
                      </a:endParaRPr>
                    </a:p>
                  </a:txBody>
                  <a:tcPr marL="0" marR="0" marT="0" marB="0" anchor="ctr"/>
                </a:tc>
                <a:tc gridSpan="2">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c hMerge="1">
                  <a:txBody>
                    <a:bodyPr/>
                    <a:lstStyle/>
                    <a:p>
                      <a:pPr algn="ctr" rtl="1" fontAlgn="ctr"/>
                      <a:endParaRPr lang="fa-IR" sz="1800" b="1" i="0" u="none" strike="noStrike" dirty="0">
                        <a:solidFill>
                          <a:srgbClr val="000000"/>
                        </a:solidFill>
                        <a:effectLst/>
                        <a:latin typeface="B Nazanin"/>
                        <a:cs typeface="B Titr" pitchFamily="2" charset="-78"/>
                      </a:endParaRPr>
                    </a:p>
                  </a:txBody>
                  <a:tcPr marL="0" marR="0" marT="0" marB="0" anchor="ctr"/>
                </a:tc>
                <a:tc>
                  <a:txBody>
                    <a:bodyPr/>
                    <a:lstStyle/>
                    <a:p>
                      <a:pPr rtl="1"/>
                      <a:endParaRPr lang="fa-IR"/>
                    </a:p>
                  </a:txBody>
                  <a:tcPr marL="0" marR="0" marT="0" marB="0" anchor="ctr"/>
                </a:tc>
                <a:tc>
                  <a:txBody>
                    <a:bodyPr/>
                    <a:lstStyle/>
                    <a:p>
                      <a:pPr algn="l" rtl="1" fontAlgn="ctr"/>
                      <a:endParaRPr lang="fa-IR" sz="1800" b="1" i="0" u="none" strike="noStrike">
                        <a:solidFill>
                          <a:srgbClr val="000000"/>
                        </a:solidFill>
                        <a:effectLst/>
                        <a:latin typeface="B Nazanin"/>
                        <a:cs typeface="B Titr" pitchFamily="2" charset="-78"/>
                      </a:endParaRPr>
                    </a:p>
                  </a:txBody>
                  <a:tcPr marL="0" marR="0" marT="0" marB="0" anchor="ctr"/>
                </a:tc>
              </a:tr>
              <a:tr h="472621">
                <a:tc gridSpan="10">
                  <a:txBody>
                    <a:bodyPr/>
                    <a:lstStyle/>
                    <a:p>
                      <a:pPr algn="r" rtl="1" fontAlgn="ctr">
                        <a:lnSpc>
                          <a:spcPct val="150000"/>
                        </a:lnSpc>
                      </a:pPr>
                      <a:r>
                        <a:rPr lang="fa-IR" sz="2000" u="none" strike="noStrike" dirty="0">
                          <a:effectLst/>
                          <a:cs typeface="B Titr" pitchFamily="2" charset="-78"/>
                        </a:rPr>
                        <a:t>*  ارزش معاملات انجام شده طی سال  با ارزش منصفانه آن تفاوت با اهمیتی نداشته است.</a:t>
                      </a:r>
                      <a:endParaRPr lang="fa-IR" sz="2000" b="1" i="0" u="none" strike="noStrike" dirty="0">
                        <a:solidFill>
                          <a:srgbClr val="000000"/>
                        </a:solidFill>
                        <a:effectLst/>
                        <a:latin typeface="B Nazanin"/>
                        <a:cs typeface="B Titr" pitchFamily="2" charset="-78"/>
                      </a:endParaRPr>
                    </a:p>
                  </a:txBody>
                  <a:tcPr marL="0" marR="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945242">
                <a:tc gridSpan="10">
                  <a:txBody>
                    <a:bodyPr/>
                    <a:lstStyle/>
                    <a:p>
                      <a:pPr algn="r" rtl="1" fontAlgn="ctr">
                        <a:lnSpc>
                          <a:spcPct val="150000"/>
                        </a:lnSpc>
                      </a:pPr>
                      <a:r>
                        <a:rPr lang="fa-IR" sz="2000" u="none" strike="noStrike" dirty="0">
                          <a:effectLst/>
                          <a:cs typeface="B Titr" pitchFamily="2" charset="-78"/>
                        </a:rPr>
                        <a:t> *  مانده طلب ( بدهی ) واحدهای مزبور در صورتهای مالی  تلفیقی با توجه به حذف معاملات فی مابین درون گروهی در صورتهای مالی تهاتر شده لذا مانده طلب یا بدهی قابل مشاهده نمی باشد.</a:t>
                      </a:r>
                      <a:endParaRPr lang="fa-IR" sz="2000" b="1" i="0" u="none" strike="noStrike" dirty="0">
                        <a:solidFill>
                          <a:srgbClr val="000000"/>
                        </a:solidFill>
                        <a:effectLst/>
                        <a:latin typeface="B Nazanin"/>
                        <a:cs typeface="B Titr" pitchFamily="2" charset="-78"/>
                      </a:endParaRPr>
                    </a:p>
                  </a:txBody>
                  <a:tcPr marL="0" marR="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sp>
        <p:nvSpPr>
          <p:cNvPr id="5" name="Rectangle 2"/>
          <p:cNvSpPr>
            <a:spLocks noGrp="1" noChangeArrowheads="1"/>
          </p:cNvSpPr>
          <p:nvPr>
            <p:ph type="title"/>
          </p:nvPr>
        </p:nvSpPr>
        <p:spPr>
          <a:xfrm>
            <a:off x="762159" y="423082"/>
            <a:ext cx="10363200" cy="549275"/>
          </a:xfrm>
        </p:spPr>
        <p:txBody>
          <a:bodyPr>
            <a:noAutofit/>
          </a:bodyPr>
          <a:lstStyle/>
          <a:p>
            <a:pPr eaLnBrk="1" hangingPunct="1"/>
            <a:r>
              <a:rPr lang="fa-IR" sz="4000" u="sng" dirty="0" smtClean="0">
                <a:solidFill>
                  <a:srgbClr val="0070C0"/>
                </a:solidFill>
                <a:cs typeface="B Titr" pitchFamily="2" charset="-78"/>
              </a:rPr>
              <a:t>نمونه یادداشت  معاملات با اشخاص وابسته</a:t>
            </a:r>
            <a:endParaRPr lang="en-US" sz="4000" u="sng" dirty="0" smtClean="0">
              <a:solidFill>
                <a:srgbClr val="0070C0"/>
              </a:solidFill>
              <a:cs typeface="B Titr" pitchFamily="2" charset="-78"/>
            </a:endParaRPr>
          </a:p>
        </p:txBody>
      </p:sp>
    </p:spTree>
    <p:extLst>
      <p:ext uri="{BB962C8B-B14F-4D97-AF65-F5344CB8AC3E}">
        <p14:creationId xmlns:p14="http://schemas.microsoft.com/office/powerpoint/2010/main" val="310379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2418" y="142571"/>
            <a:ext cx="6085319" cy="707886"/>
          </a:xfrm>
          <a:prstGeom prst="rect">
            <a:avLst/>
          </a:prstGeom>
        </p:spPr>
        <p:txBody>
          <a:bodyPr wrap="none">
            <a:spAutoFit/>
          </a:bodyPr>
          <a:lstStyle/>
          <a:p>
            <a:pPr lvl="0"/>
            <a:r>
              <a:rPr lang="ar-SA" sz="4000" b="1" dirty="0" smtClean="0">
                <a:solidFill>
                  <a:srgbClr val="FF0000"/>
                </a:solidFill>
                <a:cs typeface="B Titr" pitchFamily="2" charset="-78"/>
              </a:rPr>
              <a:t>رویدادهای </a:t>
            </a:r>
            <a:r>
              <a:rPr lang="ar-SA" sz="4000" b="1" dirty="0">
                <a:solidFill>
                  <a:srgbClr val="FF0000"/>
                </a:solidFill>
                <a:cs typeface="B Titr" pitchFamily="2" charset="-78"/>
              </a:rPr>
              <a:t>بعد از تاریخ ترازنامه </a:t>
            </a:r>
            <a:endParaRPr lang="en-US" sz="4000" b="1" dirty="0">
              <a:solidFill>
                <a:srgbClr val="FF0000"/>
              </a:solidFill>
              <a:cs typeface="B Titr" pitchFamily="2" charset="-78"/>
            </a:endParaRPr>
          </a:p>
        </p:txBody>
      </p:sp>
      <p:sp>
        <p:nvSpPr>
          <p:cNvPr id="5" name="Rectangle 4"/>
          <p:cNvSpPr/>
          <p:nvPr/>
        </p:nvSpPr>
        <p:spPr>
          <a:xfrm>
            <a:off x="259308" y="949490"/>
            <a:ext cx="11273050" cy="8217634"/>
          </a:xfrm>
          <a:prstGeom prst="rect">
            <a:avLst/>
          </a:prstGeom>
        </p:spPr>
        <p:txBody>
          <a:bodyPr wrap="square">
            <a:spAutoFit/>
          </a:bodyPr>
          <a:lstStyle/>
          <a:p>
            <a:pPr algn="justLow">
              <a:lnSpc>
                <a:spcPct val="150000"/>
              </a:lnSpc>
            </a:pPr>
            <a:r>
              <a:rPr lang="ar-SA" sz="3200" b="1" dirty="0" smtClean="0">
                <a:cs typeface="B Titr" pitchFamily="2" charset="-78"/>
              </a:rPr>
              <a:t>رویدادهای </a:t>
            </a:r>
            <a:r>
              <a:rPr lang="ar-SA" sz="3200" b="1" dirty="0">
                <a:cs typeface="B Titr" pitchFamily="2" charset="-78"/>
              </a:rPr>
              <a:t>بعد از تاریخ ترازنامه، رویدادهای مطلوب و نامطلوبی است که بین </a:t>
            </a:r>
            <a:r>
              <a:rPr lang="ar-SA" sz="3200" b="1" u="sng" dirty="0">
                <a:solidFill>
                  <a:srgbClr val="FF0000"/>
                </a:solidFill>
                <a:cs typeface="B Titr" pitchFamily="2" charset="-78"/>
              </a:rPr>
              <a:t>تاریخ ترازنامه و تاریخ تأیید صورت‌های مالی </a:t>
            </a:r>
            <a:r>
              <a:rPr lang="ar-SA" sz="3200" b="1" dirty="0">
                <a:cs typeface="B Titr" pitchFamily="2" charset="-78"/>
              </a:rPr>
              <a:t>رخ می‌دهد. این رویدادها را می‌توان به دو گروه طبقه‌بندی کرد</a:t>
            </a:r>
            <a:r>
              <a:rPr lang="ar-SA" sz="3200" b="1" dirty="0" smtClean="0">
                <a:cs typeface="B Titr" pitchFamily="2" charset="-78"/>
              </a:rPr>
              <a:t>:</a:t>
            </a:r>
            <a:endParaRPr lang="fa-IR" sz="3200" b="1" dirty="0" smtClean="0">
              <a:cs typeface="B Titr" pitchFamily="2" charset="-78"/>
            </a:endParaRPr>
          </a:p>
          <a:p>
            <a:pPr algn="justLow">
              <a:lnSpc>
                <a:spcPct val="150000"/>
              </a:lnSpc>
            </a:pPr>
            <a:r>
              <a:rPr lang="ar-SA" sz="3200" b="1" dirty="0" smtClean="0">
                <a:solidFill>
                  <a:srgbClr val="FF0000"/>
                </a:solidFill>
                <a:cs typeface="B Titr" pitchFamily="2" charset="-78"/>
              </a:rPr>
              <a:t>الف </a:t>
            </a:r>
            <a:r>
              <a:rPr lang="fa-IR" sz="3200" b="1" dirty="0" smtClean="0">
                <a:solidFill>
                  <a:srgbClr val="FF0000"/>
                </a:solidFill>
                <a:cs typeface="B Titr" pitchFamily="2" charset="-78"/>
              </a:rPr>
              <a:t>) </a:t>
            </a:r>
            <a:r>
              <a:rPr lang="ar-SA" sz="3200" b="1" dirty="0" smtClean="0">
                <a:solidFill>
                  <a:srgbClr val="FF0000"/>
                </a:solidFill>
                <a:cs typeface="B Titr" pitchFamily="2" charset="-78"/>
              </a:rPr>
              <a:t>رویدادهای </a:t>
            </a:r>
            <a:r>
              <a:rPr lang="ar-SA" sz="3200" b="1" dirty="0">
                <a:solidFill>
                  <a:srgbClr val="FF0000"/>
                </a:solidFill>
                <a:cs typeface="B Titr" pitchFamily="2" charset="-78"/>
              </a:rPr>
              <a:t>تعدیلی </a:t>
            </a:r>
            <a:r>
              <a:rPr lang="ar-SA" sz="3200" b="1" dirty="0" smtClean="0">
                <a:solidFill>
                  <a:srgbClr val="FF0000"/>
                </a:solidFill>
                <a:cs typeface="B Titr" pitchFamily="2" charset="-78"/>
              </a:rPr>
              <a:t>:</a:t>
            </a:r>
            <a:r>
              <a:rPr lang="ar-SA" sz="3200" b="1" dirty="0" smtClean="0">
                <a:cs typeface="B Titr" pitchFamily="2" charset="-78"/>
              </a:rPr>
              <a:t> </a:t>
            </a:r>
            <a:r>
              <a:rPr lang="ar-SA" sz="3200" b="1" dirty="0">
                <a:cs typeface="B Titr" pitchFamily="2" charset="-78"/>
              </a:rPr>
              <a:t>رویدادهایی که شواهدی در‌ ‌مورد شرایط موجود در تاریخ ترازنامه فراهم می‌کند، و</a:t>
            </a:r>
            <a:endParaRPr lang="en-US" sz="3200" b="1" dirty="0">
              <a:cs typeface="B Titr" pitchFamily="2" charset="-78"/>
            </a:endParaRPr>
          </a:p>
          <a:p>
            <a:pPr algn="justLow">
              <a:lnSpc>
                <a:spcPct val="150000"/>
              </a:lnSpc>
            </a:pPr>
            <a:r>
              <a:rPr lang="ar-SA" sz="3200" b="1" dirty="0">
                <a:solidFill>
                  <a:srgbClr val="FF0000"/>
                </a:solidFill>
                <a:cs typeface="B Titr" pitchFamily="2" charset="-78"/>
              </a:rPr>
              <a:t>ب </a:t>
            </a:r>
            <a:r>
              <a:rPr lang="fa-IR" sz="3200" b="1" dirty="0" smtClean="0">
                <a:solidFill>
                  <a:srgbClr val="FF0000"/>
                </a:solidFill>
                <a:cs typeface="B Titr" pitchFamily="2" charset="-78"/>
              </a:rPr>
              <a:t>) </a:t>
            </a:r>
            <a:r>
              <a:rPr lang="ar-SA" sz="3200" b="1" dirty="0" smtClean="0">
                <a:solidFill>
                  <a:srgbClr val="FF0000"/>
                </a:solidFill>
                <a:cs typeface="B Titr" pitchFamily="2" charset="-78"/>
              </a:rPr>
              <a:t>رویدادهای غیرتعدیلی</a:t>
            </a:r>
            <a:r>
              <a:rPr lang="fa-IR" sz="3200" b="1" dirty="0" smtClean="0">
                <a:solidFill>
                  <a:srgbClr val="FF0000"/>
                </a:solidFill>
                <a:cs typeface="B Titr" pitchFamily="2" charset="-78"/>
              </a:rPr>
              <a:t>: </a:t>
            </a:r>
            <a:r>
              <a:rPr lang="ar-SA" sz="3200" b="1" dirty="0" smtClean="0">
                <a:solidFill>
                  <a:srgbClr val="FF0000"/>
                </a:solidFill>
                <a:cs typeface="B Titr" pitchFamily="2" charset="-78"/>
              </a:rPr>
              <a:t> </a:t>
            </a:r>
            <a:r>
              <a:rPr lang="ar-SA" sz="3200" b="1" dirty="0" smtClean="0">
                <a:cs typeface="B Titr" pitchFamily="2" charset="-78"/>
              </a:rPr>
              <a:t>رویدادهایی </a:t>
            </a:r>
            <a:r>
              <a:rPr lang="ar-SA" sz="3200" b="1" dirty="0">
                <a:cs typeface="B Titr" pitchFamily="2" charset="-78"/>
              </a:rPr>
              <a:t>که بیانگر شرایط ایجاد شده بعد از تاریخ ترازنامه است</a:t>
            </a:r>
            <a:r>
              <a:rPr lang="fa-IR" sz="3200" b="1" dirty="0">
                <a:cs typeface="B Titr" pitchFamily="2" charset="-78"/>
              </a:rPr>
              <a:t>.</a:t>
            </a:r>
            <a:endParaRPr lang="en-US" sz="3200" b="1" dirty="0">
              <a:cs typeface="B Titr" pitchFamily="2" charset="-78"/>
            </a:endParaRPr>
          </a:p>
          <a:p>
            <a:pPr algn="justLow">
              <a:lnSpc>
                <a:spcPct val="150000"/>
              </a:lnSpc>
            </a:pPr>
            <a:endParaRPr lang="fa-IR" sz="3200" b="1" dirty="0" smtClean="0">
              <a:cs typeface="B Titr" pitchFamily="2" charset="-78"/>
            </a:endParaRPr>
          </a:p>
          <a:p>
            <a:pPr algn="justLow">
              <a:lnSpc>
                <a:spcPct val="150000"/>
              </a:lnSpc>
            </a:pPr>
            <a:endParaRPr lang="fa-IR" sz="2400" b="1" dirty="0" smtClean="0">
              <a:cs typeface="B Titr" pitchFamily="2" charset="-78"/>
            </a:endParaRPr>
          </a:p>
          <a:p>
            <a:pPr algn="justLow">
              <a:lnSpc>
                <a:spcPct val="150000"/>
              </a:lnSpc>
            </a:pPr>
            <a:endParaRPr lang="en-US"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en-US" b="1" dirty="0">
              <a:cs typeface="B Titr" pitchFamily="2" charset="-78"/>
            </a:endParaRPr>
          </a:p>
        </p:txBody>
      </p:sp>
    </p:spTree>
    <p:extLst>
      <p:ext uri="{BB962C8B-B14F-4D97-AF65-F5344CB8AC3E}">
        <p14:creationId xmlns:p14="http://schemas.microsoft.com/office/powerpoint/2010/main" val="3043468094"/>
      </p:ext>
    </p:extLst>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8254" y="142571"/>
            <a:ext cx="5096267" cy="707886"/>
          </a:xfrm>
          <a:prstGeom prst="rect">
            <a:avLst/>
          </a:prstGeom>
        </p:spPr>
        <p:txBody>
          <a:bodyPr wrap="none">
            <a:spAutoFit/>
          </a:bodyPr>
          <a:lstStyle/>
          <a:p>
            <a:pPr lvl="0"/>
            <a:r>
              <a:rPr lang="fa-IR" sz="4000" b="1" dirty="0" smtClean="0">
                <a:solidFill>
                  <a:srgbClr val="FF0000"/>
                </a:solidFill>
                <a:cs typeface="B Titr" pitchFamily="2" charset="-78"/>
              </a:rPr>
              <a:t>ت</a:t>
            </a:r>
            <a:r>
              <a:rPr lang="ar-SA" sz="4000" b="1" dirty="0" smtClean="0">
                <a:solidFill>
                  <a:srgbClr val="FF0000"/>
                </a:solidFill>
                <a:cs typeface="B Titr" pitchFamily="2" charset="-78"/>
              </a:rPr>
              <a:t>اریخ ت</a:t>
            </a:r>
            <a:r>
              <a:rPr lang="fa-IR" sz="4000" b="1" dirty="0" smtClean="0">
                <a:solidFill>
                  <a:srgbClr val="FF0000"/>
                </a:solidFill>
                <a:cs typeface="B Titr" pitchFamily="2" charset="-78"/>
              </a:rPr>
              <a:t>ا</a:t>
            </a:r>
            <a:r>
              <a:rPr lang="ar-SA" sz="4000" b="1" dirty="0" smtClean="0">
                <a:solidFill>
                  <a:srgbClr val="FF0000"/>
                </a:solidFill>
                <a:cs typeface="B Titr" pitchFamily="2" charset="-78"/>
              </a:rPr>
              <a:t>ئید </a:t>
            </a:r>
            <a:r>
              <a:rPr lang="ar-SA" sz="4000" b="1" dirty="0">
                <a:solidFill>
                  <a:srgbClr val="FF0000"/>
                </a:solidFill>
                <a:cs typeface="B Titr" pitchFamily="2" charset="-78"/>
              </a:rPr>
              <a:t>صورت‌های </a:t>
            </a:r>
            <a:r>
              <a:rPr lang="ar-SA" sz="4000" b="1" dirty="0" smtClean="0">
                <a:solidFill>
                  <a:srgbClr val="FF0000"/>
                </a:solidFill>
                <a:cs typeface="B Titr" pitchFamily="2" charset="-78"/>
              </a:rPr>
              <a:t>مالی</a:t>
            </a:r>
            <a:endParaRPr lang="en-US" sz="4000" dirty="0">
              <a:solidFill>
                <a:srgbClr val="FF0000"/>
              </a:solidFill>
              <a:cs typeface="B Titr" pitchFamily="2" charset="-78"/>
            </a:endParaRPr>
          </a:p>
        </p:txBody>
      </p:sp>
      <p:sp>
        <p:nvSpPr>
          <p:cNvPr id="5" name="Rectangle 4"/>
          <p:cNvSpPr/>
          <p:nvPr/>
        </p:nvSpPr>
        <p:spPr>
          <a:xfrm>
            <a:off x="259308" y="894898"/>
            <a:ext cx="11273050" cy="7434343"/>
          </a:xfrm>
          <a:prstGeom prst="rect">
            <a:avLst/>
          </a:prstGeom>
        </p:spPr>
        <p:txBody>
          <a:bodyPr wrap="square">
            <a:spAutoFit/>
          </a:bodyPr>
          <a:lstStyle/>
          <a:p>
            <a:pPr algn="justLow">
              <a:lnSpc>
                <a:spcPct val="150000"/>
              </a:lnSpc>
            </a:pPr>
            <a:r>
              <a:rPr lang="ar-SA" sz="3200" b="1" dirty="0" smtClean="0">
                <a:cs typeface="B Titr" pitchFamily="2" charset="-78"/>
              </a:rPr>
              <a:t>آگاهی از تاریخ تأیید ‌صورت‌های مالی برای استفاده‌کنندگان اهمیت دارد، زیرا صورت‌های مالی رویدادهای بعد از آن تاریخ را منعکس نمی‌کند.</a:t>
            </a:r>
            <a:endParaRPr lang="fa-IR" sz="3200" b="1" dirty="0" smtClean="0">
              <a:cs typeface="B Titr" pitchFamily="2" charset="-78"/>
            </a:endParaRPr>
          </a:p>
          <a:p>
            <a:pPr algn="justLow">
              <a:lnSpc>
                <a:spcPct val="150000"/>
              </a:lnSpc>
            </a:pPr>
            <a:endParaRPr lang="fa-IR" sz="3200" b="1" dirty="0" smtClean="0">
              <a:cs typeface="B Titr" pitchFamily="2" charset="-78"/>
            </a:endParaRPr>
          </a:p>
          <a:p>
            <a:pPr algn="justLow">
              <a:lnSpc>
                <a:spcPct val="150000"/>
              </a:lnSpc>
            </a:pPr>
            <a:r>
              <a:rPr lang="ar-SA" sz="3200" b="1" dirty="0" smtClean="0">
                <a:cs typeface="B Titr" pitchFamily="2" charset="-78"/>
              </a:rPr>
              <a:t>تاریخ </a:t>
            </a:r>
            <a:r>
              <a:rPr lang="ar-SA" sz="3200" b="1" u="sng" dirty="0" smtClean="0">
                <a:solidFill>
                  <a:srgbClr val="FF0000"/>
                </a:solidFill>
                <a:cs typeface="B Titr" pitchFamily="2" charset="-78"/>
              </a:rPr>
              <a:t>تأیید</a:t>
            </a:r>
            <a:r>
              <a:rPr lang="ar-SA" sz="3200" b="1" dirty="0" smtClean="0">
                <a:cs typeface="B Titr" pitchFamily="2" charset="-78"/>
              </a:rPr>
              <a:t> صورت‌های مالی ، </a:t>
            </a:r>
            <a:r>
              <a:rPr lang="ar-SA" sz="3200" b="1" u="sng" dirty="0" smtClean="0">
                <a:solidFill>
                  <a:srgbClr val="FF0000"/>
                </a:solidFill>
                <a:cs typeface="B Titr" pitchFamily="2" charset="-78"/>
              </a:rPr>
              <a:t>تاریخی است که هیأت رئیسه دانشگاه</a:t>
            </a:r>
            <a:r>
              <a:rPr lang="ar-SA" sz="3200" b="1" dirty="0" smtClean="0">
                <a:cs typeface="B Titr" pitchFamily="2" charset="-78"/>
              </a:rPr>
              <a:t>، صورت‌های مالی را به‌ طور رسمی و برای آخرین بار به ‌منظور انتشار، تأیید می‌کند. تاریخ تأیید صورت‌های مالی تلفیقی، تاریخی است که صورت‌های مالی یاد شده توسط مدیریت دانشگاه به ‌منظور انتشار، تأیید می‌شود</a:t>
            </a:r>
            <a:r>
              <a:rPr lang="fa-IR" sz="3200" b="1" dirty="0" smtClean="0">
                <a:cs typeface="B Titr" pitchFamily="2" charset="-78"/>
              </a:rPr>
              <a:t>.</a:t>
            </a:r>
          </a:p>
          <a:p>
            <a:pPr algn="justLow">
              <a:lnSpc>
                <a:spcPct val="150000"/>
              </a:lnSpc>
            </a:pPr>
            <a:endParaRPr lang="fa-IR" sz="2400" b="1" dirty="0" smtClean="0">
              <a:cs typeface="B Titr" pitchFamily="2" charset="-78"/>
            </a:endParaRPr>
          </a:p>
          <a:p>
            <a:pPr algn="justLow">
              <a:lnSpc>
                <a:spcPct val="150000"/>
              </a:lnSpc>
            </a:pPr>
            <a:endParaRPr lang="en-US"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en-US" b="1" dirty="0">
              <a:cs typeface="B Titr" pitchFamily="2" charset="-78"/>
            </a:endParaRPr>
          </a:p>
        </p:txBody>
      </p:sp>
    </p:spTree>
    <p:extLst>
      <p:ext uri="{BB962C8B-B14F-4D97-AF65-F5344CB8AC3E}">
        <p14:creationId xmlns:p14="http://schemas.microsoft.com/office/powerpoint/2010/main" val="2079254395"/>
      </p:ext>
    </p:extLst>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1250" y="142571"/>
            <a:ext cx="3605474" cy="707886"/>
          </a:xfrm>
          <a:prstGeom prst="rect">
            <a:avLst/>
          </a:prstGeom>
        </p:spPr>
        <p:txBody>
          <a:bodyPr wrap="none">
            <a:spAutoFit/>
          </a:bodyPr>
          <a:lstStyle/>
          <a:p>
            <a:pPr lvl="0"/>
            <a:r>
              <a:rPr lang="fa-IR" sz="4000" b="1" dirty="0">
                <a:solidFill>
                  <a:srgbClr val="FF0000"/>
                </a:solidFill>
                <a:cs typeface="B Titr" pitchFamily="2" charset="-78"/>
              </a:rPr>
              <a:t>رویدادهای تعدیلی</a:t>
            </a:r>
            <a:endParaRPr lang="en-US" sz="4000" dirty="0">
              <a:solidFill>
                <a:srgbClr val="FF0000"/>
              </a:solidFill>
              <a:cs typeface="B Titr" pitchFamily="2" charset="-78"/>
            </a:endParaRPr>
          </a:p>
        </p:txBody>
      </p:sp>
      <p:sp>
        <p:nvSpPr>
          <p:cNvPr id="5" name="Rectangle 4"/>
          <p:cNvSpPr/>
          <p:nvPr/>
        </p:nvSpPr>
        <p:spPr>
          <a:xfrm>
            <a:off x="259308" y="894898"/>
            <a:ext cx="11273050" cy="8111451"/>
          </a:xfrm>
          <a:prstGeom prst="rect">
            <a:avLst/>
          </a:prstGeom>
        </p:spPr>
        <p:txBody>
          <a:bodyPr wrap="square">
            <a:spAutoFit/>
          </a:bodyPr>
          <a:lstStyle/>
          <a:p>
            <a:pPr algn="justLow">
              <a:lnSpc>
                <a:spcPct val="150000"/>
              </a:lnSpc>
            </a:pPr>
            <a:endParaRPr lang="fa-IR" sz="3200" b="1" dirty="0">
              <a:cs typeface="B Titr" pitchFamily="2" charset="-78"/>
            </a:endParaRPr>
          </a:p>
          <a:p>
            <a:pPr algn="justLow">
              <a:lnSpc>
                <a:spcPct val="200000"/>
              </a:lnSpc>
            </a:pPr>
            <a:r>
              <a:rPr lang="fa-IR" sz="4000" b="1" dirty="0">
                <a:cs typeface="B Titr" pitchFamily="2" charset="-78"/>
              </a:rPr>
              <a:t>در خصوص رویدادهای تعدیلی بعد از تاریخ ترازنامه، دانشگاه باید به‌منظور انعکاس رویدادهای تعدیلی بعد از تاریخ ترازنامه، مبالغ شناسایی شده در صورت‌های مالی خود را </a:t>
            </a:r>
            <a:r>
              <a:rPr lang="fa-IR" sz="4000" b="1" u="sng" dirty="0">
                <a:solidFill>
                  <a:srgbClr val="FF0000"/>
                </a:solidFill>
                <a:cs typeface="B Titr" pitchFamily="2" charset="-78"/>
              </a:rPr>
              <a:t>تعدیل</a:t>
            </a:r>
            <a:r>
              <a:rPr lang="fa-IR" sz="4000" b="1" dirty="0">
                <a:cs typeface="B Titr" pitchFamily="2" charset="-78"/>
              </a:rPr>
              <a:t> کند.</a:t>
            </a:r>
            <a:endParaRPr lang="en-US" sz="4000" b="1" dirty="0">
              <a:cs typeface="B Titr" pitchFamily="2" charset="-78"/>
            </a:endParaRPr>
          </a:p>
          <a:p>
            <a:pPr algn="justLow">
              <a:lnSpc>
                <a:spcPct val="150000"/>
              </a:lnSpc>
            </a:pPr>
            <a:endParaRPr lang="fa-IR" sz="3200" b="1" dirty="0">
              <a:cs typeface="B Titr" pitchFamily="2" charset="-78"/>
            </a:endParaRPr>
          </a:p>
          <a:p>
            <a:pPr algn="justLow">
              <a:lnSpc>
                <a:spcPct val="150000"/>
              </a:lnSpc>
            </a:pPr>
            <a:endParaRPr lang="en-US"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fa-IR" b="1" dirty="0" smtClean="0">
              <a:cs typeface="B Titr" pitchFamily="2" charset="-78"/>
            </a:endParaRPr>
          </a:p>
          <a:p>
            <a:pPr algn="justLow">
              <a:lnSpc>
                <a:spcPct val="150000"/>
              </a:lnSpc>
            </a:pPr>
            <a:endParaRPr lang="en-US" b="1" dirty="0">
              <a:cs typeface="B Titr" pitchFamily="2" charset="-78"/>
            </a:endParaRPr>
          </a:p>
        </p:txBody>
      </p:sp>
    </p:spTree>
    <p:extLst>
      <p:ext uri="{BB962C8B-B14F-4D97-AF65-F5344CB8AC3E}">
        <p14:creationId xmlns:p14="http://schemas.microsoft.com/office/powerpoint/2010/main" val="379329107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840" y="2438088"/>
            <a:ext cx="10531365" cy="3785652"/>
          </a:xfrm>
          <a:prstGeom prst="rect">
            <a:avLst/>
          </a:prstGeom>
        </p:spPr>
        <p:txBody>
          <a:bodyPr wrap="square">
            <a:spAutoFit/>
          </a:bodyPr>
          <a:lstStyle/>
          <a:p>
            <a:pPr rtl="0">
              <a:lnSpc>
                <a:spcPct val="150000"/>
              </a:lnSpc>
            </a:pPr>
            <a:r>
              <a:rPr lang="fa-IR" sz="3200" b="1" dirty="0">
                <a:cs typeface="B Titr" pitchFamily="2" charset="-78"/>
              </a:rPr>
              <a:t>در زمان استفاده از سرفصل حساب تعدیلات سنواتی باید، موارد زیر مد نظر قرار </a:t>
            </a:r>
            <a:r>
              <a:rPr lang="fa-IR" sz="3200" b="1" dirty="0" smtClean="0">
                <a:cs typeface="B Titr" pitchFamily="2" charset="-78"/>
              </a:rPr>
              <a:t>گیرد</a:t>
            </a:r>
            <a:endParaRPr lang="en-US" sz="3200" b="1" dirty="0" smtClean="0">
              <a:cs typeface="B Titr" pitchFamily="2" charset="-78"/>
            </a:endParaRPr>
          </a:p>
          <a:p>
            <a:pPr rtl="0">
              <a:lnSpc>
                <a:spcPct val="150000"/>
              </a:lnSpc>
            </a:pPr>
            <a:r>
              <a:rPr lang="fa-IR" sz="3200" b="1" dirty="0" smtClean="0">
                <a:cs typeface="B Titr" pitchFamily="2" charset="-78"/>
              </a:rPr>
              <a:t>بعد از تایید و انتشار صورت‌های مالی باشد</a:t>
            </a:r>
          </a:p>
          <a:p>
            <a:pPr marL="457200" indent="-457200" rtl="0">
              <a:lnSpc>
                <a:spcPct val="150000"/>
              </a:lnSpc>
              <a:buFontTx/>
              <a:buChar char="-"/>
            </a:pPr>
            <a:r>
              <a:rPr lang="fa-IR" sz="3200" b="1" dirty="0" smtClean="0">
                <a:cs typeface="B Titr" pitchFamily="2" charset="-78"/>
              </a:rPr>
              <a:t>مبلغ </a:t>
            </a:r>
            <a:r>
              <a:rPr lang="fa-IR" sz="3200" b="1" dirty="0">
                <a:cs typeface="B Titr" pitchFamily="2" charset="-78"/>
              </a:rPr>
              <a:t>آن با اهمیت </a:t>
            </a:r>
            <a:r>
              <a:rPr lang="fa-IR" sz="3200" b="1" dirty="0" smtClean="0">
                <a:cs typeface="B Titr" pitchFamily="2" charset="-78"/>
              </a:rPr>
              <a:t>باشد</a:t>
            </a:r>
          </a:p>
          <a:p>
            <a:pPr marL="457200" indent="-457200" rtl="0">
              <a:lnSpc>
                <a:spcPct val="150000"/>
              </a:lnSpc>
              <a:buFontTx/>
              <a:buChar char="-"/>
            </a:pPr>
            <a:r>
              <a:rPr lang="en-US" sz="3200" b="1" dirty="0" smtClean="0">
                <a:cs typeface="B Titr" pitchFamily="2" charset="-78"/>
              </a:rPr>
              <a:t> </a:t>
            </a:r>
            <a:r>
              <a:rPr lang="fa-IR" sz="3200" b="1" dirty="0">
                <a:cs typeface="B Titr" pitchFamily="2" charset="-78"/>
              </a:rPr>
              <a:t>اصلاحات تکرار شونده معمول، نباشد؛</a:t>
            </a:r>
            <a:endParaRPr lang="en-US" sz="3200" dirty="0">
              <a:cs typeface="B Titr" pitchFamily="2" charset="-78"/>
            </a:endParaRPr>
          </a:p>
        </p:txBody>
      </p:sp>
      <p:sp>
        <p:nvSpPr>
          <p:cNvPr id="5" name="Rectangle 4"/>
          <p:cNvSpPr/>
          <p:nvPr/>
        </p:nvSpPr>
        <p:spPr>
          <a:xfrm>
            <a:off x="2459834" y="505680"/>
            <a:ext cx="6080511" cy="646331"/>
          </a:xfrm>
          <a:prstGeom prst="rect">
            <a:avLst/>
          </a:prstGeom>
        </p:spPr>
        <p:txBody>
          <a:bodyPr wrap="none">
            <a:spAutoFit/>
          </a:bodyPr>
          <a:lstStyle/>
          <a:p>
            <a:pPr rtl="0"/>
            <a:r>
              <a:rPr lang="fa-IR" sz="3600" b="1" dirty="0" smtClean="0">
                <a:solidFill>
                  <a:srgbClr val="FF0000"/>
                </a:solidFill>
                <a:cs typeface="B Titr" pitchFamily="2" charset="-78"/>
              </a:rPr>
              <a:t>تعدیلات </a:t>
            </a:r>
            <a:r>
              <a:rPr lang="fa-IR" sz="3600" b="1" dirty="0">
                <a:solidFill>
                  <a:srgbClr val="FF0000"/>
                </a:solidFill>
                <a:cs typeface="B Titr" pitchFamily="2" charset="-78"/>
              </a:rPr>
              <a:t>سنواتی (کد حساب کل </a:t>
            </a:r>
            <a:r>
              <a:rPr lang="fa-IR" sz="3600" b="1" dirty="0" smtClean="0">
                <a:solidFill>
                  <a:srgbClr val="FF0000"/>
                </a:solidFill>
                <a:cs typeface="B Titr" pitchFamily="2" charset="-78"/>
              </a:rPr>
              <a:t>51)</a:t>
            </a:r>
            <a:r>
              <a:rPr lang="en-US" sz="3600" b="1" dirty="0" smtClean="0">
                <a:solidFill>
                  <a:srgbClr val="FF0000"/>
                </a:solidFill>
                <a:cs typeface="B Titr" pitchFamily="2" charset="-78"/>
              </a:rPr>
              <a:t>)</a:t>
            </a:r>
            <a:endParaRPr lang="en-US" sz="3600" dirty="0">
              <a:solidFill>
                <a:srgbClr val="FF0000"/>
              </a:solidFill>
              <a:cs typeface="B Titr" pitchFamily="2" charset="-78"/>
            </a:endParaRPr>
          </a:p>
        </p:txBody>
      </p:sp>
    </p:spTree>
    <p:extLst>
      <p:ext uri="{BB962C8B-B14F-4D97-AF65-F5344CB8AC3E}">
        <p14:creationId xmlns:p14="http://schemas.microsoft.com/office/powerpoint/2010/main" val="1052064830"/>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4469" y="220401"/>
            <a:ext cx="4748416" cy="707886"/>
          </a:xfrm>
          <a:prstGeom prst="rect">
            <a:avLst/>
          </a:prstGeom>
        </p:spPr>
        <p:txBody>
          <a:bodyPr wrap="none">
            <a:spAutoFit/>
          </a:bodyPr>
          <a:lstStyle/>
          <a:p>
            <a:pPr lvl="0"/>
            <a:r>
              <a:rPr lang="fa-IR" sz="4000" b="1" dirty="0" smtClean="0">
                <a:solidFill>
                  <a:srgbClr val="FF0000"/>
                </a:solidFill>
                <a:cs typeface="B Titr" pitchFamily="2" charset="-78"/>
              </a:rPr>
              <a:t>نمونه رویدادهای تعدیلی </a:t>
            </a:r>
            <a:endParaRPr lang="en-US" sz="4000" dirty="0">
              <a:solidFill>
                <a:srgbClr val="FF0000"/>
              </a:solidFill>
              <a:cs typeface="B Titr" pitchFamily="2" charset="-78"/>
            </a:endParaRPr>
          </a:p>
        </p:txBody>
      </p:sp>
      <p:sp>
        <p:nvSpPr>
          <p:cNvPr id="5" name="Rectangle 4"/>
          <p:cNvSpPr/>
          <p:nvPr/>
        </p:nvSpPr>
        <p:spPr>
          <a:xfrm>
            <a:off x="259308" y="894898"/>
            <a:ext cx="11273050" cy="6977616"/>
          </a:xfrm>
          <a:prstGeom prst="rect">
            <a:avLst/>
          </a:prstGeom>
        </p:spPr>
        <p:txBody>
          <a:bodyPr wrap="square">
            <a:spAutoFit/>
          </a:bodyPr>
          <a:lstStyle/>
          <a:p>
            <a:pPr algn="justLow">
              <a:lnSpc>
                <a:spcPct val="150000"/>
              </a:lnSpc>
            </a:pPr>
            <a:endParaRPr lang="fa-IR" sz="2800" b="1" dirty="0">
              <a:cs typeface="B Titr" pitchFamily="2" charset="-78"/>
            </a:endParaRPr>
          </a:p>
          <a:p>
            <a:pPr algn="justLow">
              <a:lnSpc>
                <a:spcPct val="150000"/>
              </a:lnSpc>
            </a:pPr>
            <a:r>
              <a:rPr lang="fa-IR" sz="3600" b="1" dirty="0" smtClean="0">
                <a:cs typeface="B Titr" pitchFamily="2" charset="-78"/>
              </a:rPr>
              <a:t>حل </a:t>
            </a:r>
            <a:r>
              <a:rPr lang="fa-IR" sz="3600" b="1" dirty="0">
                <a:cs typeface="B Titr" pitchFamily="2" charset="-78"/>
              </a:rPr>
              <a:t>و فصل یک دعوای حقوقی بعد از تاریخ </a:t>
            </a:r>
            <a:r>
              <a:rPr lang="fa-IR" sz="3600" b="1" dirty="0" smtClean="0">
                <a:cs typeface="B Titr" pitchFamily="2" charset="-78"/>
              </a:rPr>
              <a:t>ترازنامه‌ که </a:t>
            </a:r>
            <a:r>
              <a:rPr lang="fa-IR" sz="3600" b="1" dirty="0">
                <a:cs typeface="B Titr" pitchFamily="2" charset="-78"/>
              </a:rPr>
              <a:t>وجود تعهد فعلی دانشگاه در تاریخ ترازنامه را تأیید می‌کند. </a:t>
            </a:r>
            <a:endParaRPr lang="fa-IR" sz="3600" b="1" dirty="0" smtClean="0">
              <a:cs typeface="B Titr" pitchFamily="2" charset="-78"/>
            </a:endParaRPr>
          </a:p>
          <a:p>
            <a:pPr algn="justLow">
              <a:lnSpc>
                <a:spcPct val="150000"/>
              </a:lnSpc>
            </a:pPr>
            <a:endParaRPr lang="fa-IR" sz="3600" b="1" dirty="0">
              <a:cs typeface="B Titr" pitchFamily="2" charset="-78"/>
            </a:endParaRPr>
          </a:p>
          <a:p>
            <a:pPr algn="justLow">
              <a:lnSpc>
                <a:spcPct val="150000"/>
              </a:lnSpc>
            </a:pPr>
            <a:r>
              <a:rPr lang="fa-IR" sz="3600" b="1" dirty="0" smtClean="0">
                <a:cs typeface="B Titr" pitchFamily="2" charset="-78"/>
              </a:rPr>
              <a:t>حل </a:t>
            </a:r>
            <a:r>
              <a:rPr lang="fa-IR" sz="3600" b="1" dirty="0">
                <a:cs typeface="B Titr" pitchFamily="2" charset="-78"/>
              </a:rPr>
              <a:t>و فصل دعوای یاد شده شواهد اضافی مبنی ‌بر لزوم تعدیل مانده حساب های </a:t>
            </a:r>
            <a:r>
              <a:rPr lang="fa-IR" sz="3600" b="1" dirty="0" smtClean="0">
                <a:cs typeface="B Titr" pitchFamily="2" charset="-78"/>
              </a:rPr>
              <a:t>ذیربط </a:t>
            </a:r>
            <a:r>
              <a:rPr lang="fa-IR" sz="3600" b="1" dirty="0">
                <a:cs typeface="B Titr" pitchFamily="2" charset="-78"/>
              </a:rPr>
              <a:t>را در تاریخ ترازنامه تأیید می‌کند.</a:t>
            </a:r>
            <a:endParaRPr lang="en-US" sz="3600" b="1" dirty="0">
              <a:cs typeface="B Titr" pitchFamily="2" charset="-78"/>
            </a:endParaRPr>
          </a:p>
          <a:p>
            <a:pPr algn="justLow">
              <a:lnSpc>
                <a:spcPct val="150000"/>
              </a:lnSpc>
            </a:pPr>
            <a:endParaRPr lang="fa-IR" sz="2800" b="1" dirty="0" smtClean="0">
              <a:cs typeface="B Titr" pitchFamily="2" charset="-78"/>
            </a:endParaRPr>
          </a:p>
          <a:p>
            <a:pPr algn="justLow">
              <a:lnSpc>
                <a:spcPct val="150000"/>
              </a:lnSpc>
            </a:pPr>
            <a:endParaRPr lang="en-US" sz="1600" b="1" dirty="0" smtClean="0">
              <a:cs typeface="B Titr" pitchFamily="2" charset="-78"/>
            </a:endParaRPr>
          </a:p>
          <a:p>
            <a:pPr algn="justLow">
              <a:lnSpc>
                <a:spcPct val="150000"/>
              </a:lnSpc>
            </a:pPr>
            <a:endParaRPr lang="fa-IR" sz="1600" b="1" dirty="0" smtClean="0">
              <a:cs typeface="B Titr" pitchFamily="2" charset="-78"/>
            </a:endParaRPr>
          </a:p>
          <a:p>
            <a:pPr algn="justLow">
              <a:lnSpc>
                <a:spcPct val="150000"/>
              </a:lnSpc>
            </a:pPr>
            <a:endParaRPr lang="fa-IR" sz="1600" b="1" dirty="0" smtClean="0">
              <a:cs typeface="B Titr" pitchFamily="2" charset="-78"/>
            </a:endParaRPr>
          </a:p>
          <a:p>
            <a:pPr algn="justLow">
              <a:lnSpc>
                <a:spcPct val="150000"/>
              </a:lnSpc>
            </a:pPr>
            <a:endParaRPr lang="en-US" sz="1600" b="1" dirty="0">
              <a:cs typeface="B Titr" pitchFamily="2" charset="-78"/>
            </a:endParaRPr>
          </a:p>
        </p:txBody>
      </p:sp>
    </p:spTree>
    <p:extLst>
      <p:ext uri="{BB962C8B-B14F-4D97-AF65-F5344CB8AC3E}">
        <p14:creationId xmlns:p14="http://schemas.microsoft.com/office/powerpoint/2010/main" val="1714000983"/>
      </p:ext>
    </p:extLst>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4469" y="220401"/>
            <a:ext cx="4748416" cy="707886"/>
          </a:xfrm>
          <a:prstGeom prst="rect">
            <a:avLst/>
          </a:prstGeom>
        </p:spPr>
        <p:txBody>
          <a:bodyPr wrap="none">
            <a:spAutoFit/>
          </a:bodyPr>
          <a:lstStyle/>
          <a:p>
            <a:pPr lvl="0"/>
            <a:r>
              <a:rPr lang="fa-IR" sz="4000" b="1" dirty="0" smtClean="0">
                <a:solidFill>
                  <a:srgbClr val="FF0000"/>
                </a:solidFill>
                <a:cs typeface="B Titr" pitchFamily="2" charset="-78"/>
              </a:rPr>
              <a:t>نمونه رویدادهای تعدیلی </a:t>
            </a:r>
            <a:endParaRPr lang="en-US" sz="4000" dirty="0">
              <a:solidFill>
                <a:srgbClr val="FF0000"/>
              </a:solidFill>
              <a:cs typeface="B Titr" pitchFamily="2" charset="-78"/>
            </a:endParaRPr>
          </a:p>
        </p:txBody>
      </p:sp>
      <p:sp>
        <p:nvSpPr>
          <p:cNvPr id="5" name="Rectangle 4"/>
          <p:cNvSpPr/>
          <p:nvPr/>
        </p:nvSpPr>
        <p:spPr>
          <a:xfrm>
            <a:off x="259308" y="894898"/>
            <a:ext cx="11273050" cy="4524315"/>
          </a:xfrm>
          <a:prstGeom prst="rect">
            <a:avLst/>
          </a:prstGeom>
        </p:spPr>
        <p:txBody>
          <a:bodyPr wrap="square">
            <a:spAutoFit/>
          </a:bodyPr>
          <a:lstStyle/>
          <a:p>
            <a:pPr algn="justLow">
              <a:lnSpc>
                <a:spcPct val="150000"/>
              </a:lnSpc>
            </a:pPr>
            <a:endParaRPr lang="fa-IR" sz="2800" b="1" dirty="0">
              <a:cs typeface="B Titr" pitchFamily="2" charset="-78"/>
            </a:endParaRPr>
          </a:p>
          <a:p>
            <a:pPr algn="justLow">
              <a:lnSpc>
                <a:spcPct val="150000"/>
              </a:lnSpc>
            </a:pPr>
            <a:r>
              <a:rPr lang="fa-IR" sz="3600" b="1" dirty="0" smtClean="0">
                <a:cs typeface="B Titr" pitchFamily="2" charset="-78"/>
              </a:rPr>
              <a:t>حل </a:t>
            </a:r>
            <a:r>
              <a:rPr lang="fa-IR" sz="3600" b="1" dirty="0">
                <a:cs typeface="B Titr" pitchFamily="2" charset="-78"/>
              </a:rPr>
              <a:t>و فصل یک دعوای حقوقی بعد از تاریخ </a:t>
            </a:r>
            <a:r>
              <a:rPr lang="fa-IR" sz="3600" b="1" dirty="0" smtClean="0">
                <a:cs typeface="B Titr" pitchFamily="2" charset="-78"/>
              </a:rPr>
              <a:t>ترازنامه‌ که </a:t>
            </a:r>
            <a:r>
              <a:rPr lang="fa-IR" sz="3600" b="1" dirty="0">
                <a:cs typeface="B Titr" pitchFamily="2" charset="-78"/>
              </a:rPr>
              <a:t>وجود تعهد فعلی دانشگاه در تاریخ ترازنامه را تأیید می‌کند. </a:t>
            </a:r>
            <a:endParaRPr lang="fa-IR" sz="3600" b="1" dirty="0" smtClean="0">
              <a:cs typeface="B Titr" pitchFamily="2" charset="-78"/>
            </a:endParaRPr>
          </a:p>
          <a:p>
            <a:pPr algn="justLow">
              <a:lnSpc>
                <a:spcPct val="150000"/>
              </a:lnSpc>
            </a:pPr>
            <a:endParaRPr lang="fa-IR" sz="2800" b="1" dirty="0" smtClean="0">
              <a:cs typeface="B Titr" pitchFamily="2" charset="-78"/>
            </a:endParaRPr>
          </a:p>
          <a:p>
            <a:pPr algn="justLow">
              <a:lnSpc>
                <a:spcPct val="150000"/>
              </a:lnSpc>
            </a:pPr>
            <a:endParaRPr lang="en-US" sz="1600" b="1" dirty="0" smtClean="0">
              <a:cs typeface="B Titr" pitchFamily="2" charset="-78"/>
            </a:endParaRPr>
          </a:p>
          <a:p>
            <a:pPr algn="justLow">
              <a:lnSpc>
                <a:spcPct val="150000"/>
              </a:lnSpc>
            </a:pPr>
            <a:endParaRPr lang="fa-IR" sz="1600" b="1" dirty="0" smtClean="0">
              <a:cs typeface="B Titr" pitchFamily="2" charset="-78"/>
            </a:endParaRPr>
          </a:p>
          <a:p>
            <a:pPr algn="justLow">
              <a:lnSpc>
                <a:spcPct val="150000"/>
              </a:lnSpc>
            </a:pPr>
            <a:endParaRPr lang="fa-IR" sz="1600" b="1" dirty="0" smtClean="0">
              <a:cs typeface="B Titr" pitchFamily="2" charset="-78"/>
            </a:endParaRPr>
          </a:p>
          <a:p>
            <a:pPr algn="justLow">
              <a:lnSpc>
                <a:spcPct val="150000"/>
              </a:lnSpc>
            </a:pPr>
            <a:endParaRPr lang="en-US" sz="1600" b="1" dirty="0">
              <a:cs typeface="B Titr" pitchFamily="2" charset="-78"/>
            </a:endParaRPr>
          </a:p>
        </p:txBody>
      </p:sp>
    </p:spTree>
    <p:extLst>
      <p:ext uri="{BB962C8B-B14F-4D97-AF65-F5344CB8AC3E}">
        <p14:creationId xmlns:p14="http://schemas.microsoft.com/office/powerpoint/2010/main" val="930433378"/>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4092" y="42980"/>
            <a:ext cx="4748416" cy="707886"/>
          </a:xfrm>
          <a:prstGeom prst="rect">
            <a:avLst/>
          </a:prstGeom>
        </p:spPr>
        <p:txBody>
          <a:bodyPr wrap="none">
            <a:spAutoFit/>
          </a:bodyPr>
          <a:lstStyle/>
          <a:p>
            <a:pPr lvl="0"/>
            <a:r>
              <a:rPr lang="fa-IR" sz="4000" b="1" dirty="0" smtClean="0">
                <a:solidFill>
                  <a:srgbClr val="FF0000"/>
                </a:solidFill>
                <a:cs typeface="B Titr" pitchFamily="2" charset="-78"/>
              </a:rPr>
              <a:t>نمونه رویدادهای تعدیلی </a:t>
            </a:r>
            <a:endParaRPr lang="en-US" sz="4000" dirty="0">
              <a:solidFill>
                <a:srgbClr val="FF0000"/>
              </a:solidFill>
              <a:cs typeface="B Titr" pitchFamily="2" charset="-78"/>
            </a:endParaRPr>
          </a:p>
        </p:txBody>
      </p:sp>
      <p:sp>
        <p:nvSpPr>
          <p:cNvPr id="5" name="Rectangle 4"/>
          <p:cNvSpPr/>
          <p:nvPr/>
        </p:nvSpPr>
        <p:spPr>
          <a:xfrm>
            <a:off x="259308" y="894898"/>
            <a:ext cx="11273050" cy="8032968"/>
          </a:xfrm>
          <a:prstGeom prst="rect">
            <a:avLst/>
          </a:prstGeom>
        </p:spPr>
        <p:txBody>
          <a:bodyPr wrap="square">
            <a:spAutoFit/>
          </a:bodyPr>
          <a:lstStyle/>
          <a:p>
            <a:pPr algn="justLow">
              <a:lnSpc>
                <a:spcPct val="150000"/>
              </a:lnSpc>
            </a:pPr>
            <a:r>
              <a:rPr lang="fa-IR" sz="3600" b="1" dirty="0" smtClean="0">
                <a:cs typeface="B Titr" pitchFamily="2" charset="-78"/>
              </a:rPr>
              <a:t>1)حل و فصل دعوای یاد شده شواهد اضافی مبنی ‌بر لزوم تعدیل مانده حساب های ذیربط را در تاریخ ترازنامه تأیید می‌کند.</a:t>
            </a:r>
          </a:p>
          <a:p>
            <a:pPr marL="742950" indent="-742950" algn="justLow">
              <a:lnSpc>
                <a:spcPct val="150000"/>
              </a:lnSpc>
              <a:buAutoNum type="arabicParenR"/>
            </a:pPr>
            <a:endParaRPr lang="fa-IR" sz="3600" b="1" dirty="0" smtClean="0">
              <a:cs typeface="B Titr" pitchFamily="2" charset="-78"/>
            </a:endParaRPr>
          </a:p>
          <a:p>
            <a:pPr algn="justLow">
              <a:lnSpc>
                <a:spcPct val="150000"/>
              </a:lnSpc>
            </a:pPr>
            <a:r>
              <a:rPr lang="fa-IR" sz="3600" b="1" dirty="0" smtClean="0">
                <a:cs typeface="B Titr" pitchFamily="2" charset="-78"/>
              </a:rPr>
              <a:t>اطلاعات </a:t>
            </a:r>
            <a:r>
              <a:rPr lang="fa-IR" sz="3600" b="1" dirty="0">
                <a:cs typeface="B Titr" pitchFamily="2" charset="-78"/>
              </a:rPr>
              <a:t>دریافتی بعد از تاریخ ترازنامه بیانگر آن باشد که ارزش یک دارایی در تاریخ ترازنامه </a:t>
            </a:r>
            <a:r>
              <a:rPr lang="fa-IR" sz="3600" b="1" u="sng" dirty="0">
                <a:solidFill>
                  <a:srgbClr val="FF0000"/>
                </a:solidFill>
                <a:cs typeface="B Titr" pitchFamily="2" charset="-78"/>
              </a:rPr>
              <a:t>کاهش</a:t>
            </a:r>
            <a:r>
              <a:rPr lang="fa-IR" sz="3600" b="1" dirty="0">
                <a:solidFill>
                  <a:srgbClr val="FF0000"/>
                </a:solidFill>
                <a:cs typeface="B Titr" pitchFamily="2" charset="-78"/>
              </a:rPr>
              <a:t> </a:t>
            </a:r>
            <a:r>
              <a:rPr lang="fa-IR" sz="3600" b="1" dirty="0">
                <a:cs typeface="B Titr" pitchFamily="2" charset="-78"/>
              </a:rPr>
              <a:t>یافته‌ یا‌ مبلغ زیان‌کاهش ارزش شناسایی شده قبلی برای آن دارایی نیازمند تعدیل است، برای مثال :</a:t>
            </a:r>
            <a:endParaRPr lang="en-US" sz="3600" b="1" dirty="0">
              <a:cs typeface="B Titr" pitchFamily="2" charset="-78"/>
            </a:endParaRPr>
          </a:p>
          <a:p>
            <a:pPr algn="justLow">
              <a:lnSpc>
                <a:spcPct val="150000"/>
              </a:lnSpc>
            </a:pPr>
            <a:endParaRPr lang="en-US" sz="3600" b="1" dirty="0">
              <a:cs typeface="B Titr" pitchFamily="2" charset="-78"/>
            </a:endParaRPr>
          </a:p>
          <a:p>
            <a:pPr algn="justLow">
              <a:lnSpc>
                <a:spcPct val="150000"/>
              </a:lnSpc>
            </a:pPr>
            <a:endParaRPr lang="fa-IR" sz="2800" b="1" dirty="0" smtClean="0">
              <a:cs typeface="B Titr" pitchFamily="2" charset="-78"/>
            </a:endParaRPr>
          </a:p>
          <a:p>
            <a:pPr algn="justLow">
              <a:lnSpc>
                <a:spcPct val="150000"/>
              </a:lnSpc>
            </a:pPr>
            <a:endParaRPr lang="en-US" sz="1600" b="1" dirty="0" smtClean="0">
              <a:cs typeface="B Titr" pitchFamily="2" charset="-78"/>
            </a:endParaRPr>
          </a:p>
          <a:p>
            <a:pPr algn="justLow">
              <a:lnSpc>
                <a:spcPct val="150000"/>
              </a:lnSpc>
            </a:pPr>
            <a:endParaRPr lang="fa-IR" sz="1600" b="1" dirty="0" smtClean="0">
              <a:cs typeface="B Titr" pitchFamily="2" charset="-78"/>
            </a:endParaRPr>
          </a:p>
          <a:p>
            <a:pPr algn="justLow">
              <a:lnSpc>
                <a:spcPct val="150000"/>
              </a:lnSpc>
            </a:pPr>
            <a:endParaRPr lang="fa-IR" sz="1600" b="1" dirty="0" smtClean="0">
              <a:cs typeface="B Titr" pitchFamily="2" charset="-78"/>
            </a:endParaRPr>
          </a:p>
          <a:p>
            <a:pPr algn="justLow">
              <a:lnSpc>
                <a:spcPct val="150000"/>
              </a:lnSpc>
            </a:pPr>
            <a:endParaRPr lang="en-US" sz="1600" b="1" dirty="0">
              <a:cs typeface="B Titr" pitchFamily="2" charset="-78"/>
            </a:endParaRPr>
          </a:p>
        </p:txBody>
      </p:sp>
    </p:spTree>
    <p:extLst>
      <p:ext uri="{BB962C8B-B14F-4D97-AF65-F5344CB8AC3E}">
        <p14:creationId xmlns:p14="http://schemas.microsoft.com/office/powerpoint/2010/main" val="930433378"/>
      </p:ext>
    </p:extLst>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4092" y="42980"/>
            <a:ext cx="4748416" cy="707886"/>
          </a:xfrm>
          <a:prstGeom prst="rect">
            <a:avLst/>
          </a:prstGeom>
        </p:spPr>
        <p:txBody>
          <a:bodyPr wrap="none">
            <a:spAutoFit/>
          </a:bodyPr>
          <a:lstStyle/>
          <a:p>
            <a:pPr lvl="0"/>
            <a:r>
              <a:rPr lang="fa-IR" sz="4000" b="1" u="sng" dirty="0" smtClean="0">
                <a:solidFill>
                  <a:srgbClr val="00B0F0"/>
                </a:solidFill>
                <a:cs typeface="B Titr" pitchFamily="2" charset="-78"/>
              </a:rPr>
              <a:t>نمونه رویدادهای تعدیلی </a:t>
            </a:r>
            <a:endParaRPr lang="en-US" sz="4000" u="sng" dirty="0">
              <a:solidFill>
                <a:srgbClr val="00B0F0"/>
              </a:solidFill>
              <a:cs typeface="B Titr" pitchFamily="2" charset="-78"/>
            </a:endParaRPr>
          </a:p>
        </p:txBody>
      </p:sp>
      <p:sp>
        <p:nvSpPr>
          <p:cNvPr id="5" name="Rectangle 4"/>
          <p:cNvSpPr/>
          <p:nvPr/>
        </p:nvSpPr>
        <p:spPr>
          <a:xfrm>
            <a:off x="259308" y="894898"/>
            <a:ext cx="11273050" cy="12464951"/>
          </a:xfrm>
          <a:prstGeom prst="rect">
            <a:avLst/>
          </a:prstGeom>
        </p:spPr>
        <p:txBody>
          <a:bodyPr wrap="square">
            <a:spAutoFit/>
          </a:bodyPr>
          <a:lstStyle/>
          <a:p>
            <a:pPr algn="justLow">
              <a:lnSpc>
                <a:spcPct val="150000"/>
              </a:lnSpc>
            </a:pPr>
            <a:r>
              <a:rPr lang="fa-IR" sz="3300" b="1" dirty="0" smtClean="0">
                <a:cs typeface="B Titr" pitchFamily="2" charset="-78"/>
              </a:rPr>
              <a:t>2</a:t>
            </a:r>
            <a:r>
              <a:rPr lang="fa-IR" sz="3300" b="1" dirty="0">
                <a:cs typeface="B Titr" pitchFamily="2" charset="-78"/>
              </a:rPr>
              <a:t>) </a:t>
            </a:r>
            <a:r>
              <a:rPr lang="fa-IR" sz="3300" b="1" u="sng" dirty="0">
                <a:solidFill>
                  <a:srgbClr val="FF0000"/>
                </a:solidFill>
                <a:cs typeface="B Titr" pitchFamily="2" charset="-78"/>
              </a:rPr>
              <a:t>دریافت وجه </a:t>
            </a:r>
            <a:r>
              <a:rPr lang="fa-IR" sz="3300" b="1" dirty="0">
                <a:cs typeface="B Titr" pitchFamily="2" charset="-78"/>
              </a:rPr>
              <a:t>یا مشخص شدن </a:t>
            </a:r>
            <a:r>
              <a:rPr lang="fa-IR" sz="3300" b="1" u="sng" dirty="0">
                <a:solidFill>
                  <a:srgbClr val="FF0000"/>
                </a:solidFill>
                <a:cs typeface="B Titr" pitchFamily="2" charset="-78"/>
              </a:rPr>
              <a:t>مبلغ قابل وصول بابت ادعاهای خسارت </a:t>
            </a:r>
            <a:r>
              <a:rPr lang="fa-IR" sz="3300" b="1" dirty="0">
                <a:cs typeface="B Titr" pitchFamily="2" charset="-78"/>
              </a:rPr>
              <a:t>از شرکتهای بیمه که در تاریخ ترازنامه در مرحله مذاکره بوده است و کشف موارد اشتباه  با اهمیت که حاکی از نادرست بودن صورت‌های مالی است</a:t>
            </a:r>
            <a:r>
              <a:rPr lang="fa-IR" sz="3300" b="1" dirty="0" smtClean="0">
                <a:cs typeface="B Titr" pitchFamily="2" charset="-78"/>
              </a:rPr>
              <a:t>.</a:t>
            </a:r>
          </a:p>
          <a:p>
            <a:pPr algn="justLow"/>
            <a:endParaRPr lang="en-US" sz="3300" b="1" dirty="0">
              <a:cs typeface="B Titr" pitchFamily="2" charset="-78"/>
            </a:endParaRPr>
          </a:p>
          <a:p>
            <a:pPr algn="justLow">
              <a:lnSpc>
                <a:spcPct val="150000"/>
              </a:lnSpc>
            </a:pPr>
            <a:r>
              <a:rPr lang="fa-IR" sz="3300" b="1" dirty="0" smtClean="0">
                <a:cs typeface="B Titr" pitchFamily="2" charset="-78"/>
              </a:rPr>
              <a:t>3) </a:t>
            </a:r>
            <a:r>
              <a:rPr lang="fa-IR" sz="3300" b="1" u="sng" dirty="0">
                <a:solidFill>
                  <a:srgbClr val="FF0000"/>
                </a:solidFill>
                <a:cs typeface="B Titr" pitchFamily="2" charset="-78"/>
              </a:rPr>
              <a:t>ورشکستگی</a:t>
            </a:r>
            <a:r>
              <a:rPr lang="fa-IR" sz="3300" b="1" dirty="0" smtClean="0">
                <a:solidFill>
                  <a:srgbClr val="FF0000"/>
                </a:solidFill>
                <a:cs typeface="B Titr" pitchFamily="2" charset="-78"/>
              </a:rPr>
              <a:t> </a:t>
            </a:r>
            <a:r>
              <a:rPr lang="fa-IR" sz="3300" b="1" dirty="0">
                <a:cs typeface="B Titr" pitchFamily="2" charset="-78"/>
              </a:rPr>
              <a:t>یک موسسه </a:t>
            </a:r>
            <a:r>
              <a:rPr lang="fa-IR" sz="3300" b="1" u="sng" dirty="0">
                <a:solidFill>
                  <a:srgbClr val="FF0000"/>
                </a:solidFill>
                <a:cs typeface="B Titr" pitchFamily="2" charset="-78"/>
              </a:rPr>
              <a:t>بیمه­ای</a:t>
            </a:r>
            <a:r>
              <a:rPr lang="fa-IR" sz="3300" b="1" dirty="0">
                <a:solidFill>
                  <a:srgbClr val="FF0000"/>
                </a:solidFill>
                <a:cs typeface="B Titr" pitchFamily="2" charset="-78"/>
              </a:rPr>
              <a:t> </a:t>
            </a:r>
            <a:r>
              <a:rPr lang="fa-IR" sz="3300" b="1" dirty="0">
                <a:cs typeface="B Titr" pitchFamily="2" charset="-78"/>
              </a:rPr>
              <a:t>طرف قرارداد بیمارستان ها که بعد از تاریخ ترازنامه رخ می‌دهد، معمولاً مؤید وجود زیان در‌مورد یک حساب دریافتنی </a:t>
            </a:r>
            <a:r>
              <a:rPr lang="fa-IR" sz="3300" b="1" dirty="0" smtClean="0">
                <a:cs typeface="B Titr" pitchFamily="2" charset="-78"/>
              </a:rPr>
              <a:t>در </a:t>
            </a:r>
            <a:r>
              <a:rPr lang="fa-IR" sz="3300" b="1" dirty="0">
                <a:cs typeface="B Titr" pitchFamily="2" charset="-78"/>
              </a:rPr>
              <a:t>تاریخ ترازنامه است  </a:t>
            </a:r>
            <a:r>
              <a:rPr lang="fa-IR" sz="3300" b="1" dirty="0" smtClean="0">
                <a:cs typeface="B Titr" pitchFamily="2" charset="-78"/>
              </a:rPr>
              <a:t>و </a:t>
            </a:r>
            <a:r>
              <a:rPr lang="fa-IR" sz="3300" b="1" dirty="0">
                <a:cs typeface="B Titr" pitchFamily="2" charset="-78"/>
              </a:rPr>
              <a:t>دانشگاه لازم است مبلغ دفتری حسابهای مزبور را تعدیل کند </a:t>
            </a:r>
            <a:r>
              <a:rPr lang="fa-IR" sz="3300" b="1" dirty="0" smtClean="0">
                <a:cs typeface="B Titr" pitchFamily="2" charset="-78"/>
              </a:rPr>
              <a:t>.</a:t>
            </a:r>
          </a:p>
          <a:p>
            <a:pPr algn="justLow">
              <a:lnSpc>
                <a:spcPct val="150000"/>
              </a:lnSpc>
            </a:pPr>
            <a:endParaRPr lang="fa-IR" sz="3600" b="1" dirty="0">
              <a:cs typeface="B Titr" pitchFamily="2" charset="-78"/>
            </a:endParaRPr>
          </a:p>
          <a:p>
            <a:pPr algn="justLow">
              <a:lnSpc>
                <a:spcPct val="150000"/>
              </a:lnSpc>
            </a:pPr>
            <a:endParaRPr lang="fa-IR" sz="3600" b="1" dirty="0" smtClean="0">
              <a:cs typeface="B Titr" pitchFamily="2" charset="-78"/>
            </a:endParaRPr>
          </a:p>
          <a:p>
            <a:pPr algn="justLow">
              <a:lnSpc>
                <a:spcPct val="150000"/>
              </a:lnSpc>
            </a:pPr>
            <a:endParaRPr lang="fa-IR" sz="3600" b="1" dirty="0">
              <a:cs typeface="B Titr" pitchFamily="2" charset="-78"/>
            </a:endParaRPr>
          </a:p>
          <a:p>
            <a:pPr algn="justLow">
              <a:lnSpc>
                <a:spcPct val="150000"/>
              </a:lnSpc>
            </a:pPr>
            <a:endParaRPr lang="en-US" sz="3600" b="1" dirty="0">
              <a:cs typeface="B Titr" pitchFamily="2" charset="-78"/>
            </a:endParaRPr>
          </a:p>
          <a:p>
            <a:pPr algn="justLow">
              <a:lnSpc>
                <a:spcPct val="150000"/>
              </a:lnSpc>
            </a:pPr>
            <a:endParaRPr lang="en-US" sz="3600" b="1" dirty="0">
              <a:cs typeface="B Titr" pitchFamily="2" charset="-78"/>
            </a:endParaRPr>
          </a:p>
          <a:p>
            <a:pPr algn="justLow">
              <a:lnSpc>
                <a:spcPct val="150000"/>
              </a:lnSpc>
            </a:pPr>
            <a:endParaRPr lang="fa-IR" sz="2800" b="1" dirty="0" smtClean="0">
              <a:cs typeface="B Titr" pitchFamily="2" charset="-78"/>
            </a:endParaRPr>
          </a:p>
          <a:p>
            <a:pPr algn="justLow">
              <a:lnSpc>
                <a:spcPct val="150000"/>
              </a:lnSpc>
            </a:pPr>
            <a:endParaRPr lang="en-US" sz="1600" b="1" dirty="0" smtClean="0">
              <a:cs typeface="B Titr" pitchFamily="2" charset="-78"/>
            </a:endParaRPr>
          </a:p>
          <a:p>
            <a:pPr algn="justLow">
              <a:lnSpc>
                <a:spcPct val="150000"/>
              </a:lnSpc>
            </a:pPr>
            <a:endParaRPr lang="fa-IR" sz="1600" b="1" dirty="0" smtClean="0">
              <a:cs typeface="B Titr" pitchFamily="2" charset="-78"/>
            </a:endParaRPr>
          </a:p>
          <a:p>
            <a:pPr algn="justLow">
              <a:lnSpc>
                <a:spcPct val="150000"/>
              </a:lnSpc>
            </a:pPr>
            <a:endParaRPr lang="fa-IR" sz="1600" b="1" dirty="0" smtClean="0">
              <a:cs typeface="B Titr" pitchFamily="2" charset="-78"/>
            </a:endParaRPr>
          </a:p>
          <a:p>
            <a:pPr algn="justLow">
              <a:lnSpc>
                <a:spcPct val="150000"/>
              </a:lnSpc>
            </a:pPr>
            <a:endParaRPr lang="en-US" sz="1600" b="1" dirty="0">
              <a:cs typeface="B Titr" pitchFamily="2" charset="-78"/>
            </a:endParaRPr>
          </a:p>
        </p:txBody>
      </p:sp>
    </p:spTree>
    <p:extLst>
      <p:ext uri="{BB962C8B-B14F-4D97-AF65-F5344CB8AC3E}">
        <p14:creationId xmlns:p14="http://schemas.microsoft.com/office/powerpoint/2010/main" val="2078393374"/>
      </p:ext>
    </p:extLst>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5281" y="187012"/>
            <a:ext cx="5458546" cy="707886"/>
          </a:xfrm>
          <a:prstGeom prst="rect">
            <a:avLst/>
          </a:prstGeom>
        </p:spPr>
        <p:txBody>
          <a:bodyPr wrap="none">
            <a:spAutoFit/>
          </a:bodyPr>
          <a:lstStyle/>
          <a:p>
            <a:pPr lvl="0"/>
            <a:r>
              <a:rPr lang="fa-IR" sz="4000" b="1" u="sng" dirty="0" smtClean="0">
                <a:solidFill>
                  <a:srgbClr val="00B0F0"/>
                </a:solidFill>
                <a:cs typeface="B Titr" pitchFamily="2" charset="-78"/>
              </a:rPr>
              <a:t>نمونه رویدادهای غیر تعدیلی </a:t>
            </a:r>
            <a:endParaRPr lang="en-US" sz="4000" u="sng" dirty="0">
              <a:solidFill>
                <a:srgbClr val="00B0F0"/>
              </a:solidFill>
              <a:cs typeface="B Titr" pitchFamily="2" charset="-78"/>
            </a:endParaRPr>
          </a:p>
        </p:txBody>
      </p:sp>
      <p:sp>
        <p:nvSpPr>
          <p:cNvPr id="5" name="Rectangle 4"/>
          <p:cNvSpPr/>
          <p:nvPr/>
        </p:nvSpPr>
        <p:spPr>
          <a:xfrm>
            <a:off x="259308" y="444514"/>
            <a:ext cx="11273050" cy="11548098"/>
          </a:xfrm>
          <a:prstGeom prst="rect">
            <a:avLst/>
          </a:prstGeom>
        </p:spPr>
        <p:txBody>
          <a:bodyPr wrap="square">
            <a:spAutoFit/>
          </a:bodyPr>
          <a:lstStyle/>
          <a:p>
            <a:pPr algn="justLow"/>
            <a:endParaRPr lang="en-US" sz="3300" b="1" dirty="0">
              <a:cs typeface="B Titr" pitchFamily="2" charset="-78"/>
            </a:endParaRPr>
          </a:p>
          <a:p>
            <a:pPr lvl="0">
              <a:lnSpc>
                <a:spcPct val="200000"/>
              </a:lnSpc>
            </a:pPr>
            <a:r>
              <a:rPr lang="fa-IR" sz="3600" b="1" dirty="0" smtClean="0">
                <a:cs typeface="B Titr" pitchFamily="2" charset="-78"/>
              </a:rPr>
              <a:t>1) انتزاع </a:t>
            </a:r>
            <a:r>
              <a:rPr lang="fa-IR" sz="3600" b="1" dirty="0">
                <a:cs typeface="B Titr" pitchFamily="2" charset="-78"/>
              </a:rPr>
              <a:t>یک یا چند ‌واحد تابعه از دانشگاه و تشکیل دانشگاه جدید یا ادغام دو دانشگاه در یک دانشگاه </a:t>
            </a:r>
            <a:endParaRPr lang="en-US" sz="3600" b="1" dirty="0">
              <a:cs typeface="B Titr" pitchFamily="2" charset="-78"/>
            </a:endParaRPr>
          </a:p>
          <a:p>
            <a:pPr lvl="0">
              <a:lnSpc>
                <a:spcPct val="200000"/>
              </a:lnSpc>
            </a:pPr>
            <a:r>
              <a:rPr lang="fa-IR" sz="3600" b="1" dirty="0">
                <a:cs typeface="B Titr" pitchFamily="2" charset="-78"/>
              </a:rPr>
              <a:t>  </a:t>
            </a:r>
            <a:r>
              <a:rPr lang="fa-IR" sz="3600" b="1" dirty="0" smtClean="0">
                <a:cs typeface="B Titr" pitchFamily="2" charset="-78"/>
              </a:rPr>
              <a:t>2) اعلام </a:t>
            </a:r>
            <a:r>
              <a:rPr lang="fa-IR" sz="3600" b="1" dirty="0">
                <a:cs typeface="B Titr" pitchFamily="2" charset="-78"/>
              </a:rPr>
              <a:t>برنامه‌ای برای </a:t>
            </a:r>
            <a:r>
              <a:rPr lang="fa-IR" sz="3600" b="1" dirty="0">
                <a:solidFill>
                  <a:srgbClr val="FF0000"/>
                </a:solidFill>
                <a:cs typeface="B Titr" pitchFamily="2" charset="-78"/>
              </a:rPr>
              <a:t>توقف عملیات </a:t>
            </a:r>
            <a:r>
              <a:rPr lang="fa-IR" sz="3600" b="1" dirty="0">
                <a:cs typeface="B Titr" pitchFamily="2" charset="-78"/>
              </a:rPr>
              <a:t>یک بیمارستان</a:t>
            </a:r>
            <a:endParaRPr lang="en-US" sz="3600" b="1" dirty="0">
              <a:cs typeface="B Titr" pitchFamily="2" charset="-78"/>
            </a:endParaRPr>
          </a:p>
          <a:p>
            <a:pPr lvl="0">
              <a:lnSpc>
                <a:spcPct val="200000"/>
              </a:lnSpc>
            </a:pPr>
            <a:r>
              <a:rPr lang="fa-IR" sz="3600" b="1" dirty="0" smtClean="0">
                <a:cs typeface="B Titr" pitchFamily="2" charset="-78"/>
              </a:rPr>
              <a:t>3) وارد </a:t>
            </a:r>
            <a:r>
              <a:rPr lang="fa-IR" sz="3600" b="1" dirty="0">
                <a:cs typeface="B Titr" pitchFamily="2" charset="-78"/>
              </a:rPr>
              <a:t>شدن خسارت به تأسیسات و تجهیزات اصلی دانشگاه براثر </a:t>
            </a:r>
            <a:r>
              <a:rPr lang="fa-IR" sz="3600" b="1" dirty="0" smtClean="0">
                <a:cs typeface="B Titr" pitchFamily="2" charset="-78"/>
              </a:rPr>
              <a:t>آتش‌سوزی</a:t>
            </a:r>
            <a:endParaRPr lang="fa-IR" sz="4000" b="1" dirty="0">
              <a:cs typeface="B Titr" pitchFamily="2" charset="-78"/>
            </a:endParaRPr>
          </a:p>
          <a:p>
            <a:pPr algn="justLow">
              <a:lnSpc>
                <a:spcPct val="150000"/>
              </a:lnSpc>
            </a:pPr>
            <a:endParaRPr lang="fa-IR" sz="3600" b="1" dirty="0" smtClean="0">
              <a:cs typeface="B Titr" pitchFamily="2" charset="-78"/>
            </a:endParaRPr>
          </a:p>
          <a:p>
            <a:pPr algn="justLow">
              <a:lnSpc>
                <a:spcPct val="150000"/>
              </a:lnSpc>
            </a:pPr>
            <a:endParaRPr lang="fa-IR" sz="3600" b="1" dirty="0">
              <a:cs typeface="B Titr" pitchFamily="2" charset="-78"/>
            </a:endParaRPr>
          </a:p>
          <a:p>
            <a:pPr algn="justLow">
              <a:lnSpc>
                <a:spcPct val="150000"/>
              </a:lnSpc>
            </a:pPr>
            <a:endParaRPr lang="en-US" sz="3600" b="1" dirty="0">
              <a:cs typeface="B Titr" pitchFamily="2" charset="-78"/>
            </a:endParaRPr>
          </a:p>
          <a:p>
            <a:pPr algn="justLow">
              <a:lnSpc>
                <a:spcPct val="150000"/>
              </a:lnSpc>
            </a:pPr>
            <a:endParaRPr lang="en-US" sz="3600" b="1" dirty="0">
              <a:cs typeface="B Titr" pitchFamily="2" charset="-78"/>
            </a:endParaRPr>
          </a:p>
          <a:p>
            <a:pPr algn="justLow">
              <a:lnSpc>
                <a:spcPct val="150000"/>
              </a:lnSpc>
            </a:pPr>
            <a:endParaRPr lang="fa-IR" sz="2800" b="1" dirty="0" smtClean="0">
              <a:cs typeface="B Titr" pitchFamily="2" charset="-78"/>
            </a:endParaRPr>
          </a:p>
          <a:p>
            <a:pPr algn="justLow">
              <a:lnSpc>
                <a:spcPct val="150000"/>
              </a:lnSpc>
            </a:pPr>
            <a:endParaRPr lang="en-US" sz="1600" b="1" dirty="0" smtClean="0">
              <a:cs typeface="B Titr" pitchFamily="2" charset="-78"/>
            </a:endParaRPr>
          </a:p>
          <a:p>
            <a:pPr algn="justLow">
              <a:lnSpc>
                <a:spcPct val="150000"/>
              </a:lnSpc>
            </a:pPr>
            <a:endParaRPr lang="fa-IR" sz="1600" b="1" dirty="0" smtClean="0">
              <a:cs typeface="B Titr" pitchFamily="2" charset="-78"/>
            </a:endParaRPr>
          </a:p>
          <a:p>
            <a:pPr algn="justLow">
              <a:lnSpc>
                <a:spcPct val="150000"/>
              </a:lnSpc>
            </a:pPr>
            <a:endParaRPr lang="fa-IR" sz="1600" b="1" dirty="0" smtClean="0">
              <a:cs typeface="B Titr" pitchFamily="2" charset="-78"/>
            </a:endParaRPr>
          </a:p>
          <a:p>
            <a:pPr algn="justLow">
              <a:lnSpc>
                <a:spcPct val="150000"/>
              </a:lnSpc>
            </a:pPr>
            <a:endParaRPr lang="en-US" sz="1600" b="1" dirty="0">
              <a:cs typeface="B Titr" pitchFamily="2" charset="-78"/>
            </a:endParaRPr>
          </a:p>
        </p:txBody>
      </p:sp>
    </p:spTree>
    <p:extLst>
      <p:ext uri="{BB962C8B-B14F-4D97-AF65-F5344CB8AC3E}">
        <p14:creationId xmlns:p14="http://schemas.microsoft.com/office/powerpoint/2010/main" val="2977034126"/>
      </p:ext>
    </p:extLst>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5281" y="187012"/>
            <a:ext cx="5458546" cy="707886"/>
          </a:xfrm>
          <a:prstGeom prst="rect">
            <a:avLst/>
          </a:prstGeom>
        </p:spPr>
        <p:txBody>
          <a:bodyPr wrap="none">
            <a:spAutoFit/>
          </a:bodyPr>
          <a:lstStyle/>
          <a:p>
            <a:pPr lvl="0"/>
            <a:r>
              <a:rPr lang="fa-IR" sz="4000" b="1" u="sng" dirty="0" smtClean="0">
                <a:solidFill>
                  <a:srgbClr val="00B0F0"/>
                </a:solidFill>
                <a:cs typeface="B Titr" pitchFamily="2" charset="-78"/>
              </a:rPr>
              <a:t>نمونه رویدادهای غیر تعدیلی </a:t>
            </a:r>
            <a:endParaRPr lang="en-US" sz="4000" u="sng" dirty="0">
              <a:solidFill>
                <a:srgbClr val="00B0F0"/>
              </a:solidFill>
              <a:cs typeface="B Titr" pitchFamily="2" charset="-78"/>
            </a:endParaRPr>
          </a:p>
        </p:txBody>
      </p:sp>
      <p:sp>
        <p:nvSpPr>
          <p:cNvPr id="5" name="Rectangle 4"/>
          <p:cNvSpPr/>
          <p:nvPr/>
        </p:nvSpPr>
        <p:spPr>
          <a:xfrm>
            <a:off x="259308" y="894898"/>
            <a:ext cx="11273050" cy="11449288"/>
          </a:xfrm>
          <a:prstGeom prst="rect">
            <a:avLst/>
          </a:prstGeom>
        </p:spPr>
        <p:txBody>
          <a:bodyPr wrap="square">
            <a:spAutoFit/>
          </a:bodyPr>
          <a:lstStyle/>
          <a:p>
            <a:pPr algn="justLow"/>
            <a:endParaRPr lang="en-US" sz="3300" b="1" dirty="0">
              <a:cs typeface="B Titr" pitchFamily="2" charset="-78"/>
            </a:endParaRPr>
          </a:p>
          <a:p>
            <a:pPr lvl="0">
              <a:lnSpc>
                <a:spcPct val="150000"/>
              </a:lnSpc>
            </a:pPr>
            <a:r>
              <a:rPr lang="fa-IR" sz="3300" b="1" dirty="0" smtClean="0">
                <a:cs typeface="B Titr" pitchFamily="2" charset="-78"/>
              </a:rPr>
              <a:t>4) تغییرات </a:t>
            </a:r>
            <a:r>
              <a:rPr lang="fa-IR" sz="3300" b="1" dirty="0">
                <a:cs typeface="B Titr" pitchFamily="2" charset="-78"/>
              </a:rPr>
              <a:t>عمده در نرخهای تعرفه وضع شده یا اعلام شده بعد از تاریخ ترازنامه، در صورتی که به دوره‌های مالی گذشته تسری نداشته </a:t>
            </a:r>
            <a:r>
              <a:rPr lang="fa-IR" sz="3300" b="1" dirty="0" smtClean="0">
                <a:cs typeface="B Titr" pitchFamily="2" charset="-78"/>
              </a:rPr>
              <a:t>باشد.</a:t>
            </a:r>
          </a:p>
          <a:p>
            <a:pPr lvl="0">
              <a:lnSpc>
                <a:spcPct val="150000"/>
              </a:lnSpc>
            </a:pPr>
            <a:endParaRPr lang="fa-IR" sz="3300" b="1" dirty="0" smtClean="0">
              <a:cs typeface="B Titr" pitchFamily="2" charset="-78"/>
            </a:endParaRPr>
          </a:p>
          <a:p>
            <a:pPr lvl="0">
              <a:lnSpc>
                <a:spcPct val="150000"/>
              </a:lnSpc>
            </a:pPr>
            <a:endParaRPr lang="en-US" sz="3300" b="1" dirty="0">
              <a:cs typeface="B Titr" pitchFamily="2" charset="-78"/>
            </a:endParaRPr>
          </a:p>
          <a:p>
            <a:pPr lvl="0">
              <a:lnSpc>
                <a:spcPct val="150000"/>
              </a:lnSpc>
            </a:pPr>
            <a:r>
              <a:rPr lang="fa-IR" sz="3300" b="1" dirty="0" smtClean="0">
                <a:cs typeface="B Titr" pitchFamily="2" charset="-78"/>
              </a:rPr>
              <a:t>5) دعوای </a:t>
            </a:r>
            <a:r>
              <a:rPr lang="fa-IR" sz="3300" b="1" dirty="0">
                <a:cs typeface="B Titr" pitchFamily="2" charset="-78"/>
              </a:rPr>
              <a:t>حقوقی عمده </a:t>
            </a:r>
            <a:r>
              <a:rPr lang="fa-IR" sz="3300" b="1" dirty="0" smtClean="0">
                <a:cs typeface="B Titr" pitchFamily="2" charset="-78"/>
              </a:rPr>
              <a:t>که </a:t>
            </a:r>
            <a:r>
              <a:rPr lang="fa-IR" sz="3300" b="1" dirty="0">
                <a:cs typeface="B Titr" pitchFamily="2" charset="-78"/>
              </a:rPr>
              <a:t>صرفاً ناشی از رویدادهای بعد از تاریخ ترازنامه باشد.</a:t>
            </a:r>
            <a:endParaRPr lang="en-US" sz="3300" b="1" dirty="0">
              <a:cs typeface="B Titr" pitchFamily="2" charset="-78"/>
            </a:endParaRPr>
          </a:p>
          <a:p>
            <a:pPr algn="justLow">
              <a:lnSpc>
                <a:spcPct val="150000"/>
              </a:lnSpc>
            </a:pPr>
            <a:endParaRPr lang="fa-IR" sz="3600" b="1" dirty="0">
              <a:cs typeface="B Titr" pitchFamily="2" charset="-78"/>
            </a:endParaRPr>
          </a:p>
          <a:p>
            <a:pPr algn="justLow">
              <a:lnSpc>
                <a:spcPct val="150000"/>
              </a:lnSpc>
            </a:pPr>
            <a:endParaRPr lang="fa-IR" sz="3600" b="1" dirty="0" smtClean="0">
              <a:cs typeface="B Titr" pitchFamily="2" charset="-78"/>
            </a:endParaRPr>
          </a:p>
          <a:p>
            <a:pPr algn="justLow">
              <a:lnSpc>
                <a:spcPct val="150000"/>
              </a:lnSpc>
            </a:pPr>
            <a:endParaRPr lang="fa-IR" sz="3600" b="1" dirty="0">
              <a:cs typeface="B Titr" pitchFamily="2" charset="-78"/>
            </a:endParaRPr>
          </a:p>
          <a:p>
            <a:pPr algn="justLow">
              <a:lnSpc>
                <a:spcPct val="150000"/>
              </a:lnSpc>
            </a:pPr>
            <a:endParaRPr lang="en-US" sz="3600" b="1" dirty="0">
              <a:cs typeface="B Titr" pitchFamily="2" charset="-78"/>
            </a:endParaRPr>
          </a:p>
          <a:p>
            <a:pPr algn="justLow">
              <a:lnSpc>
                <a:spcPct val="150000"/>
              </a:lnSpc>
            </a:pPr>
            <a:endParaRPr lang="en-US" sz="3600" b="1" dirty="0">
              <a:cs typeface="B Titr" pitchFamily="2" charset="-78"/>
            </a:endParaRPr>
          </a:p>
          <a:p>
            <a:pPr algn="justLow">
              <a:lnSpc>
                <a:spcPct val="150000"/>
              </a:lnSpc>
            </a:pPr>
            <a:endParaRPr lang="fa-IR" sz="2800" b="1" dirty="0" smtClean="0">
              <a:cs typeface="B Titr" pitchFamily="2" charset="-78"/>
            </a:endParaRPr>
          </a:p>
          <a:p>
            <a:pPr algn="justLow">
              <a:lnSpc>
                <a:spcPct val="150000"/>
              </a:lnSpc>
            </a:pPr>
            <a:endParaRPr lang="en-US" sz="1600" b="1" dirty="0" smtClean="0">
              <a:cs typeface="B Titr" pitchFamily="2" charset="-78"/>
            </a:endParaRPr>
          </a:p>
          <a:p>
            <a:pPr algn="justLow">
              <a:lnSpc>
                <a:spcPct val="150000"/>
              </a:lnSpc>
            </a:pPr>
            <a:endParaRPr lang="fa-IR" sz="1600" b="1" dirty="0" smtClean="0">
              <a:cs typeface="B Titr" pitchFamily="2" charset="-78"/>
            </a:endParaRPr>
          </a:p>
          <a:p>
            <a:pPr algn="justLow">
              <a:lnSpc>
                <a:spcPct val="150000"/>
              </a:lnSpc>
            </a:pPr>
            <a:endParaRPr lang="fa-IR" sz="1600" b="1" dirty="0" smtClean="0">
              <a:cs typeface="B Titr" pitchFamily="2" charset="-78"/>
            </a:endParaRPr>
          </a:p>
          <a:p>
            <a:pPr algn="justLow">
              <a:lnSpc>
                <a:spcPct val="150000"/>
              </a:lnSpc>
            </a:pPr>
            <a:endParaRPr lang="en-US" sz="1600" b="1" dirty="0">
              <a:cs typeface="B Titr" pitchFamily="2" charset="-78"/>
            </a:endParaRPr>
          </a:p>
        </p:txBody>
      </p:sp>
    </p:spTree>
    <p:extLst>
      <p:ext uri="{BB962C8B-B14F-4D97-AF65-F5344CB8AC3E}">
        <p14:creationId xmlns:p14="http://schemas.microsoft.com/office/powerpoint/2010/main" val="3899602985"/>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282194210"/>
              </p:ext>
            </p:extLst>
          </p:nvPr>
        </p:nvGraphicFramePr>
        <p:xfrm>
          <a:off x="150125" y="1283319"/>
          <a:ext cx="11818962" cy="5336271"/>
        </p:xfrm>
        <a:graphic>
          <a:graphicData uri="http://schemas.openxmlformats.org/drawingml/2006/table">
            <a:tbl>
              <a:tblPr rtl="1">
                <a:tableStyleId>{5C22544A-7EE6-4342-B048-85BDC9FD1C3A}</a:tableStyleId>
              </a:tblPr>
              <a:tblGrid>
                <a:gridCol w="3495545"/>
                <a:gridCol w="559913"/>
                <a:gridCol w="877023"/>
                <a:gridCol w="877023"/>
                <a:gridCol w="3574033"/>
                <a:gridCol w="591824"/>
                <a:gridCol w="877023"/>
                <a:gridCol w="966578"/>
              </a:tblGrid>
              <a:tr h="289687">
                <a:tc>
                  <a:txBody>
                    <a:bodyPr/>
                    <a:lstStyle/>
                    <a:p>
                      <a:pPr algn="ctr" rtl="1">
                        <a:lnSpc>
                          <a:spcPts val="1300"/>
                        </a:lnSpc>
                        <a:spcAft>
                          <a:spcPts val="0"/>
                        </a:spcAft>
                      </a:pPr>
                      <a:r>
                        <a:rPr lang="fa-IR" sz="1000" b="1" dirty="0">
                          <a:effectLst/>
                          <a:cs typeface="B Titr" pitchFamily="2" charset="-78"/>
                        </a:rPr>
                        <a:t>داراییها</a:t>
                      </a:r>
                      <a:endParaRPr lang="en-US" sz="1100" b="1" dirty="0">
                        <a:effectLst/>
                        <a:latin typeface="Times New Roman"/>
                        <a:ea typeface="Times New Roman"/>
                        <a:cs typeface="B Titr" pitchFamily="2" charset="-78"/>
                      </a:endParaRPr>
                    </a:p>
                  </a:txBody>
                  <a:tcPr marL="33217" marR="33217" marT="0" marB="0" anchor="b">
                    <a:solidFill>
                      <a:schemeClr val="bg2">
                        <a:lumMod val="20000"/>
                        <a:lumOff val="80000"/>
                      </a:schemeClr>
                    </a:solidFill>
                  </a:tcPr>
                </a:tc>
                <a:tc>
                  <a:txBody>
                    <a:bodyPr/>
                    <a:lstStyle/>
                    <a:p>
                      <a:pPr algn="ctr" rtl="1">
                        <a:lnSpc>
                          <a:spcPts val="1300"/>
                        </a:lnSpc>
                        <a:spcAft>
                          <a:spcPts val="0"/>
                        </a:spcAft>
                      </a:pPr>
                      <a:r>
                        <a:rPr lang="fa-IR" sz="1000" b="1">
                          <a:effectLst/>
                          <a:cs typeface="B Titr" pitchFamily="2" charset="-78"/>
                        </a:rPr>
                        <a:t>یادداشت</a:t>
                      </a:r>
                      <a:endParaRPr lang="en-US" sz="1100" b="1">
                        <a:effectLst/>
                        <a:latin typeface="Times New Roman"/>
                        <a:ea typeface="Times New Roman"/>
                        <a:cs typeface="B Titr" pitchFamily="2" charset="-78"/>
                      </a:endParaRPr>
                    </a:p>
                  </a:txBody>
                  <a:tcPr marL="33217" marR="33217" marT="0" marB="0" anchor="b">
                    <a:solidFill>
                      <a:schemeClr val="bg2">
                        <a:lumMod val="20000"/>
                        <a:lumOff val="80000"/>
                      </a:schemeClr>
                    </a:solidFill>
                  </a:tcPr>
                </a:tc>
                <a:tc>
                  <a:txBody>
                    <a:bodyPr/>
                    <a:lstStyle/>
                    <a:p>
                      <a:pPr algn="ctr" rtl="1">
                        <a:lnSpc>
                          <a:spcPts val="1300"/>
                        </a:lnSpc>
                        <a:spcAft>
                          <a:spcPts val="0"/>
                        </a:spcAft>
                      </a:pPr>
                      <a:r>
                        <a:rPr lang="fa-IR" sz="1000" b="1">
                          <a:effectLst/>
                          <a:cs typeface="B Titr" pitchFamily="2" charset="-78"/>
                        </a:rPr>
                        <a:t>29/12/2×13</a:t>
                      </a:r>
                      <a:endParaRPr lang="en-US" sz="1100" b="1">
                        <a:effectLst/>
                        <a:latin typeface="Times New Roman"/>
                        <a:ea typeface="Times New Roman"/>
                        <a:cs typeface="B Titr" pitchFamily="2" charset="-78"/>
                      </a:endParaRPr>
                    </a:p>
                  </a:txBody>
                  <a:tcPr marL="33217" marR="33217" marT="0" marB="0" anchor="b">
                    <a:solidFill>
                      <a:schemeClr val="bg2">
                        <a:lumMod val="20000"/>
                        <a:lumOff val="80000"/>
                      </a:schemeClr>
                    </a:solidFill>
                  </a:tcPr>
                </a:tc>
                <a:tc>
                  <a:txBody>
                    <a:bodyPr/>
                    <a:lstStyle/>
                    <a:p>
                      <a:pPr algn="ctr" rtl="1">
                        <a:lnSpc>
                          <a:spcPts val="1300"/>
                        </a:lnSpc>
                        <a:spcAft>
                          <a:spcPts val="0"/>
                        </a:spcAft>
                      </a:pPr>
                      <a:r>
                        <a:rPr lang="fa-IR" sz="1000" b="1">
                          <a:effectLst/>
                          <a:cs typeface="B Titr" pitchFamily="2" charset="-78"/>
                        </a:rPr>
                        <a:t>29/12/1×13</a:t>
                      </a:r>
                      <a:endParaRPr lang="en-US" sz="1100" b="1">
                        <a:effectLst/>
                        <a:latin typeface="Times New Roman"/>
                        <a:ea typeface="Times New Roman"/>
                        <a:cs typeface="B Titr" pitchFamily="2" charset="-78"/>
                      </a:endParaRPr>
                    </a:p>
                  </a:txBody>
                  <a:tcPr marL="33217" marR="33217" marT="0" marB="0" anchor="b">
                    <a:solidFill>
                      <a:schemeClr val="bg2">
                        <a:lumMod val="20000"/>
                        <a:lumOff val="80000"/>
                      </a:schemeClr>
                    </a:solidFill>
                  </a:tcPr>
                </a:tc>
                <a:tc>
                  <a:txBody>
                    <a:bodyPr/>
                    <a:lstStyle/>
                    <a:p>
                      <a:pPr algn="ctr" rtl="1">
                        <a:lnSpc>
                          <a:spcPts val="1300"/>
                        </a:lnSpc>
                        <a:spcAft>
                          <a:spcPts val="0"/>
                        </a:spcAft>
                      </a:pPr>
                      <a:r>
                        <a:rPr lang="fa-IR" sz="1000" b="1">
                          <a:effectLst/>
                          <a:cs typeface="B Titr" pitchFamily="2" charset="-78"/>
                        </a:rPr>
                        <a:t>بدهیها و ارزش خالص</a:t>
                      </a:r>
                      <a:endParaRPr lang="en-US" sz="1100" b="1">
                        <a:effectLst/>
                        <a:latin typeface="Times New Roman"/>
                        <a:ea typeface="Times New Roman"/>
                        <a:cs typeface="B Titr" pitchFamily="2" charset="-78"/>
                      </a:endParaRPr>
                    </a:p>
                  </a:txBody>
                  <a:tcPr marL="33217" marR="33217" marT="0" marB="0" anchor="b">
                    <a:solidFill>
                      <a:schemeClr val="bg2">
                        <a:lumMod val="20000"/>
                        <a:lumOff val="80000"/>
                      </a:schemeClr>
                    </a:solidFill>
                  </a:tcPr>
                </a:tc>
                <a:tc>
                  <a:txBody>
                    <a:bodyPr/>
                    <a:lstStyle/>
                    <a:p>
                      <a:pPr algn="ctr" rtl="1">
                        <a:lnSpc>
                          <a:spcPts val="1300"/>
                        </a:lnSpc>
                        <a:spcAft>
                          <a:spcPts val="0"/>
                        </a:spcAft>
                      </a:pPr>
                      <a:r>
                        <a:rPr lang="fa-IR" sz="1000" b="1">
                          <a:effectLst/>
                          <a:cs typeface="B Titr" pitchFamily="2" charset="-78"/>
                        </a:rPr>
                        <a:t>یادداشت</a:t>
                      </a:r>
                      <a:endParaRPr lang="en-US" sz="1100" b="1">
                        <a:effectLst/>
                        <a:latin typeface="Times New Roman"/>
                        <a:ea typeface="Times New Roman"/>
                        <a:cs typeface="B Titr" pitchFamily="2" charset="-78"/>
                      </a:endParaRPr>
                    </a:p>
                  </a:txBody>
                  <a:tcPr marL="33217" marR="33217" marT="0" marB="0" anchor="b">
                    <a:solidFill>
                      <a:schemeClr val="bg2">
                        <a:lumMod val="20000"/>
                        <a:lumOff val="80000"/>
                      </a:schemeClr>
                    </a:solidFill>
                  </a:tcPr>
                </a:tc>
                <a:tc>
                  <a:txBody>
                    <a:bodyPr/>
                    <a:lstStyle/>
                    <a:p>
                      <a:pPr algn="ctr" rtl="1">
                        <a:lnSpc>
                          <a:spcPts val="1300"/>
                        </a:lnSpc>
                        <a:spcAft>
                          <a:spcPts val="0"/>
                        </a:spcAft>
                      </a:pPr>
                      <a:r>
                        <a:rPr lang="fa-IR" sz="1000" b="1">
                          <a:effectLst/>
                          <a:cs typeface="B Titr" pitchFamily="2" charset="-78"/>
                        </a:rPr>
                        <a:t>29/12/2×13</a:t>
                      </a:r>
                      <a:endParaRPr lang="en-US" sz="1100" b="1">
                        <a:effectLst/>
                        <a:latin typeface="Times New Roman"/>
                        <a:ea typeface="Times New Roman"/>
                        <a:cs typeface="B Titr" pitchFamily="2" charset="-78"/>
                      </a:endParaRPr>
                    </a:p>
                  </a:txBody>
                  <a:tcPr marL="33217" marR="33217" marT="0" marB="0" anchor="b">
                    <a:solidFill>
                      <a:schemeClr val="bg2">
                        <a:lumMod val="20000"/>
                        <a:lumOff val="80000"/>
                      </a:schemeClr>
                    </a:solidFill>
                  </a:tcPr>
                </a:tc>
                <a:tc>
                  <a:txBody>
                    <a:bodyPr/>
                    <a:lstStyle/>
                    <a:p>
                      <a:pPr algn="ctr" rtl="1">
                        <a:lnSpc>
                          <a:spcPts val="1300"/>
                        </a:lnSpc>
                        <a:spcAft>
                          <a:spcPts val="0"/>
                        </a:spcAft>
                      </a:pPr>
                      <a:r>
                        <a:rPr lang="fa-IR" sz="1000" b="1">
                          <a:effectLst/>
                          <a:cs typeface="B Titr" pitchFamily="2" charset="-78"/>
                        </a:rPr>
                        <a:t>29/12/1×13</a:t>
                      </a:r>
                      <a:endParaRPr lang="en-US" sz="1100" b="1">
                        <a:effectLst/>
                        <a:latin typeface="Times New Roman"/>
                        <a:ea typeface="Times New Roman"/>
                        <a:cs typeface="B Titr" pitchFamily="2" charset="-78"/>
                      </a:endParaRPr>
                    </a:p>
                  </a:txBody>
                  <a:tcPr marL="33217" marR="33217" marT="0" marB="0" anchor="b">
                    <a:solidFill>
                      <a:schemeClr val="bg2">
                        <a:lumMod val="20000"/>
                        <a:lumOff val="80000"/>
                      </a:schemeClr>
                    </a:solidFill>
                  </a:tcPr>
                </a:tc>
              </a:tr>
              <a:tr h="194099">
                <a:tc>
                  <a:txBody>
                    <a:bodyPr/>
                    <a:lstStyle/>
                    <a:p>
                      <a:pPr algn="justLow" rtl="1">
                        <a:spcAft>
                          <a:spcPts val="0"/>
                        </a:spcAft>
                      </a:pPr>
                      <a:r>
                        <a:rPr lang="fa-IR" sz="1000" b="1" dirty="0">
                          <a:effectLst/>
                          <a:cs typeface="B Titr" pitchFamily="2" charset="-78"/>
                        </a:rPr>
                        <a:t> </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spcAft>
                          <a:spcPts val="0"/>
                        </a:spcAft>
                      </a:pPr>
                      <a:r>
                        <a:rPr lang="fa-IR" sz="10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spcAft>
                          <a:spcPts val="0"/>
                        </a:spcAft>
                      </a:pPr>
                      <a:r>
                        <a:rPr lang="fa-IR" sz="1000" b="1">
                          <a:effectLst/>
                          <a:cs typeface="B Titr" pitchFamily="2" charset="-78"/>
                        </a:rPr>
                        <a:t>میلیون‌ ریال</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spcAft>
                          <a:spcPts val="0"/>
                        </a:spcAft>
                      </a:pPr>
                      <a:r>
                        <a:rPr lang="fa-IR" sz="1000" b="1">
                          <a:effectLst/>
                          <a:cs typeface="B Titr" pitchFamily="2" charset="-78"/>
                        </a:rPr>
                        <a:t>میلیون‌ ریال</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spcAft>
                          <a:spcPts val="0"/>
                        </a:spcAft>
                      </a:pPr>
                      <a:r>
                        <a:rPr lang="fa-IR" sz="10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spcAft>
                          <a:spcPts val="0"/>
                        </a:spcAft>
                      </a:pPr>
                      <a:r>
                        <a:rPr lang="fa-IR" sz="10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spcAft>
                          <a:spcPts val="0"/>
                        </a:spcAft>
                      </a:pPr>
                      <a:r>
                        <a:rPr lang="fa-IR" sz="1000" b="1">
                          <a:effectLst/>
                          <a:cs typeface="B Titr" pitchFamily="2" charset="-78"/>
                        </a:rPr>
                        <a:t>میلیون‌ ریال</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spcAft>
                          <a:spcPts val="0"/>
                        </a:spcAft>
                      </a:pPr>
                      <a:r>
                        <a:rPr lang="fa-IR" sz="1000" b="1">
                          <a:effectLst/>
                          <a:cs typeface="B Titr" pitchFamily="2" charset="-78"/>
                        </a:rPr>
                        <a:t>میلیون‌ ریال</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2000" b="1" dirty="0">
                          <a:solidFill>
                            <a:srgbClr val="FF0000"/>
                          </a:solidFill>
                          <a:effectLst/>
                          <a:cs typeface="B Titr" pitchFamily="2" charset="-78"/>
                        </a:rPr>
                        <a:t>داراییهای جاری</a:t>
                      </a:r>
                      <a:endParaRPr lang="en-US" sz="2400" b="1" dirty="0">
                        <a:solidFill>
                          <a:srgbClr val="FF0000"/>
                        </a:solidFill>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05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05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05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1800" b="1" dirty="0">
                          <a:solidFill>
                            <a:srgbClr val="FF0000"/>
                          </a:solidFill>
                          <a:effectLst/>
                          <a:cs typeface="B Titr" pitchFamily="2" charset="-78"/>
                        </a:rPr>
                        <a:t>بدهیهای جاری</a:t>
                      </a:r>
                      <a:endParaRPr lang="en-US" sz="2000" b="1" dirty="0">
                        <a:solidFill>
                          <a:srgbClr val="FF0000"/>
                        </a:solidFill>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05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05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05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1400" b="1" dirty="0">
                          <a:effectLst/>
                          <a:cs typeface="B Titr" pitchFamily="2" charset="-78"/>
                        </a:rPr>
                        <a:t>موجودی نقد</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1400" b="1">
                          <a:effectLst/>
                          <a:cs typeface="B Titr" pitchFamily="2" charset="-78"/>
                        </a:rPr>
                        <a:t>حسابها و اسناد پرداختنی حاصل از عملیات مبادله‌ای</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1400" b="1" dirty="0">
                          <a:effectLst/>
                          <a:cs typeface="B Titr" pitchFamily="2" charset="-78"/>
                        </a:rPr>
                        <a:t>حسابها و اسناد دریافتنی حاصل از عملیات مبادله‌ای</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dirty="0">
                          <a:effectLst/>
                          <a:cs typeface="B Titr" pitchFamily="2" charset="-78"/>
                        </a:rPr>
                        <a:t> </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1200" b="1" spc="-10" dirty="0">
                          <a:effectLst/>
                          <a:cs typeface="B Titr" pitchFamily="2" charset="-78"/>
                        </a:rPr>
                        <a:t>حسابها و اسناد پرداختنی حاصل از عملیات غیرمبادله‌ای</a:t>
                      </a:r>
                      <a:endParaRPr lang="en-US" sz="105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1400" b="1" spc="-20" dirty="0">
                          <a:effectLst/>
                          <a:cs typeface="B Titr" pitchFamily="2" charset="-78"/>
                        </a:rPr>
                        <a:t>حسابها و اسناد دریافتنی حاصل از عملیات غیرمبادله‌ای</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1400" b="1">
                          <a:effectLst/>
                          <a:cs typeface="B Titr" pitchFamily="2" charset="-78"/>
                        </a:rPr>
                        <a:t>حصه جاری حسابها و اسناد پرداختنی بلندمدت</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1400" b="1">
                          <a:effectLst/>
                          <a:cs typeface="B Titr" pitchFamily="2" charset="-78"/>
                        </a:rPr>
                        <a:t>سرمایه‌گذاریهای کوتاه‌مدت</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1400" b="1">
                          <a:effectLst/>
                          <a:cs typeface="B Titr" pitchFamily="2" charset="-78"/>
                        </a:rPr>
                        <a:t>پیش‌دریافتها</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1400" b="1">
                          <a:effectLst/>
                          <a:cs typeface="B Titr" pitchFamily="2" charset="-78"/>
                        </a:rPr>
                        <a:t>موجودی مواد و کالا</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dirty="0">
                          <a:effectLst/>
                          <a:cs typeface="B Titr" pitchFamily="2" charset="-78"/>
                        </a:rPr>
                        <a:t>.....</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1400" b="1" dirty="0">
                          <a:effectLst/>
                          <a:cs typeface="B Titr" pitchFamily="2" charset="-78"/>
                        </a:rPr>
                        <a:t>سایر بدهیهای جاری</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1400" b="1" dirty="0">
                          <a:effectLst/>
                          <a:cs typeface="B Titr" pitchFamily="2" charset="-78"/>
                        </a:rPr>
                        <a:t>پیش‌پرداختها</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dirty="0">
                          <a:effectLst/>
                          <a:cs typeface="B Titr" pitchFamily="2" charset="-78"/>
                        </a:rPr>
                        <a:t>.....</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dirty="0">
                          <a:effectLst/>
                          <a:cs typeface="B Titr" pitchFamily="2" charset="-78"/>
                        </a:rPr>
                        <a:t>.....</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1400" b="1">
                          <a:effectLst/>
                          <a:cs typeface="B Titr" pitchFamily="2" charset="-78"/>
                        </a:rPr>
                        <a:t>جمع بدهیهای جاری</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1400" b="1">
                          <a:effectLst/>
                          <a:cs typeface="B Titr" pitchFamily="2" charset="-78"/>
                        </a:rPr>
                        <a:t>جمع داراییهای جاری</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dirty="0">
                          <a:effectLst/>
                          <a:cs typeface="B Titr" pitchFamily="2" charset="-78"/>
                        </a:rPr>
                        <a:t>.....</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2000" b="1" dirty="0">
                          <a:solidFill>
                            <a:srgbClr val="FF0000"/>
                          </a:solidFill>
                          <a:effectLst/>
                          <a:cs typeface="B Titr" pitchFamily="2" charset="-78"/>
                        </a:rPr>
                        <a:t>بدهیهای غیرجاری</a:t>
                      </a:r>
                      <a:endParaRPr lang="en-US" sz="1600" b="1" dirty="0">
                        <a:solidFill>
                          <a:srgbClr val="FF0000"/>
                        </a:solidFill>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2000" b="1" dirty="0">
                          <a:solidFill>
                            <a:srgbClr val="FF0000"/>
                          </a:solidFill>
                          <a:effectLst/>
                          <a:cs typeface="B Titr" pitchFamily="2" charset="-78"/>
                        </a:rPr>
                        <a:t>داراییهای غیرجاری</a:t>
                      </a:r>
                      <a:endParaRPr lang="en-US" sz="1600" b="1" dirty="0">
                        <a:solidFill>
                          <a:srgbClr val="FF0000"/>
                        </a:solidFill>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1400" b="1" dirty="0">
                          <a:effectLst/>
                          <a:cs typeface="B Titr" pitchFamily="2" charset="-78"/>
                        </a:rPr>
                        <a:t>حسابها و اسناد پرداختنی بلندمدت</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1400" b="1">
                          <a:effectLst/>
                          <a:cs typeface="B Titr" pitchFamily="2" charset="-78"/>
                        </a:rPr>
                        <a:t>داراییهای ثابت مشهود</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dirty="0">
                          <a:effectLst/>
                          <a:cs typeface="B Titr" pitchFamily="2" charset="-78"/>
                        </a:rPr>
                        <a:t> </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1400" b="1">
                          <a:effectLst/>
                          <a:cs typeface="B Titr" pitchFamily="2" charset="-78"/>
                        </a:rPr>
                        <a:t>ذخیره مزایای پایان خدمت کارکنان</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1400" b="1">
                          <a:effectLst/>
                          <a:cs typeface="B Titr" pitchFamily="2" charset="-78"/>
                        </a:rPr>
                        <a:t>داراییهای نامشهود</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1400" b="1" dirty="0">
                          <a:effectLst/>
                          <a:cs typeface="B Titr" pitchFamily="2" charset="-78"/>
                        </a:rPr>
                        <a:t>سایر بدهیهای غیرجاری</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1400" b="1">
                          <a:effectLst/>
                          <a:cs typeface="B Titr" pitchFamily="2" charset="-78"/>
                        </a:rPr>
                        <a:t>سرمایه‌گذاریهای بلندمدت</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1400" b="1" dirty="0">
                          <a:effectLst/>
                          <a:cs typeface="B Titr" pitchFamily="2" charset="-78"/>
                        </a:rPr>
                        <a:t>جمع بدهیهای غیرجاری</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1400" b="1">
                          <a:effectLst/>
                          <a:cs typeface="B Titr" pitchFamily="2" charset="-78"/>
                        </a:rPr>
                        <a:t>سایر داراییها</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2000" b="1" dirty="0">
                          <a:solidFill>
                            <a:srgbClr val="FF0000"/>
                          </a:solidFill>
                          <a:effectLst/>
                          <a:cs typeface="B Titr" pitchFamily="2" charset="-78"/>
                        </a:rPr>
                        <a:t>ارزش خالص</a:t>
                      </a:r>
                      <a:endParaRPr lang="en-US" sz="2400" b="1" dirty="0">
                        <a:solidFill>
                          <a:srgbClr val="FF0000"/>
                        </a:solidFill>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dirty="0">
                          <a:effectLst/>
                          <a:cs typeface="B Titr" pitchFamily="2" charset="-78"/>
                        </a:rPr>
                        <a:t> </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dirty="0">
                          <a:effectLst/>
                          <a:cs typeface="B Titr" pitchFamily="2" charset="-78"/>
                        </a:rPr>
                        <a:t> </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dirty="0">
                          <a:effectLst/>
                          <a:cs typeface="B Titr" pitchFamily="2" charset="-78"/>
                        </a:rPr>
                        <a:t> </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1400" b="1">
                          <a:effectLst/>
                          <a:cs typeface="B Titr" pitchFamily="2" charset="-78"/>
                        </a:rPr>
                        <a:t>جمع داراییهای غیرجاری</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1400" b="1" dirty="0">
                          <a:effectLst/>
                          <a:cs typeface="B Titr" pitchFamily="2" charset="-78"/>
                        </a:rPr>
                        <a:t>ارزش خالص پایان دوره</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dirty="0">
                          <a:effectLst/>
                          <a:cs typeface="B Titr" pitchFamily="2" charset="-78"/>
                        </a:rPr>
                        <a:t>.....</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r>
              <a:tr h="323499">
                <a:tc>
                  <a:txBody>
                    <a:bodyPr/>
                    <a:lstStyle/>
                    <a:p>
                      <a:pPr algn="justLow" rtl="1">
                        <a:lnSpc>
                          <a:spcPts val="1800"/>
                        </a:lnSpc>
                        <a:spcAft>
                          <a:spcPts val="0"/>
                        </a:spcAft>
                      </a:pPr>
                      <a:r>
                        <a:rPr lang="fa-IR" sz="1050" b="1">
                          <a:effectLst/>
                          <a:cs typeface="B Titr" pitchFamily="2" charset="-78"/>
                        </a:rPr>
                        <a:t>جمع داراییها</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050" b="1">
                          <a:effectLst/>
                          <a:cs typeface="B Titr" pitchFamily="2" charset="-78"/>
                        </a:rPr>
                        <a:t> </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a:effectLst/>
                          <a:cs typeface="B Titr" pitchFamily="2" charset="-78"/>
                        </a:rPr>
                        <a:t>.....</a:t>
                      </a:r>
                      <a:endParaRPr lang="en-US" sz="1100" b="1">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justLow" rtl="1">
                        <a:lnSpc>
                          <a:spcPts val="1800"/>
                        </a:lnSpc>
                        <a:spcAft>
                          <a:spcPts val="0"/>
                        </a:spcAft>
                      </a:pPr>
                      <a:r>
                        <a:rPr lang="fa-IR" sz="1050" b="1" dirty="0">
                          <a:effectLst/>
                          <a:cs typeface="B Titr" pitchFamily="2" charset="-78"/>
                        </a:rPr>
                        <a:t>جمع بدهیها و ارزش خالص</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050" b="1" dirty="0">
                          <a:effectLst/>
                          <a:cs typeface="B Titr" pitchFamily="2" charset="-78"/>
                        </a:rPr>
                        <a:t> </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dirty="0">
                          <a:effectLst/>
                          <a:cs typeface="B Titr" pitchFamily="2" charset="-78"/>
                        </a:rPr>
                        <a:t>.....</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c>
                  <a:txBody>
                    <a:bodyPr/>
                    <a:lstStyle/>
                    <a:p>
                      <a:pPr algn="ctr" rtl="1">
                        <a:lnSpc>
                          <a:spcPts val="1800"/>
                        </a:lnSpc>
                        <a:spcAft>
                          <a:spcPts val="0"/>
                        </a:spcAft>
                      </a:pPr>
                      <a:r>
                        <a:rPr lang="fa-IR" sz="1400" b="1" dirty="0">
                          <a:effectLst/>
                          <a:cs typeface="B Titr" pitchFamily="2" charset="-78"/>
                        </a:rPr>
                        <a:t>.....</a:t>
                      </a:r>
                      <a:endParaRPr lang="en-US" sz="1100" b="1" dirty="0">
                        <a:effectLst/>
                        <a:latin typeface="Times New Roman"/>
                        <a:ea typeface="Times New Roman"/>
                        <a:cs typeface="B Titr" pitchFamily="2" charset="-78"/>
                      </a:endParaRPr>
                    </a:p>
                  </a:txBody>
                  <a:tcPr marL="33217" marR="33217" marT="0" marB="0">
                    <a:solidFill>
                      <a:schemeClr val="bg2">
                        <a:lumMod val="20000"/>
                        <a:lumOff val="80000"/>
                      </a:schemeClr>
                    </a:solidFill>
                  </a:tcPr>
                </a:tc>
              </a:tr>
            </a:tbl>
          </a:graphicData>
        </a:graphic>
      </p:graphicFrame>
      <p:sp>
        <p:nvSpPr>
          <p:cNvPr id="2" name="Rectangle 1"/>
          <p:cNvSpPr/>
          <p:nvPr/>
        </p:nvSpPr>
        <p:spPr>
          <a:xfrm>
            <a:off x="3266364" y="196839"/>
            <a:ext cx="6096000" cy="1046440"/>
          </a:xfrm>
          <a:prstGeom prst="rect">
            <a:avLst/>
          </a:prstGeom>
        </p:spPr>
        <p:txBody>
          <a:bodyPr>
            <a:spAutoFit/>
          </a:bodyPr>
          <a:lstStyle/>
          <a:p>
            <a:pPr algn="ctr"/>
            <a:r>
              <a:rPr lang="fa-IR" b="1" u="sng" dirty="0">
                <a:cs typeface="B Titr" pitchFamily="2" charset="-78"/>
              </a:rPr>
              <a:t>واحد گزارشگر نمونه</a:t>
            </a:r>
            <a:endParaRPr lang="en-US" dirty="0">
              <a:cs typeface="B Titr" pitchFamily="2" charset="-78"/>
            </a:endParaRPr>
          </a:p>
          <a:p>
            <a:pPr algn="ctr"/>
            <a:r>
              <a:rPr lang="fa-IR" sz="2400" b="1" u="sng" dirty="0">
                <a:solidFill>
                  <a:srgbClr val="FF0000"/>
                </a:solidFill>
                <a:cs typeface="B Titr" pitchFamily="2" charset="-78"/>
              </a:rPr>
              <a:t>صورت وضعیت مالی</a:t>
            </a:r>
            <a:endParaRPr lang="en-US" sz="2400" dirty="0">
              <a:solidFill>
                <a:srgbClr val="FF0000"/>
              </a:solidFill>
              <a:cs typeface="B Titr" pitchFamily="2" charset="-78"/>
            </a:endParaRPr>
          </a:p>
          <a:p>
            <a:pPr algn="ctr"/>
            <a:r>
              <a:rPr lang="fa-IR" b="1" u="sng" dirty="0">
                <a:cs typeface="B Titr" pitchFamily="2" charset="-78"/>
              </a:rPr>
              <a:t>در تاریخ 29 اسفند ماه 2×13</a:t>
            </a:r>
            <a:endParaRPr lang="en-US" dirty="0">
              <a:cs typeface="B Titr" pitchFamily="2" charset="-78"/>
            </a:endParaRPr>
          </a:p>
        </p:txBody>
      </p:sp>
    </p:spTree>
    <p:extLst>
      <p:ext uri="{BB962C8B-B14F-4D97-AF65-F5344CB8AC3E}">
        <p14:creationId xmlns:p14="http://schemas.microsoft.com/office/powerpoint/2010/main" val="2173684872"/>
      </p:ext>
    </p:extLst>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840501438"/>
              </p:ext>
            </p:extLst>
          </p:nvPr>
        </p:nvGraphicFramePr>
        <p:xfrm>
          <a:off x="150126" y="1064542"/>
          <a:ext cx="11846256" cy="5793453"/>
        </p:xfrm>
        <a:graphic>
          <a:graphicData uri="http://schemas.openxmlformats.org/drawingml/2006/table">
            <a:tbl>
              <a:tblPr rtl="1">
                <a:tableStyleId>{5C22544A-7EE6-4342-B048-85BDC9FD1C3A}</a:tableStyleId>
              </a:tblPr>
              <a:tblGrid>
                <a:gridCol w="5259428"/>
                <a:gridCol w="1171392"/>
                <a:gridCol w="1353859"/>
                <a:gridCol w="1353859"/>
                <a:gridCol w="1353859"/>
                <a:gridCol w="1353859"/>
              </a:tblGrid>
              <a:tr h="422304">
                <a:tc>
                  <a:txBody>
                    <a:bodyPr/>
                    <a:lstStyle/>
                    <a:p>
                      <a:pPr algn="ctr" rtl="1">
                        <a:spcAft>
                          <a:spcPts val="0"/>
                        </a:spcAft>
                      </a:pPr>
                      <a:r>
                        <a:rPr lang="fa-IR" sz="1600" dirty="0">
                          <a:effectLst/>
                          <a:cs typeface="B Titr" pitchFamily="2" charset="-78"/>
                        </a:rPr>
                        <a:t> </a:t>
                      </a:r>
                      <a:endParaRPr lang="en-US" sz="2000" dirty="0">
                        <a:effectLst/>
                        <a:latin typeface="Times New Roman"/>
                        <a:ea typeface="Times New Roman"/>
                        <a:cs typeface="B Titr" pitchFamily="2" charset="-78"/>
                      </a:endParaRPr>
                    </a:p>
                  </a:txBody>
                  <a:tcPr marL="48456" marR="48456" marT="0" marB="0" anchor="b">
                    <a:solidFill>
                      <a:schemeClr val="bg2">
                        <a:lumMod val="20000"/>
                        <a:lumOff val="80000"/>
                      </a:schemeClr>
                    </a:solidFill>
                  </a:tcPr>
                </a:tc>
                <a:tc>
                  <a:txBody>
                    <a:bodyPr/>
                    <a:lstStyle/>
                    <a:p>
                      <a:pPr algn="ctr" rtl="1">
                        <a:spcAft>
                          <a:spcPts val="0"/>
                        </a:spcAft>
                      </a:pPr>
                      <a:r>
                        <a:rPr lang="fa-IR" sz="1600" dirty="0">
                          <a:effectLst/>
                          <a:cs typeface="B Titr" pitchFamily="2" charset="-78"/>
                        </a:rPr>
                        <a:t>یادداشت</a:t>
                      </a:r>
                      <a:endParaRPr lang="en-US" sz="2000" dirty="0">
                        <a:effectLst/>
                        <a:latin typeface="Times New Roman"/>
                        <a:ea typeface="Times New Roman"/>
                        <a:cs typeface="B Titr" pitchFamily="2" charset="-78"/>
                      </a:endParaRPr>
                    </a:p>
                  </a:txBody>
                  <a:tcPr marL="48456" marR="48456" marT="0" marB="0" anchor="b">
                    <a:solidFill>
                      <a:schemeClr val="bg2">
                        <a:lumMod val="20000"/>
                        <a:lumOff val="80000"/>
                      </a:schemeClr>
                    </a:solidFill>
                  </a:tcPr>
                </a:tc>
                <a:tc gridSpan="2">
                  <a:txBody>
                    <a:bodyPr/>
                    <a:lstStyle/>
                    <a:p>
                      <a:pPr algn="ctr" rtl="1">
                        <a:spcAft>
                          <a:spcPts val="0"/>
                        </a:spcAft>
                      </a:pPr>
                      <a:r>
                        <a:rPr lang="fa-IR" sz="1600">
                          <a:effectLst/>
                          <a:cs typeface="B Titr" pitchFamily="2" charset="-78"/>
                        </a:rPr>
                        <a:t>سال 2×13</a:t>
                      </a:r>
                      <a:endParaRPr lang="en-US" sz="2000">
                        <a:effectLst/>
                        <a:latin typeface="Times New Roman"/>
                        <a:ea typeface="Times New Roman"/>
                        <a:cs typeface="B Titr" pitchFamily="2" charset="-78"/>
                      </a:endParaRPr>
                    </a:p>
                  </a:txBody>
                  <a:tcPr marL="48456" marR="48456" marT="0" marB="0" anchor="b">
                    <a:solidFill>
                      <a:schemeClr val="bg2">
                        <a:lumMod val="20000"/>
                        <a:lumOff val="80000"/>
                      </a:schemeClr>
                    </a:solidFill>
                  </a:tcPr>
                </a:tc>
                <a:tc hMerge="1">
                  <a:txBody>
                    <a:bodyPr/>
                    <a:lstStyle/>
                    <a:p>
                      <a:pPr rtl="1"/>
                      <a:endParaRPr lang="fa-IR"/>
                    </a:p>
                  </a:txBody>
                  <a:tcPr/>
                </a:tc>
                <a:tc gridSpan="2">
                  <a:txBody>
                    <a:bodyPr/>
                    <a:lstStyle/>
                    <a:p>
                      <a:pPr algn="ctr" rtl="1">
                        <a:spcAft>
                          <a:spcPts val="0"/>
                        </a:spcAft>
                      </a:pPr>
                      <a:r>
                        <a:rPr lang="fa-IR" sz="1600">
                          <a:effectLst/>
                          <a:cs typeface="B Titr" pitchFamily="2" charset="-78"/>
                        </a:rPr>
                        <a:t>سال 1×13</a:t>
                      </a:r>
                      <a:endParaRPr lang="en-US" sz="2000">
                        <a:effectLst/>
                        <a:latin typeface="Times New Roman"/>
                        <a:ea typeface="Times New Roman"/>
                        <a:cs typeface="B Titr" pitchFamily="2" charset="-78"/>
                      </a:endParaRPr>
                    </a:p>
                  </a:txBody>
                  <a:tcPr marL="48456" marR="48456" marT="0" marB="0" anchor="b">
                    <a:solidFill>
                      <a:schemeClr val="bg2">
                        <a:lumMod val="20000"/>
                        <a:lumOff val="80000"/>
                      </a:schemeClr>
                    </a:solidFill>
                  </a:tcPr>
                </a:tc>
                <a:tc hMerge="1">
                  <a:txBody>
                    <a:bodyPr/>
                    <a:lstStyle/>
                    <a:p>
                      <a:pPr rtl="1"/>
                      <a:endParaRPr lang="fa-IR"/>
                    </a:p>
                  </a:txBody>
                  <a:tcPr/>
                </a:tc>
              </a:tr>
              <a:tr h="422304">
                <a:tc>
                  <a:txBody>
                    <a:bodyPr/>
                    <a:lstStyle/>
                    <a:p>
                      <a:pPr algn="justLow" rtl="1">
                        <a:spcAft>
                          <a:spcPts val="0"/>
                        </a:spcAft>
                      </a:pPr>
                      <a:r>
                        <a:rPr lang="fa-IR" sz="1600" dirty="0">
                          <a:effectLst/>
                          <a:cs typeface="B Titr" pitchFamily="2" charset="-78"/>
                        </a:rPr>
                        <a:t> </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spcAft>
                          <a:spcPts val="0"/>
                        </a:spcAft>
                      </a:pPr>
                      <a:r>
                        <a:rPr lang="fa-IR" sz="1600">
                          <a:effectLst/>
                          <a:cs typeface="B Titr" pitchFamily="2" charset="-78"/>
                        </a:rPr>
                        <a:t>میلیون‌ ریال</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spcAft>
                          <a:spcPts val="0"/>
                        </a:spcAft>
                      </a:pPr>
                      <a:r>
                        <a:rPr lang="fa-IR" sz="1600">
                          <a:effectLst/>
                          <a:cs typeface="B Titr" pitchFamily="2" charset="-78"/>
                        </a:rPr>
                        <a:t>میلیون‌ ریال</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spcAft>
                          <a:spcPts val="0"/>
                        </a:spcAft>
                      </a:pPr>
                      <a:r>
                        <a:rPr lang="fa-IR" sz="1600">
                          <a:effectLst/>
                          <a:cs typeface="B Titr" pitchFamily="2" charset="-78"/>
                        </a:rPr>
                        <a:t>میلیون‌ ریال</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spcAft>
                          <a:spcPts val="0"/>
                        </a:spcAft>
                      </a:pPr>
                      <a:r>
                        <a:rPr lang="fa-IR" sz="1600">
                          <a:effectLst/>
                          <a:cs typeface="B Titr" pitchFamily="2" charset="-78"/>
                        </a:rPr>
                        <a:t>میلیون‌ ریال</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2000" dirty="0">
                          <a:solidFill>
                            <a:srgbClr val="FF0000"/>
                          </a:solidFill>
                          <a:effectLst/>
                          <a:cs typeface="B Titr" pitchFamily="2" charset="-78"/>
                        </a:rPr>
                        <a:t>درآمدها:</a:t>
                      </a:r>
                      <a:endParaRPr lang="en-US" sz="2800" dirty="0">
                        <a:solidFill>
                          <a:srgbClr val="FF0000"/>
                        </a:solidFill>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1600">
                          <a:effectLst/>
                          <a:cs typeface="B Titr" pitchFamily="2" charset="-78"/>
                        </a:rPr>
                        <a:t>دریافتی از خزانه از محل اعتبارات تخصیص یافته</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1600" dirty="0">
                          <a:effectLst/>
                          <a:cs typeface="B Titr" pitchFamily="2" charset="-78"/>
                        </a:rPr>
                        <a:t>دریافتی از خزانه از محل درآمدهای اختصاصی</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1600" dirty="0">
                          <a:effectLst/>
                          <a:cs typeface="B Titr" pitchFamily="2" charset="-78"/>
                        </a:rPr>
                        <a:t>کمکهای بلاعوض دریافتی</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1600" dirty="0">
                          <a:effectLst/>
                          <a:cs typeface="B Titr" pitchFamily="2" charset="-78"/>
                        </a:rPr>
                        <a:t>سایر درآمدها</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1600">
                          <a:effectLst/>
                          <a:cs typeface="B Titr" pitchFamily="2" charset="-78"/>
                        </a:rPr>
                        <a:t>جمع</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dirty="0">
                          <a:effectLst/>
                          <a:cs typeface="B Titr" pitchFamily="2" charset="-78"/>
                        </a:rPr>
                        <a:t> </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2400" dirty="0">
                          <a:solidFill>
                            <a:srgbClr val="FF0000"/>
                          </a:solidFill>
                          <a:effectLst/>
                          <a:cs typeface="B Titr" pitchFamily="2" charset="-78"/>
                        </a:rPr>
                        <a:t>هزینه‌ها:</a:t>
                      </a:r>
                      <a:endParaRPr lang="en-US" sz="3200" dirty="0">
                        <a:solidFill>
                          <a:srgbClr val="FF0000"/>
                        </a:solidFill>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dirty="0">
                          <a:effectLst/>
                          <a:cs typeface="B Titr" pitchFamily="2" charset="-78"/>
                        </a:rPr>
                        <a:t> </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1600">
                          <a:effectLst/>
                          <a:cs typeface="B Titr" pitchFamily="2" charset="-78"/>
                        </a:rPr>
                        <a:t>جبران خدمت کارکنان</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dirty="0">
                          <a:effectLst/>
                          <a:cs typeface="B Titr" pitchFamily="2" charset="-78"/>
                        </a:rPr>
                        <a:t> </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1600">
                          <a:effectLst/>
                          <a:cs typeface="B Titr" pitchFamily="2" charset="-78"/>
                        </a:rPr>
                        <a:t>استفاده از کالا و خدمات</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dirty="0">
                          <a:effectLst/>
                          <a:cs typeface="B Titr" pitchFamily="2" charset="-78"/>
                        </a:rPr>
                        <a:t>(.....)</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1600" dirty="0">
                          <a:effectLst/>
                          <a:cs typeface="B Titr" pitchFamily="2" charset="-78"/>
                        </a:rPr>
                        <a:t>هزینه‌های اموال و دارایی</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dirty="0">
                          <a:effectLst/>
                          <a:cs typeface="B Titr" pitchFamily="2" charset="-78"/>
                        </a:rPr>
                        <a:t>(.....)</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1600">
                          <a:effectLst/>
                          <a:cs typeface="B Titr" pitchFamily="2" charset="-78"/>
                        </a:rPr>
                        <a:t>یارانه</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dirty="0">
                          <a:effectLst/>
                          <a:cs typeface="B Titr" pitchFamily="2" charset="-78"/>
                        </a:rPr>
                        <a:t> </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dirty="0">
                          <a:effectLst/>
                          <a:cs typeface="B Titr" pitchFamily="2" charset="-78"/>
                        </a:rPr>
                        <a:t>(.....)</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dirty="0">
                          <a:effectLst/>
                          <a:cs typeface="B Titr" pitchFamily="2" charset="-78"/>
                        </a:rPr>
                        <a:t> </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1600">
                          <a:effectLst/>
                          <a:cs typeface="B Titr" pitchFamily="2" charset="-78"/>
                        </a:rPr>
                        <a:t>کمک‌های بلاعوض</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dirty="0">
                          <a:effectLst/>
                          <a:cs typeface="B Titr" pitchFamily="2" charset="-78"/>
                        </a:rPr>
                        <a:t> </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dirty="0">
                          <a:effectLst/>
                          <a:cs typeface="B Titr" pitchFamily="2" charset="-78"/>
                        </a:rPr>
                        <a:t> </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1600" dirty="0">
                          <a:effectLst/>
                          <a:cs typeface="B Titr" pitchFamily="2" charset="-78"/>
                        </a:rPr>
                        <a:t>رفاه اجتماعی</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dirty="0">
                          <a:effectLst/>
                          <a:cs typeface="B Titr" pitchFamily="2" charset="-78"/>
                        </a:rPr>
                        <a:t>(.....)</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1600" dirty="0">
                          <a:effectLst/>
                          <a:cs typeface="B Titr" pitchFamily="2" charset="-78"/>
                        </a:rPr>
                        <a:t>سایر هزینه‌ها</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dirty="0">
                          <a:effectLst/>
                          <a:cs typeface="B Titr" pitchFamily="2" charset="-78"/>
                        </a:rPr>
                        <a:t> </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dirty="0">
                          <a:effectLst/>
                          <a:cs typeface="B Titr" pitchFamily="2" charset="-78"/>
                        </a:rPr>
                        <a:t>(.....)</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dirty="0">
                          <a:effectLst/>
                          <a:cs typeface="B Titr" pitchFamily="2" charset="-78"/>
                        </a:rPr>
                        <a:t> </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r>
              <a:tr h="329923">
                <a:tc>
                  <a:txBody>
                    <a:bodyPr/>
                    <a:lstStyle/>
                    <a:p>
                      <a:pPr algn="justLow" rtl="1">
                        <a:lnSpc>
                          <a:spcPts val="1500"/>
                        </a:lnSpc>
                        <a:spcAft>
                          <a:spcPts val="0"/>
                        </a:spcAft>
                      </a:pPr>
                      <a:r>
                        <a:rPr lang="fa-IR" sz="1600">
                          <a:effectLst/>
                          <a:cs typeface="B Titr" pitchFamily="2" charset="-78"/>
                        </a:rPr>
                        <a:t>جمع</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justLow" rtl="1">
                        <a:lnSpc>
                          <a:spcPts val="1500"/>
                        </a:lnSpc>
                        <a:spcAft>
                          <a:spcPts val="0"/>
                        </a:spcAft>
                      </a:pPr>
                      <a:r>
                        <a:rPr lang="fa-IR" sz="1600" dirty="0">
                          <a:effectLst/>
                          <a:cs typeface="B Titr" pitchFamily="2" charset="-78"/>
                        </a:rPr>
                        <a:t> </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a:effectLst/>
                          <a:cs typeface="B Titr" pitchFamily="2" charset="-78"/>
                        </a:rPr>
                        <a:t> </a:t>
                      </a:r>
                      <a:endParaRPr lang="en-US" sz="2000">
                        <a:effectLst/>
                        <a:latin typeface="Times New Roman"/>
                        <a:ea typeface="Times New Roman"/>
                        <a:cs typeface="B Titr" pitchFamily="2" charset="-78"/>
                      </a:endParaRPr>
                    </a:p>
                  </a:txBody>
                  <a:tcPr marL="48456" marR="48456" marT="0" marB="0">
                    <a:solidFill>
                      <a:schemeClr val="bg2">
                        <a:lumMod val="20000"/>
                        <a:lumOff val="80000"/>
                      </a:schemeClr>
                    </a:solidFill>
                  </a:tcPr>
                </a:tc>
                <a:tc>
                  <a:txBody>
                    <a:bodyPr/>
                    <a:lstStyle/>
                    <a:p>
                      <a:pPr algn="ctr" rtl="1">
                        <a:lnSpc>
                          <a:spcPts val="1500"/>
                        </a:lnSpc>
                        <a:spcAft>
                          <a:spcPts val="0"/>
                        </a:spcAft>
                      </a:pPr>
                      <a:r>
                        <a:rPr lang="fa-IR" sz="1600" dirty="0">
                          <a:effectLst/>
                          <a:cs typeface="B Titr" pitchFamily="2" charset="-78"/>
                        </a:rPr>
                        <a:t>(.....)</a:t>
                      </a:r>
                      <a:endParaRPr lang="en-US" sz="2000" dirty="0">
                        <a:effectLst/>
                        <a:latin typeface="Times New Roman"/>
                        <a:ea typeface="Times New Roman"/>
                        <a:cs typeface="B Titr" pitchFamily="2" charset="-78"/>
                      </a:endParaRPr>
                    </a:p>
                  </a:txBody>
                  <a:tcPr marL="48456" marR="48456" marT="0" marB="0">
                    <a:solidFill>
                      <a:schemeClr val="bg2">
                        <a:lumMod val="20000"/>
                        <a:lumOff val="80000"/>
                      </a:schemeClr>
                    </a:solidFill>
                  </a:tcPr>
                </a:tc>
              </a:tr>
            </a:tbl>
          </a:graphicData>
        </a:graphic>
      </p:graphicFrame>
      <p:sp>
        <p:nvSpPr>
          <p:cNvPr id="12" name="Rectangle 11"/>
          <p:cNvSpPr/>
          <p:nvPr/>
        </p:nvSpPr>
        <p:spPr>
          <a:xfrm>
            <a:off x="2665862" y="13648"/>
            <a:ext cx="6096000" cy="923330"/>
          </a:xfrm>
          <a:prstGeom prst="rect">
            <a:avLst/>
          </a:prstGeom>
        </p:spPr>
        <p:txBody>
          <a:bodyPr>
            <a:spAutoFit/>
          </a:bodyPr>
          <a:lstStyle/>
          <a:p>
            <a:pPr algn="ctr"/>
            <a:r>
              <a:rPr lang="fa-IR" b="1" u="sng" dirty="0">
                <a:cs typeface="B Titr" pitchFamily="2" charset="-78"/>
              </a:rPr>
              <a:t>واحد گزارشگر نمونه</a:t>
            </a:r>
            <a:endParaRPr lang="en-US" dirty="0">
              <a:cs typeface="B Titr" pitchFamily="2" charset="-78"/>
            </a:endParaRPr>
          </a:p>
          <a:p>
            <a:pPr algn="ctr"/>
            <a:r>
              <a:rPr lang="fa-IR" b="1" u="sng" dirty="0">
                <a:solidFill>
                  <a:srgbClr val="FF0000"/>
                </a:solidFill>
                <a:cs typeface="B Titr" pitchFamily="2" charset="-78"/>
              </a:rPr>
              <a:t>صورت تغییرات در وضعیت مالی</a:t>
            </a:r>
            <a:endParaRPr lang="en-US" dirty="0">
              <a:solidFill>
                <a:srgbClr val="FF0000"/>
              </a:solidFill>
              <a:cs typeface="B Titr" pitchFamily="2" charset="-78"/>
            </a:endParaRPr>
          </a:p>
          <a:p>
            <a:pPr algn="ctr"/>
            <a:r>
              <a:rPr lang="fa-IR" b="1" u="sng" dirty="0">
                <a:cs typeface="B Titr" pitchFamily="2" charset="-78"/>
              </a:rPr>
              <a:t>برای سال مالی منتهی به 29 اسفند ماه 2×13</a:t>
            </a:r>
            <a:endParaRPr lang="en-US" dirty="0">
              <a:cs typeface="B Titr" pitchFamily="2" charset="-78"/>
            </a:endParaRPr>
          </a:p>
        </p:txBody>
      </p:sp>
    </p:spTree>
    <p:extLst>
      <p:ext uri="{BB962C8B-B14F-4D97-AF65-F5344CB8AC3E}">
        <p14:creationId xmlns:p14="http://schemas.microsoft.com/office/powerpoint/2010/main" val="3862961727"/>
      </p:ext>
    </p:extLst>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7" y="444349"/>
            <a:ext cx="10958912" cy="1596177"/>
          </a:xfrm>
        </p:spPr>
        <p:txBody>
          <a:bodyPr>
            <a:noAutofit/>
          </a:bodyPr>
          <a:lstStyle/>
          <a:p>
            <a:pPr algn="ctr"/>
            <a:r>
              <a:rPr lang="ar-SA" sz="2800" b="1" dirty="0" smtClean="0">
                <a:solidFill>
                  <a:srgbClr val="FF0000"/>
                </a:solidFill>
                <a:effectLst/>
                <a:cs typeface="B Titr" pitchFamily="2" charset="-78"/>
              </a:rPr>
              <a:t>تفکیک </a:t>
            </a:r>
            <a:r>
              <a:rPr lang="ar-SA" sz="2800" b="1" dirty="0">
                <a:solidFill>
                  <a:srgbClr val="FF0000"/>
                </a:solidFill>
                <a:effectLst/>
                <a:cs typeface="B Titr" pitchFamily="2" charset="-78"/>
              </a:rPr>
              <a:t>ارائه اطلاعات به </a:t>
            </a:r>
            <a:r>
              <a:rPr lang="ar-SA" sz="2800" b="1" dirty="0" smtClean="0">
                <a:solidFill>
                  <a:srgbClr val="FF0000"/>
                </a:solidFill>
                <a:effectLst/>
                <a:cs typeface="B Titr" pitchFamily="2" charset="-78"/>
              </a:rPr>
              <a:t>فعالیتهای </a:t>
            </a:r>
            <a:r>
              <a:rPr lang="ar-SA" sz="2800" b="1" dirty="0">
                <a:solidFill>
                  <a:srgbClr val="FF0000"/>
                </a:solidFill>
                <a:effectLst/>
                <a:cs typeface="B Titr" pitchFamily="2" charset="-78"/>
              </a:rPr>
              <a:t>" دولتی " و " شبه تجاری " در </a:t>
            </a:r>
            <a:r>
              <a:rPr lang="ar-SA" sz="2800" b="1" dirty="0" smtClean="0">
                <a:solidFill>
                  <a:srgbClr val="FF0000"/>
                </a:solidFill>
                <a:effectLst/>
                <a:cs typeface="B Titr" pitchFamily="2" charset="-78"/>
              </a:rPr>
              <a:t>یادداشتهای </a:t>
            </a:r>
            <a:r>
              <a:rPr lang="ar-SA" sz="2800" b="1" dirty="0">
                <a:solidFill>
                  <a:srgbClr val="FF0000"/>
                </a:solidFill>
                <a:effectLst/>
                <a:cs typeface="B Titr" pitchFamily="2" charset="-78"/>
              </a:rPr>
              <a:t>توضیحی </a:t>
            </a:r>
            <a:endParaRPr lang="fa-IR" sz="3200" dirty="0">
              <a:solidFill>
                <a:srgbClr val="FF0000"/>
              </a:solidFill>
              <a:cs typeface="B Titr" pitchFamily="2" charset="-78"/>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746840853"/>
              </p:ext>
            </p:extLst>
          </p:nvPr>
        </p:nvGraphicFramePr>
        <p:xfrm>
          <a:off x="1767689" y="1669140"/>
          <a:ext cx="9321233" cy="4854181"/>
        </p:xfrm>
        <a:graphic>
          <a:graphicData uri="http://schemas.openxmlformats.org/drawingml/2006/table">
            <a:tbl>
              <a:tblPr rtl="1" firstRow="1" firstCol="1" lastRow="1" lastCol="1" bandRow="1" bandCol="1">
                <a:tableStyleId>{5C22544A-7EE6-4342-B048-85BDC9FD1C3A}</a:tableStyleId>
              </a:tblPr>
              <a:tblGrid>
                <a:gridCol w="799469"/>
                <a:gridCol w="6304307"/>
                <a:gridCol w="723779"/>
                <a:gridCol w="1493678"/>
              </a:tblGrid>
              <a:tr h="398584">
                <a:tc gridSpan="2">
                  <a:txBody>
                    <a:bodyPr/>
                    <a:lstStyle/>
                    <a:p>
                      <a:pPr algn="ctr" rtl="1">
                        <a:lnSpc>
                          <a:spcPts val="1800"/>
                        </a:lnSpc>
                        <a:spcAft>
                          <a:spcPts val="0"/>
                        </a:spcAft>
                      </a:pPr>
                      <a:r>
                        <a:rPr lang="ar-SA" sz="1800" dirty="0">
                          <a:solidFill>
                            <a:schemeClr val="tx1"/>
                          </a:solidFill>
                          <a:effectLst/>
                          <a:cs typeface="B Zar" pitchFamily="2" charset="-78"/>
                        </a:rPr>
                        <a:t>منابع </a:t>
                      </a:r>
                      <a:endParaRPr lang="en-US" sz="1800" dirty="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c hMerge="1">
                  <a:txBody>
                    <a:bodyPr/>
                    <a:lstStyle/>
                    <a:p>
                      <a:pPr rtl="1"/>
                      <a:endParaRPr lang="fa-IR"/>
                    </a:p>
                  </a:txBody>
                  <a:tcPr/>
                </a:tc>
                <a:tc gridSpan="2">
                  <a:txBody>
                    <a:bodyPr/>
                    <a:lstStyle/>
                    <a:p>
                      <a:pPr algn="ctr" rtl="1">
                        <a:lnSpc>
                          <a:spcPts val="1800"/>
                        </a:lnSpc>
                        <a:spcAft>
                          <a:spcPts val="0"/>
                        </a:spcAft>
                      </a:pPr>
                      <a:r>
                        <a:rPr lang="ar-SA" sz="1800" dirty="0">
                          <a:solidFill>
                            <a:schemeClr val="tx1"/>
                          </a:solidFill>
                          <a:effectLst/>
                          <a:cs typeface="B Zar" pitchFamily="2" charset="-78"/>
                        </a:rPr>
                        <a:t>نحوه انعکاس در </a:t>
                      </a:r>
                      <a:r>
                        <a:rPr lang="ar-SA" sz="1800" dirty="0" smtClean="0">
                          <a:solidFill>
                            <a:schemeClr val="tx1"/>
                          </a:solidFill>
                          <a:effectLst/>
                          <a:cs typeface="B Zar" pitchFamily="2" charset="-78"/>
                        </a:rPr>
                        <a:t>صورتهای </a:t>
                      </a:r>
                      <a:r>
                        <a:rPr lang="ar-SA" sz="1800" dirty="0">
                          <a:solidFill>
                            <a:schemeClr val="tx1"/>
                          </a:solidFill>
                          <a:effectLst/>
                          <a:cs typeface="B Zar" pitchFamily="2" charset="-78"/>
                        </a:rPr>
                        <a:t>مالی</a:t>
                      </a:r>
                      <a:endParaRPr lang="en-US" sz="1800" dirty="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c hMerge="1">
                  <a:txBody>
                    <a:bodyPr/>
                    <a:lstStyle/>
                    <a:p>
                      <a:pPr rtl="1"/>
                      <a:endParaRPr lang="fa-IR"/>
                    </a:p>
                  </a:txBody>
                  <a:tcPr/>
                </a:tc>
              </a:tr>
              <a:tr h="366579">
                <a:tc>
                  <a:txBody>
                    <a:bodyPr/>
                    <a:lstStyle/>
                    <a:p>
                      <a:pPr algn="ctr" rtl="1">
                        <a:lnSpc>
                          <a:spcPts val="1800"/>
                        </a:lnSpc>
                        <a:spcAft>
                          <a:spcPts val="0"/>
                        </a:spcAft>
                      </a:pPr>
                      <a:r>
                        <a:rPr lang="ar-SA" sz="1800" dirty="0">
                          <a:solidFill>
                            <a:schemeClr val="tx1"/>
                          </a:solidFill>
                          <a:effectLst/>
                          <a:cs typeface="B Zar" pitchFamily="2" charset="-78"/>
                        </a:rPr>
                        <a:t>کد</a:t>
                      </a:r>
                      <a:endParaRPr lang="en-US" sz="1800" dirty="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c>
                  <a:txBody>
                    <a:bodyPr/>
                    <a:lstStyle/>
                    <a:p>
                      <a:pPr algn="ctr" rtl="1">
                        <a:lnSpc>
                          <a:spcPts val="1800"/>
                        </a:lnSpc>
                        <a:spcAft>
                          <a:spcPts val="0"/>
                        </a:spcAft>
                      </a:pPr>
                      <a:r>
                        <a:rPr lang="ar-SA" sz="1800" b="1" kern="1200" dirty="0">
                          <a:solidFill>
                            <a:schemeClr val="tx1"/>
                          </a:solidFill>
                          <a:effectLst/>
                          <a:latin typeface="+mn-lt"/>
                          <a:ea typeface="+mn-ea"/>
                          <a:cs typeface="B Zar" pitchFamily="2" charset="-78"/>
                        </a:rPr>
                        <a:t>عنوان منبع (تفصیل دوم </a:t>
                      </a:r>
                      <a:r>
                        <a:rPr lang="ar-SA" sz="1800" b="1" kern="1200" dirty="0" smtClean="0">
                          <a:solidFill>
                            <a:schemeClr val="tx1"/>
                          </a:solidFill>
                          <a:effectLst/>
                          <a:latin typeface="+mn-lt"/>
                          <a:ea typeface="+mn-ea"/>
                          <a:cs typeface="B Zar" pitchFamily="2" charset="-78"/>
                        </a:rPr>
                        <a:t>حسابهای </a:t>
                      </a:r>
                      <a:r>
                        <a:rPr lang="ar-SA" sz="1800" b="1" kern="1200" dirty="0">
                          <a:solidFill>
                            <a:schemeClr val="tx1"/>
                          </a:solidFill>
                          <a:effectLst/>
                          <a:latin typeface="+mn-lt"/>
                          <a:ea typeface="+mn-ea"/>
                          <a:cs typeface="B Zar" pitchFamily="2" charset="-78"/>
                        </a:rPr>
                        <a:t>کل)</a:t>
                      </a:r>
                      <a:endParaRPr lang="en-US" sz="1800" b="1" kern="1200" dirty="0">
                        <a:solidFill>
                          <a:schemeClr val="tx1"/>
                        </a:solidFill>
                        <a:effectLst/>
                        <a:latin typeface="+mn-lt"/>
                        <a:ea typeface="+mn-ea"/>
                        <a:cs typeface="B Zar" pitchFamily="2" charset="-78"/>
                      </a:endParaRPr>
                    </a:p>
                  </a:txBody>
                  <a:tcPr marT="0" marB="0">
                    <a:solidFill>
                      <a:schemeClr val="bg2">
                        <a:lumMod val="20000"/>
                        <a:lumOff val="80000"/>
                      </a:schemeClr>
                    </a:solidFill>
                  </a:tcPr>
                </a:tc>
                <a:tc>
                  <a:txBody>
                    <a:bodyPr/>
                    <a:lstStyle/>
                    <a:p>
                      <a:pPr algn="ctr" rtl="1">
                        <a:lnSpc>
                          <a:spcPts val="1800"/>
                        </a:lnSpc>
                        <a:spcAft>
                          <a:spcPts val="0"/>
                        </a:spcAft>
                      </a:pPr>
                      <a:r>
                        <a:rPr lang="ar-SA" sz="1800" b="1" dirty="0">
                          <a:solidFill>
                            <a:schemeClr val="tx1"/>
                          </a:solidFill>
                          <a:effectLst/>
                          <a:cs typeface="B Zar" pitchFamily="2" charset="-78"/>
                        </a:rPr>
                        <a:t>دولتی</a:t>
                      </a:r>
                      <a:endParaRPr lang="en-US" sz="1800" b="1" dirty="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c>
                  <a:txBody>
                    <a:bodyPr/>
                    <a:lstStyle/>
                    <a:p>
                      <a:pPr algn="ctr" rtl="1">
                        <a:lnSpc>
                          <a:spcPts val="1800"/>
                        </a:lnSpc>
                        <a:spcAft>
                          <a:spcPts val="0"/>
                        </a:spcAft>
                      </a:pPr>
                      <a:r>
                        <a:rPr lang="ar-SA" sz="1800">
                          <a:solidFill>
                            <a:schemeClr val="tx1"/>
                          </a:solidFill>
                          <a:effectLst/>
                          <a:cs typeface="B Zar" pitchFamily="2" charset="-78"/>
                        </a:rPr>
                        <a:t>شبه تجاری</a:t>
                      </a:r>
                      <a:endParaRPr lang="en-US" sz="180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r>
              <a:tr h="352172">
                <a:tc>
                  <a:txBody>
                    <a:bodyPr/>
                    <a:lstStyle/>
                    <a:p>
                      <a:pPr algn="ctr" rtl="1">
                        <a:spcAft>
                          <a:spcPts val="0"/>
                        </a:spcAft>
                      </a:pPr>
                      <a:r>
                        <a:rPr lang="ar-SA" sz="1800">
                          <a:solidFill>
                            <a:schemeClr val="tx1"/>
                          </a:solidFill>
                          <a:effectLst/>
                          <a:cs typeface="B Zar" pitchFamily="2" charset="-78"/>
                        </a:rPr>
                        <a:t>11</a:t>
                      </a:r>
                      <a:endParaRPr lang="en-US" sz="180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r" rtl="1">
                        <a:spcAft>
                          <a:spcPts val="0"/>
                        </a:spcAft>
                      </a:pPr>
                      <a:r>
                        <a:rPr lang="ar-SA" sz="1800" b="1" kern="1200" dirty="0">
                          <a:solidFill>
                            <a:schemeClr val="tx1"/>
                          </a:solidFill>
                          <a:effectLst/>
                          <a:latin typeface="+mn-lt"/>
                          <a:ea typeface="+mn-ea"/>
                          <a:cs typeface="B Zar" pitchFamily="2" charset="-78"/>
                        </a:rPr>
                        <a:t>عمومی-  هزینه ای( دولتی )</a:t>
                      </a:r>
                      <a:endParaRPr lang="en-US" sz="1800" b="1" kern="1200" dirty="0">
                        <a:solidFill>
                          <a:schemeClr val="tx1"/>
                        </a:solidFill>
                        <a:effectLst/>
                        <a:latin typeface="+mn-lt"/>
                        <a:ea typeface="+mn-ea"/>
                        <a:cs typeface="B Zar" pitchFamily="2" charset="-78"/>
                      </a:endParaRPr>
                    </a:p>
                  </a:txBody>
                  <a:tcPr marT="0" marB="0" anchor="ctr">
                    <a:solidFill>
                      <a:schemeClr val="bg2">
                        <a:lumMod val="20000"/>
                        <a:lumOff val="80000"/>
                      </a:schemeClr>
                    </a:solidFill>
                  </a:tcPr>
                </a:tc>
                <a:tc>
                  <a:txBody>
                    <a:bodyPr/>
                    <a:lstStyle/>
                    <a:p>
                      <a:pPr algn="ctr" rtl="1">
                        <a:spcAft>
                          <a:spcPts val="0"/>
                        </a:spcAft>
                      </a:pPr>
                      <a:r>
                        <a:rPr lang="en-US" sz="1800" b="1" dirty="0">
                          <a:solidFill>
                            <a:schemeClr val="tx1"/>
                          </a:solidFill>
                          <a:effectLst/>
                          <a:cs typeface="B Zar" pitchFamily="2" charset="-78"/>
                          <a:sym typeface="Wingdings 2"/>
                        </a:rPr>
                        <a:t></a:t>
                      </a:r>
                      <a:endParaRPr lang="en-US" sz="1800" b="1"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ctr" rtl="1">
                        <a:spcAft>
                          <a:spcPts val="0"/>
                        </a:spcAft>
                      </a:pPr>
                      <a:r>
                        <a:rPr lang="en-US" sz="1800">
                          <a:solidFill>
                            <a:schemeClr val="tx1"/>
                          </a:solidFill>
                          <a:effectLst/>
                          <a:cs typeface="B Zar" pitchFamily="2" charset="-78"/>
                        </a:rPr>
                        <a:t> </a:t>
                      </a:r>
                      <a:endParaRPr lang="en-US" sz="180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r>
              <a:tr h="352172">
                <a:tc>
                  <a:txBody>
                    <a:bodyPr/>
                    <a:lstStyle/>
                    <a:p>
                      <a:pPr algn="ctr" rtl="1">
                        <a:spcAft>
                          <a:spcPts val="0"/>
                        </a:spcAft>
                      </a:pPr>
                      <a:r>
                        <a:rPr lang="ar-SA" sz="1800">
                          <a:solidFill>
                            <a:schemeClr val="tx1"/>
                          </a:solidFill>
                          <a:effectLst/>
                          <a:cs typeface="B Zar" pitchFamily="2" charset="-78"/>
                        </a:rPr>
                        <a:t>12</a:t>
                      </a:r>
                      <a:endParaRPr lang="en-US" sz="180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r" rtl="1">
                        <a:spcAft>
                          <a:spcPts val="0"/>
                        </a:spcAft>
                      </a:pPr>
                      <a:r>
                        <a:rPr lang="ar-SA" sz="1800" b="1" kern="1200" dirty="0">
                          <a:solidFill>
                            <a:schemeClr val="tx1"/>
                          </a:solidFill>
                          <a:effectLst/>
                          <a:latin typeface="+mn-lt"/>
                          <a:ea typeface="+mn-ea"/>
                          <a:cs typeface="B Zar" pitchFamily="2" charset="-78"/>
                        </a:rPr>
                        <a:t>عمومی - ردیف متمرکز هزینه ای ( ابلاغی-  دولتی )</a:t>
                      </a:r>
                      <a:endParaRPr lang="en-US" sz="1800" b="1" kern="1200" dirty="0">
                        <a:solidFill>
                          <a:schemeClr val="tx1"/>
                        </a:solidFill>
                        <a:effectLst/>
                        <a:latin typeface="+mn-lt"/>
                        <a:ea typeface="+mn-ea"/>
                        <a:cs typeface="B Zar" pitchFamily="2" charset="-78"/>
                      </a:endParaRPr>
                    </a:p>
                  </a:txBody>
                  <a:tcPr marT="0" marB="0" anchor="ctr">
                    <a:solidFill>
                      <a:schemeClr val="bg2">
                        <a:lumMod val="20000"/>
                        <a:lumOff val="80000"/>
                      </a:schemeClr>
                    </a:solidFill>
                  </a:tcPr>
                </a:tc>
                <a:tc>
                  <a:txBody>
                    <a:bodyPr/>
                    <a:lstStyle/>
                    <a:p>
                      <a:pPr algn="ctr" rtl="1">
                        <a:spcAft>
                          <a:spcPts val="0"/>
                        </a:spcAft>
                      </a:pPr>
                      <a:r>
                        <a:rPr lang="en-US" sz="1800" b="1" dirty="0">
                          <a:solidFill>
                            <a:schemeClr val="tx1"/>
                          </a:solidFill>
                          <a:effectLst/>
                          <a:cs typeface="B Zar" pitchFamily="2" charset="-78"/>
                          <a:sym typeface="Wingdings 2"/>
                        </a:rPr>
                        <a:t></a:t>
                      </a:r>
                      <a:endParaRPr lang="en-US" sz="1800" b="1"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ctr" rtl="1">
                        <a:spcAft>
                          <a:spcPts val="0"/>
                        </a:spcAft>
                      </a:pPr>
                      <a:r>
                        <a:rPr lang="en-US" sz="1800">
                          <a:solidFill>
                            <a:schemeClr val="tx1"/>
                          </a:solidFill>
                          <a:effectLst/>
                          <a:cs typeface="B Zar" pitchFamily="2" charset="-78"/>
                        </a:rPr>
                        <a:t> </a:t>
                      </a:r>
                      <a:endParaRPr lang="en-US" sz="180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r>
              <a:tr h="352172">
                <a:tc>
                  <a:txBody>
                    <a:bodyPr/>
                    <a:lstStyle/>
                    <a:p>
                      <a:pPr algn="ctr" rtl="1">
                        <a:spcAft>
                          <a:spcPts val="0"/>
                        </a:spcAft>
                      </a:pPr>
                      <a:r>
                        <a:rPr lang="ar-SA" sz="1800">
                          <a:solidFill>
                            <a:schemeClr val="tx1"/>
                          </a:solidFill>
                          <a:effectLst/>
                          <a:cs typeface="B Zar" pitchFamily="2" charset="-78"/>
                        </a:rPr>
                        <a:t>21</a:t>
                      </a:r>
                      <a:endParaRPr lang="en-US" sz="180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r" rtl="1">
                        <a:spcAft>
                          <a:spcPts val="0"/>
                        </a:spcAft>
                      </a:pPr>
                      <a:r>
                        <a:rPr lang="ar-SA" sz="1800" b="1" kern="1200" dirty="0">
                          <a:solidFill>
                            <a:schemeClr val="tx1"/>
                          </a:solidFill>
                          <a:effectLst/>
                          <a:latin typeface="+mn-lt"/>
                          <a:ea typeface="+mn-ea"/>
                          <a:cs typeface="B Zar" pitchFamily="2" charset="-78"/>
                        </a:rPr>
                        <a:t>عمومی - تملک دارائی های سرمایه ای ( دولتی )</a:t>
                      </a:r>
                      <a:endParaRPr lang="en-US" sz="1800" b="1" kern="1200" dirty="0">
                        <a:solidFill>
                          <a:schemeClr val="tx1"/>
                        </a:solidFill>
                        <a:effectLst/>
                        <a:latin typeface="+mn-lt"/>
                        <a:ea typeface="+mn-ea"/>
                        <a:cs typeface="B Zar" pitchFamily="2" charset="-78"/>
                      </a:endParaRPr>
                    </a:p>
                  </a:txBody>
                  <a:tcPr marT="0" marB="0" anchor="ctr">
                    <a:solidFill>
                      <a:schemeClr val="bg2">
                        <a:lumMod val="20000"/>
                        <a:lumOff val="80000"/>
                      </a:schemeClr>
                    </a:solidFill>
                  </a:tcPr>
                </a:tc>
                <a:tc>
                  <a:txBody>
                    <a:bodyPr/>
                    <a:lstStyle/>
                    <a:p>
                      <a:pPr algn="ctr" rtl="1">
                        <a:spcAft>
                          <a:spcPts val="0"/>
                        </a:spcAft>
                      </a:pPr>
                      <a:r>
                        <a:rPr lang="en-US" sz="1800" b="1" dirty="0">
                          <a:solidFill>
                            <a:schemeClr val="tx1"/>
                          </a:solidFill>
                          <a:effectLst/>
                          <a:cs typeface="B Zar" pitchFamily="2" charset="-78"/>
                          <a:sym typeface="Wingdings 2"/>
                        </a:rPr>
                        <a:t></a:t>
                      </a:r>
                      <a:endParaRPr lang="en-US" sz="1800" b="1"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ctr" rtl="1">
                        <a:spcAft>
                          <a:spcPts val="0"/>
                        </a:spcAft>
                      </a:pPr>
                      <a:r>
                        <a:rPr lang="en-US" sz="1800">
                          <a:solidFill>
                            <a:schemeClr val="tx1"/>
                          </a:solidFill>
                          <a:effectLst/>
                          <a:cs typeface="B Zar" pitchFamily="2" charset="-78"/>
                        </a:rPr>
                        <a:t> </a:t>
                      </a:r>
                      <a:endParaRPr lang="en-US" sz="180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r>
              <a:tr h="567298">
                <a:tc>
                  <a:txBody>
                    <a:bodyPr/>
                    <a:lstStyle/>
                    <a:p>
                      <a:pPr algn="ctr" rtl="1">
                        <a:spcAft>
                          <a:spcPts val="0"/>
                        </a:spcAft>
                      </a:pPr>
                      <a:r>
                        <a:rPr lang="ar-SA" sz="1800">
                          <a:solidFill>
                            <a:schemeClr val="tx1"/>
                          </a:solidFill>
                          <a:effectLst/>
                          <a:cs typeface="B Zar" pitchFamily="2" charset="-78"/>
                        </a:rPr>
                        <a:t>22</a:t>
                      </a:r>
                      <a:endParaRPr lang="en-US" sz="180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r" rtl="1">
                        <a:spcAft>
                          <a:spcPts val="0"/>
                        </a:spcAft>
                      </a:pPr>
                      <a:r>
                        <a:rPr lang="ar-SA" sz="1800" b="1" kern="1200" dirty="0">
                          <a:solidFill>
                            <a:schemeClr val="tx1"/>
                          </a:solidFill>
                          <a:effectLst/>
                          <a:latin typeface="+mn-lt"/>
                          <a:ea typeface="+mn-ea"/>
                          <a:cs typeface="B Zar" pitchFamily="2" charset="-78"/>
                        </a:rPr>
                        <a:t>عمومی - ردیف متمرکز تملک دارائی های سرمایه ای ( ابلاغی-  دولتی )</a:t>
                      </a:r>
                      <a:endParaRPr lang="en-US" sz="1800" b="1" kern="1200" dirty="0">
                        <a:solidFill>
                          <a:schemeClr val="tx1"/>
                        </a:solidFill>
                        <a:effectLst/>
                        <a:latin typeface="+mn-lt"/>
                        <a:ea typeface="+mn-ea"/>
                        <a:cs typeface="B Zar" pitchFamily="2" charset="-78"/>
                      </a:endParaRPr>
                    </a:p>
                  </a:txBody>
                  <a:tcPr marT="0" marB="0" anchor="ctr">
                    <a:solidFill>
                      <a:schemeClr val="bg2">
                        <a:lumMod val="20000"/>
                        <a:lumOff val="80000"/>
                      </a:schemeClr>
                    </a:solidFill>
                  </a:tcPr>
                </a:tc>
                <a:tc>
                  <a:txBody>
                    <a:bodyPr/>
                    <a:lstStyle/>
                    <a:p>
                      <a:pPr algn="ctr" rtl="1">
                        <a:spcAft>
                          <a:spcPts val="0"/>
                        </a:spcAft>
                      </a:pPr>
                      <a:r>
                        <a:rPr lang="en-US" sz="1800" b="1" dirty="0">
                          <a:solidFill>
                            <a:schemeClr val="tx1"/>
                          </a:solidFill>
                          <a:effectLst/>
                          <a:cs typeface="B Zar" pitchFamily="2" charset="-78"/>
                          <a:sym typeface="Wingdings 2"/>
                        </a:rPr>
                        <a:t></a:t>
                      </a:r>
                      <a:endParaRPr lang="en-US" sz="1800" b="1"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ctr" rtl="1">
                        <a:spcAft>
                          <a:spcPts val="0"/>
                        </a:spcAft>
                      </a:pPr>
                      <a:r>
                        <a:rPr lang="en-US" sz="1800">
                          <a:solidFill>
                            <a:schemeClr val="tx1"/>
                          </a:solidFill>
                          <a:effectLst/>
                          <a:cs typeface="B Zar" pitchFamily="2" charset="-78"/>
                        </a:rPr>
                        <a:t> </a:t>
                      </a:r>
                      <a:endParaRPr lang="en-US" sz="180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r>
              <a:tr h="352172">
                <a:tc>
                  <a:txBody>
                    <a:bodyPr/>
                    <a:lstStyle/>
                    <a:p>
                      <a:pPr algn="ctr" rtl="1">
                        <a:spcAft>
                          <a:spcPts val="0"/>
                        </a:spcAft>
                      </a:pPr>
                      <a:r>
                        <a:rPr lang="ar-SA" sz="1800">
                          <a:solidFill>
                            <a:schemeClr val="tx1"/>
                          </a:solidFill>
                          <a:effectLst/>
                          <a:cs typeface="B Zar" pitchFamily="2" charset="-78"/>
                        </a:rPr>
                        <a:t>23</a:t>
                      </a:r>
                      <a:endParaRPr lang="en-US" sz="180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r" rtl="1">
                        <a:spcAft>
                          <a:spcPts val="0"/>
                        </a:spcAft>
                      </a:pPr>
                      <a:r>
                        <a:rPr lang="ar-SA" sz="1800" b="1" kern="1200" dirty="0">
                          <a:solidFill>
                            <a:schemeClr val="tx1"/>
                          </a:solidFill>
                          <a:effectLst/>
                          <a:latin typeface="+mn-lt"/>
                          <a:ea typeface="+mn-ea"/>
                          <a:cs typeface="B Zar" pitchFamily="2" charset="-78"/>
                        </a:rPr>
                        <a:t>تملک دارائی های سرمایه ای ( اختصاصی)</a:t>
                      </a:r>
                      <a:endParaRPr lang="en-US" sz="1800" b="1" kern="1200" dirty="0">
                        <a:solidFill>
                          <a:schemeClr val="tx1"/>
                        </a:solidFill>
                        <a:effectLst/>
                        <a:latin typeface="+mn-lt"/>
                        <a:ea typeface="+mn-ea"/>
                        <a:cs typeface="B Zar" pitchFamily="2" charset="-78"/>
                      </a:endParaRPr>
                    </a:p>
                  </a:txBody>
                  <a:tcPr marT="0" marB="0" anchor="ctr">
                    <a:solidFill>
                      <a:schemeClr val="bg2">
                        <a:lumMod val="20000"/>
                        <a:lumOff val="80000"/>
                      </a:schemeClr>
                    </a:solidFill>
                  </a:tcPr>
                </a:tc>
                <a:tc>
                  <a:txBody>
                    <a:bodyPr/>
                    <a:lstStyle/>
                    <a:p>
                      <a:pPr algn="ctr" rtl="1">
                        <a:spcAft>
                          <a:spcPts val="0"/>
                        </a:spcAft>
                      </a:pPr>
                      <a:r>
                        <a:rPr lang="en-US" sz="1800" b="1" dirty="0">
                          <a:solidFill>
                            <a:schemeClr val="tx1"/>
                          </a:solidFill>
                          <a:effectLst/>
                          <a:cs typeface="B Zar" pitchFamily="2" charset="-78"/>
                          <a:sym typeface="Wingdings 2"/>
                        </a:rPr>
                        <a:t></a:t>
                      </a:r>
                      <a:endParaRPr lang="en-US" sz="1800" b="1"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ctr" rtl="1">
                        <a:spcAft>
                          <a:spcPts val="0"/>
                        </a:spcAft>
                      </a:pPr>
                      <a:r>
                        <a:rPr lang="en-US" sz="1800">
                          <a:solidFill>
                            <a:schemeClr val="tx1"/>
                          </a:solidFill>
                          <a:effectLst/>
                          <a:cs typeface="B Zar" pitchFamily="2" charset="-78"/>
                        </a:rPr>
                        <a:t> </a:t>
                      </a:r>
                      <a:endParaRPr lang="en-US" sz="180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r>
              <a:tr h="352172">
                <a:tc>
                  <a:txBody>
                    <a:bodyPr/>
                    <a:lstStyle/>
                    <a:p>
                      <a:pPr algn="ctr" rtl="1">
                        <a:spcAft>
                          <a:spcPts val="0"/>
                        </a:spcAft>
                      </a:pPr>
                      <a:r>
                        <a:rPr lang="ar-SA" sz="1800" dirty="0">
                          <a:solidFill>
                            <a:schemeClr val="tx1"/>
                          </a:solidFill>
                          <a:effectLst/>
                          <a:cs typeface="B Zar" pitchFamily="2" charset="-78"/>
                        </a:rPr>
                        <a:t>31</a:t>
                      </a:r>
                      <a:endParaRPr lang="en-US" sz="1800"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r" rtl="1">
                        <a:spcAft>
                          <a:spcPts val="0"/>
                        </a:spcAft>
                      </a:pPr>
                      <a:r>
                        <a:rPr lang="ar-SA" sz="1800" b="1" kern="1200" dirty="0">
                          <a:solidFill>
                            <a:schemeClr val="tx1"/>
                          </a:solidFill>
                          <a:effectLst/>
                          <a:latin typeface="+mn-lt"/>
                          <a:ea typeface="+mn-ea"/>
                          <a:cs typeface="B Zar" pitchFamily="2" charset="-78"/>
                        </a:rPr>
                        <a:t>اختصاصی </a:t>
                      </a:r>
                      <a:endParaRPr lang="en-US" sz="1800" b="1" kern="1200" dirty="0">
                        <a:solidFill>
                          <a:schemeClr val="tx1"/>
                        </a:solidFill>
                        <a:effectLst/>
                        <a:latin typeface="+mn-lt"/>
                        <a:ea typeface="+mn-ea"/>
                        <a:cs typeface="B Zar" pitchFamily="2" charset="-78"/>
                      </a:endParaRPr>
                    </a:p>
                  </a:txBody>
                  <a:tcPr marT="0" marB="0" anchor="ctr">
                    <a:solidFill>
                      <a:schemeClr val="bg2">
                        <a:lumMod val="20000"/>
                        <a:lumOff val="80000"/>
                      </a:schemeClr>
                    </a:solidFill>
                  </a:tcPr>
                </a:tc>
                <a:tc>
                  <a:txBody>
                    <a:bodyPr/>
                    <a:lstStyle/>
                    <a:p>
                      <a:pPr algn="ctr" rtl="0">
                        <a:spcAft>
                          <a:spcPts val="0"/>
                        </a:spcAft>
                      </a:pPr>
                      <a:r>
                        <a:rPr lang="en-US" sz="1800" dirty="0">
                          <a:solidFill>
                            <a:schemeClr val="tx1"/>
                          </a:solidFill>
                          <a:effectLst/>
                          <a:cs typeface="B Zar" pitchFamily="2" charset="-78"/>
                        </a:rPr>
                        <a:t> </a:t>
                      </a:r>
                      <a:endParaRPr lang="en-US" sz="1800" dirty="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c>
                  <a:txBody>
                    <a:bodyPr/>
                    <a:lstStyle/>
                    <a:p>
                      <a:pPr algn="ctr" rtl="1">
                        <a:spcAft>
                          <a:spcPts val="0"/>
                        </a:spcAft>
                      </a:pPr>
                      <a:r>
                        <a:rPr lang="en-US" sz="1800">
                          <a:solidFill>
                            <a:schemeClr val="tx1"/>
                          </a:solidFill>
                          <a:effectLst/>
                          <a:cs typeface="B Zar" pitchFamily="2" charset="-78"/>
                          <a:sym typeface="Wingdings 2"/>
                        </a:rPr>
                        <a:t></a:t>
                      </a:r>
                      <a:endParaRPr lang="en-US" sz="180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r>
              <a:tr h="352172">
                <a:tc>
                  <a:txBody>
                    <a:bodyPr/>
                    <a:lstStyle/>
                    <a:p>
                      <a:pPr algn="ctr" rtl="1">
                        <a:spcAft>
                          <a:spcPts val="0"/>
                        </a:spcAft>
                      </a:pPr>
                      <a:r>
                        <a:rPr lang="ar-SA" sz="1800" dirty="0">
                          <a:solidFill>
                            <a:schemeClr val="tx1"/>
                          </a:solidFill>
                          <a:effectLst/>
                          <a:cs typeface="B Zar" pitchFamily="2" charset="-78"/>
                        </a:rPr>
                        <a:t>32</a:t>
                      </a:r>
                      <a:endParaRPr lang="en-US" sz="1800"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r" rtl="1">
                        <a:spcAft>
                          <a:spcPts val="0"/>
                        </a:spcAft>
                      </a:pPr>
                      <a:r>
                        <a:rPr lang="ar-SA" sz="1800" b="1" kern="1200" dirty="0">
                          <a:solidFill>
                            <a:schemeClr val="tx1"/>
                          </a:solidFill>
                          <a:effectLst/>
                          <a:latin typeface="+mn-lt"/>
                          <a:ea typeface="+mn-ea"/>
                          <a:cs typeface="B Zar" pitchFamily="2" charset="-78"/>
                        </a:rPr>
                        <a:t>اختصاصی -  ردیف متمرکز ( ابلاغی</a:t>
                      </a:r>
                      <a:r>
                        <a:rPr lang="ar-SA" sz="1800" b="1" kern="1200" dirty="0" smtClean="0">
                          <a:solidFill>
                            <a:schemeClr val="tx1"/>
                          </a:solidFill>
                          <a:effectLst/>
                          <a:latin typeface="+mn-lt"/>
                          <a:ea typeface="+mn-ea"/>
                          <a:cs typeface="B Zar" pitchFamily="2" charset="-78"/>
                        </a:rPr>
                        <a:t>)</a:t>
                      </a:r>
                      <a:endParaRPr lang="en-US" sz="1800" b="1" kern="1200" dirty="0">
                        <a:solidFill>
                          <a:schemeClr val="tx1"/>
                        </a:solidFill>
                        <a:effectLst/>
                        <a:latin typeface="+mn-lt"/>
                        <a:ea typeface="+mn-ea"/>
                        <a:cs typeface="B Zar" pitchFamily="2" charset="-78"/>
                      </a:endParaRPr>
                    </a:p>
                  </a:txBody>
                  <a:tcPr marT="0" marB="0" anchor="ctr">
                    <a:solidFill>
                      <a:schemeClr val="bg2">
                        <a:lumMod val="20000"/>
                        <a:lumOff val="80000"/>
                      </a:schemeClr>
                    </a:solidFill>
                  </a:tcPr>
                </a:tc>
                <a:tc>
                  <a:txBody>
                    <a:bodyPr/>
                    <a:lstStyle/>
                    <a:p>
                      <a:pPr algn="ctr" rtl="0">
                        <a:spcAft>
                          <a:spcPts val="0"/>
                        </a:spcAft>
                      </a:pPr>
                      <a:r>
                        <a:rPr lang="en-US" sz="1800" dirty="0">
                          <a:solidFill>
                            <a:schemeClr val="tx1"/>
                          </a:solidFill>
                          <a:effectLst/>
                          <a:cs typeface="B Zar" pitchFamily="2" charset="-78"/>
                        </a:rPr>
                        <a:t> </a:t>
                      </a:r>
                      <a:endParaRPr lang="en-US" sz="1800" dirty="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c>
                  <a:txBody>
                    <a:bodyPr/>
                    <a:lstStyle/>
                    <a:p>
                      <a:pPr algn="ctr" rtl="1">
                        <a:spcAft>
                          <a:spcPts val="0"/>
                        </a:spcAft>
                      </a:pPr>
                      <a:r>
                        <a:rPr lang="en-US" sz="1800" dirty="0">
                          <a:solidFill>
                            <a:schemeClr val="tx1"/>
                          </a:solidFill>
                          <a:effectLst/>
                          <a:cs typeface="B Zar" pitchFamily="2" charset="-78"/>
                          <a:sym typeface="Wingdings 2"/>
                        </a:rPr>
                        <a:t></a:t>
                      </a:r>
                      <a:endParaRPr lang="en-US" sz="1800"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r>
              <a:tr h="352172">
                <a:tc>
                  <a:txBody>
                    <a:bodyPr/>
                    <a:lstStyle/>
                    <a:p>
                      <a:pPr algn="ctr" rtl="1">
                        <a:spcAft>
                          <a:spcPts val="0"/>
                        </a:spcAft>
                      </a:pPr>
                      <a:r>
                        <a:rPr lang="ar-SA" sz="1800">
                          <a:solidFill>
                            <a:schemeClr val="tx1"/>
                          </a:solidFill>
                          <a:effectLst/>
                          <a:cs typeface="B Zar" pitchFamily="2" charset="-78"/>
                        </a:rPr>
                        <a:t>33</a:t>
                      </a:r>
                      <a:endParaRPr lang="en-US" sz="180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r" rtl="1">
                        <a:spcAft>
                          <a:spcPts val="0"/>
                        </a:spcAft>
                      </a:pPr>
                      <a:r>
                        <a:rPr lang="ar-SA" sz="1800" b="1" kern="1200" dirty="0">
                          <a:solidFill>
                            <a:schemeClr val="tx1"/>
                          </a:solidFill>
                          <a:effectLst/>
                          <a:latin typeface="+mn-lt"/>
                          <a:ea typeface="+mn-ea"/>
                          <a:cs typeface="B Zar" pitchFamily="2" charset="-78"/>
                        </a:rPr>
                        <a:t>درآمد خانه های سازمانی </a:t>
                      </a:r>
                      <a:endParaRPr lang="en-US" sz="1800" b="1" kern="1200" dirty="0">
                        <a:solidFill>
                          <a:schemeClr val="tx1"/>
                        </a:solidFill>
                        <a:effectLst/>
                        <a:latin typeface="+mn-lt"/>
                        <a:ea typeface="+mn-ea"/>
                        <a:cs typeface="B Zar" pitchFamily="2" charset="-78"/>
                      </a:endParaRPr>
                    </a:p>
                  </a:txBody>
                  <a:tcPr marT="0" marB="0" anchor="ctr">
                    <a:solidFill>
                      <a:schemeClr val="bg2">
                        <a:lumMod val="20000"/>
                        <a:lumOff val="80000"/>
                      </a:schemeClr>
                    </a:solidFill>
                  </a:tcPr>
                </a:tc>
                <a:tc>
                  <a:txBody>
                    <a:bodyPr/>
                    <a:lstStyle/>
                    <a:p>
                      <a:pPr algn="ctr" rtl="0">
                        <a:spcAft>
                          <a:spcPts val="0"/>
                        </a:spcAft>
                      </a:pPr>
                      <a:r>
                        <a:rPr lang="en-US" sz="1800" dirty="0">
                          <a:solidFill>
                            <a:schemeClr val="tx1"/>
                          </a:solidFill>
                          <a:effectLst/>
                          <a:cs typeface="B Zar" pitchFamily="2" charset="-78"/>
                        </a:rPr>
                        <a:t> </a:t>
                      </a:r>
                      <a:endParaRPr lang="en-US" sz="1800" dirty="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c>
                  <a:txBody>
                    <a:bodyPr/>
                    <a:lstStyle/>
                    <a:p>
                      <a:pPr algn="ctr" rtl="1">
                        <a:spcAft>
                          <a:spcPts val="0"/>
                        </a:spcAft>
                      </a:pPr>
                      <a:r>
                        <a:rPr lang="en-US" sz="1800" dirty="0">
                          <a:solidFill>
                            <a:schemeClr val="tx1"/>
                          </a:solidFill>
                          <a:effectLst/>
                          <a:cs typeface="B Zar" pitchFamily="2" charset="-78"/>
                          <a:sym typeface="Wingdings 2"/>
                        </a:rPr>
                        <a:t></a:t>
                      </a:r>
                      <a:endParaRPr lang="en-US" sz="1800"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r>
              <a:tr h="352172">
                <a:tc>
                  <a:txBody>
                    <a:bodyPr/>
                    <a:lstStyle/>
                    <a:p>
                      <a:pPr algn="ctr" rtl="1">
                        <a:spcAft>
                          <a:spcPts val="0"/>
                        </a:spcAft>
                      </a:pPr>
                      <a:r>
                        <a:rPr lang="ar-SA" sz="1800" dirty="0">
                          <a:solidFill>
                            <a:schemeClr val="tx1"/>
                          </a:solidFill>
                          <a:effectLst/>
                          <a:cs typeface="B Zar" pitchFamily="2" charset="-78"/>
                        </a:rPr>
                        <a:t>39</a:t>
                      </a:r>
                      <a:endParaRPr lang="en-US" sz="1800"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r" rtl="1">
                        <a:spcAft>
                          <a:spcPts val="0"/>
                        </a:spcAft>
                      </a:pPr>
                      <a:r>
                        <a:rPr lang="ar-SA" sz="1800" b="1" kern="1200" dirty="0">
                          <a:solidFill>
                            <a:schemeClr val="tx1"/>
                          </a:solidFill>
                          <a:effectLst/>
                          <a:latin typeface="+mn-lt"/>
                          <a:ea typeface="+mn-ea"/>
                          <a:cs typeface="B Zar" pitchFamily="2" charset="-78"/>
                        </a:rPr>
                        <a:t>سرمایه گذاری </a:t>
                      </a:r>
                      <a:endParaRPr lang="en-US" sz="1800" b="1" kern="1200" dirty="0">
                        <a:solidFill>
                          <a:schemeClr val="tx1"/>
                        </a:solidFill>
                        <a:effectLst/>
                        <a:latin typeface="+mn-lt"/>
                        <a:ea typeface="+mn-ea"/>
                        <a:cs typeface="B Zar" pitchFamily="2" charset="-78"/>
                      </a:endParaRPr>
                    </a:p>
                  </a:txBody>
                  <a:tcPr marT="0" marB="0" anchor="ctr">
                    <a:solidFill>
                      <a:schemeClr val="bg2">
                        <a:lumMod val="20000"/>
                        <a:lumOff val="80000"/>
                      </a:schemeClr>
                    </a:solidFill>
                  </a:tcPr>
                </a:tc>
                <a:tc>
                  <a:txBody>
                    <a:bodyPr/>
                    <a:lstStyle/>
                    <a:p>
                      <a:pPr algn="ctr" rtl="0">
                        <a:spcAft>
                          <a:spcPts val="0"/>
                        </a:spcAft>
                      </a:pPr>
                      <a:r>
                        <a:rPr lang="en-US" sz="1800" dirty="0">
                          <a:solidFill>
                            <a:schemeClr val="tx1"/>
                          </a:solidFill>
                          <a:effectLst/>
                          <a:cs typeface="B Zar" pitchFamily="2" charset="-78"/>
                        </a:rPr>
                        <a:t> </a:t>
                      </a:r>
                      <a:endParaRPr lang="en-US" sz="1800" dirty="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c>
                  <a:txBody>
                    <a:bodyPr/>
                    <a:lstStyle/>
                    <a:p>
                      <a:pPr algn="ctr" rtl="1">
                        <a:spcAft>
                          <a:spcPts val="0"/>
                        </a:spcAft>
                      </a:pPr>
                      <a:r>
                        <a:rPr lang="en-US" sz="1800" dirty="0">
                          <a:solidFill>
                            <a:schemeClr val="tx1"/>
                          </a:solidFill>
                          <a:effectLst/>
                          <a:cs typeface="B Zar" pitchFamily="2" charset="-78"/>
                          <a:sym typeface="Wingdings 2"/>
                        </a:rPr>
                        <a:t></a:t>
                      </a:r>
                      <a:endParaRPr lang="en-US" sz="1800"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r>
              <a:tr h="352172">
                <a:tc>
                  <a:txBody>
                    <a:bodyPr/>
                    <a:lstStyle/>
                    <a:p>
                      <a:pPr algn="ctr" rtl="1">
                        <a:spcAft>
                          <a:spcPts val="0"/>
                        </a:spcAft>
                      </a:pPr>
                      <a:r>
                        <a:rPr lang="ar-SA" sz="1800" dirty="0">
                          <a:solidFill>
                            <a:schemeClr val="tx1"/>
                          </a:solidFill>
                          <a:effectLst/>
                          <a:cs typeface="B Zar" pitchFamily="2" charset="-78"/>
                        </a:rPr>
                        <a:t>51</a:t>
                      </a:r>
                      <a:endParaRPr lang="en-US" sz="1800"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r" rtl="1">
                        <a:spcAft>
                          <a:spcPts val="0"/>
                        </a:spcAft>
                      </a:pPr>
                      <a:r>
                        <a:rPr lang="ar-SA" sz="1800" b="1" kern="1200" dirty="0">
                          <a:solidFill>
                            <a:schemeClr val="tx1"/>
                          </a:solidFill>
                          <a:effectLst/>
                          <a:latin typeface="+mn-lt"/>
                          <a:ea typeface="+mn-ea"/>
                          <a:cs typeface="B Zar" pitchFamily="2" charset="-78"/>
                        </a:rPr>
                        <a:t>هدایای خاص </a:t>
                      </a:r>
                      <a:endParaRPr lang="en-US" sz="1800" b="1" kern="1200" dirty="0">
                        <a:solidFill>
                          <a:schemeClr val="tx1"/>
                        </a:solidFill>
                        <a:effectLst/>
                        <a:latin typeface="+mn-lt"/>
                        <a:ea typeface="+mn-ea"/>
                        <a:cs typeface="B Zar" pitchFamily="2" charset="-78"/>
                      </a:endParaRPr>
                    </a:p>
                  </a:txBody>
                  <a:tcPr marT="0" marB="0" anchor="ctr">
                    <a:solidFill>
                      <a:schemeClr val="bg2">
                        <a:lumMod val="20000"/>
                        <a:lumOff val="80000"/>
                      </a:schemeClr>
                    </a:solidFill>
                  </a:tcPr>
                </a:tc>
                <a:tc>
                  <a:txBody>
                    <a:bodyPr/>
                    <a:lstStyle/>
                    <a:p>
                      <a:pPr algn="ctr" rtl="0">
                        <a:spcAft>
                          <a:spcPts val="0"/>
                        </a:spcAft>
                      </a:pPr>
                      <a:r>
                        <a:rPr lang="en-US" sz="1800" dirty="0">
                          <a:solidFill>
                            <a:schemeClr val="tx1"/>
                          </a:solidFill>
                          <a:effectLst/>
                          <a:cs typeface="B Zar" pitchFamily="2" charset="-78"/>
                        </a:rPr>
                        <a:t> </a:t>
                      </a:r>
                      <a:endParaRPr lang="en-US" sz="1800" dirty="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c>
                  <a:txBody>
                    <a:bodyPr/>
                    <a:lstStyle/>
                    <a:p>
                      <a:pPr algn="ctr" rtl="1">
                        <a:spcAft>
                          <a:spcPts val="0"/>
                        </a:spcAft>
                      </a:pPr>
                      <a:r>
                        <a:rPr lang="en-US" sz="1800" dirty="0">
                          <a:solidFill>
                            <a:schemeClr val="tx1"/>
                          </a:solidFill>
                          <a:effectLst/>
                          <a:cs typeface="B Zar" pitchFamily="2" charset="-78"/>
                          <a:sym typeface="Wingdings 2"/>
                        </a:rPr>
                        <a:t></a:t>
                      </a:r>
                      <a:endParaRPr lang="en-US" sz="1800"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r>
              <a:tr h="352172">
                <a:tc>
                  <a:txBody>
                    <a:bodyPr/>
                    <a:lstStyle/>
                    <a:p>
                      <a:pPr algn="ctr" rtl="1">
                        <a:spcAft>
                          <a:spcPts val="0"/>
                        </a:spcAft>
                      </a:pPr>
                      <a:r>
                        <a:rPr lang="ar-SA" sz="1800">
                          <a:solidFill>
                            <a:schemeClr val="tx1"/>
                          </a:solidFill>
                          <a:effectLst/>
                          <a:cs typeface="B Zar" pitchFamily="2" charset="-78"/>
                        </a:rPr>
                        <a:t>52</a:t>
                      </a:r>
                      <a:endParaRPr lang="en-US" sz="180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r" rtl="1">
                        <a:spcAft>
                          <a:spcPts val="0"/>
                        </a:spcAft>
                      </a:pPr>
                      <a:r>
                        <a:rPr lang="ar-SA" sz="1800" dirty="0">
                          <a:solidFill>
                            <a:schemeClr val="tx1"/>
                          </a:solidFill>
                          <a:effectLst/>
                          <a:cs typeface="B Zar" pitchFamily="2" charset="-78"/>
                        </a:rPr>
                        <a:t>هدایای خاص -  تملک دارائی های سرمایه ای </a:t>
                      </a:r>
                      <a:endParaRPr lang="en-US" sz="1800"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c>
                  <a:txBody>
                    <a:bodyPr/>
                    <a:lstStyle/>
                    <a:p>
                      <a:pPr algn="ctr" rtl="0">
                        <a:spcAft>
                          <a:spcPts val="0"/>
                        </a:spcAft>
                      </a:pPr>
                      <a:r>
                        <a:rPr lang="en-US" sz="1800" dirty="0">
                          <a:solidFill>
                            <a:schemeClr val="tx1"/>
                          </a:solidFill>
                          <a:effectLst/>
                          <a:cs typeface="B Zar" pitchFamily="2" charset="-78"/>
                        </a:rPr>
                        <a:t> </a:t>
                      </a:r>
                      <a:endParaRPr lang="en-US" sz="1800" dirty="0">
                        <a:solidFill>
                          <a:schemeClr val="tx1"/>
                        </a:solidFill>
                        <a:effectLst/>
                        <a:latin typeface="Times New Roman"/>
                        <a:ea typeface="Times New Roman"/>
                        <a:cs typeface="B Zar" pitchFamily="2" charset="-78"/>
                      </a:endParaRPr>
                    </a:p>
                  </a:txBody>
                  <a:tcPr marT="0" marB="0">
                    <a:solidFill>
                      <a:schemeClr val="bg2">
                        <a:lumMod val="20000"/>
                        <a:lumOff val="80000"/>
                      </a:schemeClr>
                    </a:solidFill>
                  </a:tcPr>
                </a:tc>
                <a:tc>
                  <a:txBody>
                    <a:bodyPr/>
                    <a:lstStyle/>
                    <a:p>
                      <a:pPr algn="ctr" rtl="1">
                        <a:spcAft>
                          <a:spcPts val="0"/>
                        </a:spcAft>
                      </a:pPr>
                      <a:r>
                        <a:rPr lang="en-US" sz="1800" dirty="0">
                          <a:solidFill>
                            <a:schemeClr val="tx1"/>
                          </a:solidFill>
                          <a:effectLst/>
                          <a:cs typeface="B Zar" pitchFamily="2" charset="-78"/>
                          <a:sym typeface="Wingdings 2"/>
                        </a:rPr>
                        <a:t></a:t>
                      </a:r>
                      <a:endParaRPr lang="en-US" sz="1800" dirty="0">
                        <a:solidFill>
                          <a:schemeClr val="tx1"/>
                        </a:solidFill>
                        <a:effectLst/>
                        <a:latin typeface="Times New Roman"/>
                        <a:ea typeface="Times New Roman"/>
                        <a:cs typeface="B Zar" pitchFamily="2" charset="-78"/>
                      </a:endParaRPr>
                    </a:p>
                  </a:txBody>
                  <a:tcPr marT="0" marB="0" anchor="ctr">
                    <a:solidFill>
                      <a:schemeClr val="bg2">
                        <a:lumMod val="20000"/>
                        <a:lumOff val="80000"/>
                      </a:schemeClr>
                    </a:solidFill>
                  </a:tcPr>
                </a:tc>
              </a:tr>
            </a:tbl>
          </a:graphicData>
        </a:graphic>
      </p:graphicFrame>
    </p:spTree>
    <p:extLst>
      <p:ext uri="{BB962C8B-B14F-4D97-AF65-F5344CB8AC3E}">
        <p14:creationId xmlns:p14="http://schemas.microsoft.com/office/powerpoint/2010/main" val="2244131400"/>
      </p:ext>
    </p:extLst>
  </p:cSld>
  <p:clrMapOvr>
    <a:masterClrMapping/>
  </p:clrMapOvr>
  <p:transition spd="slow">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60208547"/>
              </p:ext>
            </p:extLst>
          </p:nvPr>
        </p:nvGraphicFramePr>
        <p:xfrm>
          <a:off x="614149" y="1728141"/>
          <a:ext cx="11245755" cy="4752536"/>
        </p:xfrm>
        <a:graphic>
          <a:graphicData uri="http://schemas.openxmlformats.org/drawingml/2006/table">
            <a:tbl>
              <a:tblPr rtl="1" firstRow="1" firstCol="1" lastRow="1" lastCol="1" bandRow="1" bandCol="1">
                <a:tableStyleId>{5C22544A-7EE6-4342-B048-85BDC9FD1C3A}</a:tableStyleId>
              </a:tblPr>
              <a:tblGrid>
                <a:gridCol w="666387"/>
                <a:gridCol w="6080056"/>
                <a:gridCol w="626502"/>
                <a:gridCol w="1162589"/>
                <a:gridCol w="2710221"/>
              </a:tblGrid>
              <a:tr h="594067">
                <a:tc>
                  <a:txBody>
                    <a:bodyPr/>
                    <a:lstStyle/>
                    <a:p>
                      <a:pPr algn="ctr" rtl="1">
                        <a:spcAft>
                          <a:spcPts val="0"/>
                        </a:spcAft>
                      </a:pPr>
                      <a:r>
                        <a:rPr lang="ar-SA" sz="1800" dirty="0">
                          <a:solidFill>
                            <a:schemeClr val="tx1"/>
                          </a:solidFill>
                          <a:effectLst/>
                          <a:cs typeface="B Titr" pitchFamily="2" charset="-78"/>
                        </a:rPr>
                        <a:t>81</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0">
                        <a:spcAft>
                          <a:spcPts val="0"/>
                        </a:spcAft>
                      </a:pPr>
                      <a:r>
                        <a:rPr lang="ar-SA" sz="2000" dirty="0">
                          <a:solidFill>
                            <a:schemeClr val="tx1"/>
                          </a:solidFill>
                          <a:effectLst/>
                          <a:cs typeface="B Titr" pitchFamily="2" charset="-78"/>
                        </a:rPr>
                        <a:t>طرح تحول نظام سلامت – هزینه ای </a:t>
                      </a:r>
                      <a:endParaRPr lang="en-US" sz="2000" dirty="0">
                        <a:solidFill>
                          <a:schemeClr val="tx1"/>
                        </a:solidFill>
                        <a:effectLst/>
                        <a:latin typeface="Times New Roman"/>
                        <a:ea typeface="Times New Roman"/>
                        <a:cs typeface="B Titr" pitchFamily="2" charset="-78"/>
                      </a:endParaRPr>
                    </a:p>
                  </a:txBody>
                  <a:tcPr marT="0" marB="0">
                    <a:solidFill>
                      <a:schemeClr val="bg2">
                        <a:lumMod val="20000"/>
                        <a:lumOff val="80000"/>
                      </a:schemeClr>
                    </a:solidFill>
                  </a:tcPr>
                </a:tc>
                <a:tc>
                  <a:txBody>
                    <a:bodyPr/>
                    <a:lstStyle/>
                    <a:p>
                      <a:pPr algn="r" rtl="1">
                        <a:spcAft>
                          <a:spcPts val="0"/>
                        </a:spcAft>
                      </a:pPr>
                      <a:r>
                        <a:rPr lang="en-US" sz="1800">
                          <a:solidFill>
                            <a:schemeClr val="tx1"/>
                          </a:solidFill>
                          <a:effectLst/>
                          <a:cs typeface="B Titr" pitchFamily="2" charset="-78"/>
                        </a:rPr>
                        <a:t> </a:t>
                      </a:r>
                      <a:endParaRPr lang="en-US" sz="200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ctr" rtl="1">
                        <a:spcAft>
                          <a:spcPts val="0"/>
                        </a:spcAft>
                      </a:pPr>
                      <a:r>
                        <a:rPr lang="en-US" sz="3200" dirty="0">
                          <a:solidFill>
                            <a:schemeClr val="tx1"/>
                          </a:solidFill>
                          <a:effectLst/>
                          <a:cs typeface="B Titr" pitchFamily="2" charset="-78"/>
                          <a:sym typeface="Wingdings 2"/>
                        </a:rPr>
                        <a:t></a:t>
                      </a:r>
                      <a:endParaRPr lang="en-US" sz="36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ctr" rtl="1">
                        <a:spcAft>
                          <a:spcPts val="0"/>
                        </a:spcAft>
                      </a:pPr>
                      <a:r>
                        <a:rPr lang="en-US" sz="3200">
                          <a:solidFill>
                            <a:schemeClr val="tx1"/>
                          </a:solidFill>
                          <a:effectLst/>
                          <a:cs typeface="B Titr" pitchFamily="2" charset="-78"/>
                        </a:rPr>
                        <a:t> </a:t>
                      </a:r>
                      <a:endParaRPr lang="en-US" sz="360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r>
              <a:tr h="594067">
                <a:tc>
                  <a:txBody>
                    <a:bodyPr/>
                    <a:lstStyle/>
                    <a:p>
                      <a:pPr algn="ctr" rtl="1">
                        <a:spcAft>
                          <a:spcPts val="0"/>
                        </a:spcAft>
                      </a:pPr>
                      <a:r>
                        <a:rPr lang="ar-SA" sz="1800" dirty="0">
                          <a:solidFill>
                            <a:schemeClr val="tx1"/>
                          </a:solidFill>
                          <a:effectLst/>
                          <a:cs typeface="B Titr" pitchFamily="2" charset="-78"/>
                        </a:rPr>
                        <a:t>82</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0">
                        <a:spcAft>
                          <a:spcPts val="0"/>
                        </a:spcAft>
                      </a:pPr>
                      <a:r>
                        <a:rPr lang="ar-SA" sz="2000" dirty="0">
                          <a:solidFill>
                            <a:schemeClr val="tx1"/>
                          </a:solidFill>
                          <a:effectLst/>
                          <a:cs typeface="B Titr" pitchFamily="2" charset="-78"/>
                        </a:rPr>
                        <a:t>طرح تحول نظام سلامت – تملک دارائی های سرمایه ای</a:t>
                      </a:r>
                      <a:endParaRPr lang="en-US" sz="2000" dirty="0">
                        <a:solidFill>
                          <a:schemeClr val="tx1"/>
                        </a:solidFill>
                        <a:effectLst/>
                        <a:latin typeface="Times New Roman"/>
                        <a:ea typeface="Times New Roman"/>
                        <a:cs typeface="B Titr" pitchFamily="2" charset="-78"/>
                      </a:endParaRPr>
                    </a:p>
                  </a:txBody>
                  <a:tcPr marT="0" marB="0">
                    <a:solidFill>
                      <a:schemeClr val="bg2">
                        <a:lumMod val="20000"/>
                        <a:lumOff val="80000"/>
                      </a:schemeClr>
                    </a:solidFill>
                  </a:tcPr>
                </a:tc>
                <a:tc>
                  <a:txBody>
                    <a:bodyPr/>
                    <a:lstStyle/>
                    <a:p>
                      <a:pPr algn="r" rtl="1">
                        <a:spcAft>
                          <a:spcPts val="0"/>
                        </a:spcAft>
                      </a:pPr>
                      <a:r>
                        <a:rPr lang="en-US" sz="1800">
                          <a:solidFill>
                            <a:schemeClr val="tx1"/>
                          </a:solidFill>
                          <a:effectLst/>
                          <a:cs typeface="B Titr" pitchFamily="2" charset="-78"/>
                        </a:rPr>
                        <a:t> </a:t>
                      </a:r>
                      <a:endParaRPr lang="en-US" sz="200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ctr" rtl="1">
                        <a:spcAft>
                          <a:spcPts val="0"/>
                        </a:spcAft>
                      </a:pPr>
                      <a:r>
                        <a:rPr lang="en-US" sz="3200" dirty="0">
                          <a:solidFill>
                            <a:schemeClr val="tx1"/>
                          </a:solidFill>
                          <a:effectLst/>
                          <a:cs typeface="B Titr" pitchFamily="2" charset="-78"/>
                          <a:sym typeface="Wingdings 2"/>
                        </a:rPr>
                        <a:t></a:t>
                      </a:r>
                      <a:endParaRPr lang="en-US" sz="36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ctr" rtl="1">
                        <a:spcAft>
                          <a:spcPts val="0"/>
                        </a:spcAft>
                      </a:pPr>
                      <a:r>
                        <a:rPr lang="en-US" sz="3200">
                          <a:solidFill>
                            <a:schemeClr val="tx1"/>
                          </a:solidFill>
                          <a:effectLst/>
                          <a:cs typeface="B Titr" pitchFamily="2" charset="-78"/>
                        </a:rPr>
                        <a:t> </a:t>
                      </a:r>
                      <a:endParaRPr lang="en-US" sz="360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r>
              <a:tr h="594067">
                <a:tc>
                  <a:txBody>
                    <a:bodyPr/>
                    <a:lstStyle/>
                    <a:p>
                      <a:pPr algn="ctr" rtl="1">
                        <a:spcAft>
                          <a:spcPts val="0"/>
                        </a:spcAft>
                      </a:pPr>
                      <a:r>
                        <a:rPr lang="ar-SA" sz="1800" dirty="0">
                          <a:solidFill>
                            <a:schemeClr val="tx1"/>
                          </a:solidFill>
                          <a:effectLst/>
                          <a:cs typeface="B Titr" pitchFamily="2" charset="-78"/>
                        </a:rPr>
                        <a:t>83</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1">
                        <a:spcAft>
                          <a:spcPts val="0"/>
                        </a:spcAft>
                      </a:pPr>
                      <a:r>
                        <a:rPr lang="ar-SA" sz="2000" dirty="0">
                          <a:solidFill>
                            <a:schemeClr val="tx1"/>
                          </a:solidFill>
                          <a:effectLst/>
                          <a:cs typeface="B Titr" pitchFamily="2" charset="-78"/>
                        </a:rPr>
                        <a:t>طرح تحول نظام سلامت – اختصاصی</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1">
                        <a:spcAft>
                          <a:spcPts val="0"/>
                        </a:spcAft>
                      </a:pPr>
                      <a:r>
                        <a:rPr lang="en-US" sz="1800">
                          <a:solidFill>
                            <a:schemeClr val="tx1"/>
                          </a:solidFill>
                          <a:effectLst/>
                          <a:cs typeface="B Titr" pitchFamily="2" charset="-78"/>
                        </a:rPr>
                        <a:t> </a:t>
                      </a:r>
                      <a:endParaRPr lang="en-US" sz="200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ctr" rtl="1">
                        <a:spcAft>
                          <a:spcPts val="0"/>
                        </a:spcAft>
                      </a:pPr>
                      <a:r>
                        <a:rPr lang="en-US" sz="3200" dirty="0">
                          <a:solidFill>
                            <a:schemeClr val="tx1"/>
                          </a:solidFill>
                          <a:effectLst/>
                          <a:cs typeface="B Titr" pitchFamily="2" charset="-78"/>
                        </a:rPr>
                        <a:t> </a:t>
                      </a:r>
                      <a:endParaRPr lang="en-US" sz="36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ctr" rtl="1">
                        <a:spcAft>
                          <a:spcPts val="0"/>
                        </a:spcAft>
                      </a:pPr>
                      <a:r>
                        <a:rPr lang="en-US" sz="3200" dirty="0">
                          <a:solidFill>
                            <a:schemeClr val="tx1"/>
                          </a:solidFill>
                          <a:effectLst/>
                          <a:cs typeface="B Titr" pitchFamily="2" charset="-78"/>
                          <a:sym typeface="Wingdings 2"/>
                        </a:rPr>
                        <a:t></a:t>
                      </a:r>
                      <a:endParaRPr lang="en-US" sz="36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r>
              <a:tr h="594067">
                <a:tc>
                  <a:txBody>
                    <a:bodyPr/>
                    <a:lstStyle/>
                    <a:p>
                      <a:pPr algn="ctr" rtl="1">
                        <a:spcAft>
                          <a:spcPts val="0"/>
                        </a:spcAft>
                      </a:pPr>
                      <a:r>
                        <a:rPr lang="ar-SA" sz="1800" dirty="0">
                          <a:solidFill>
                            <a:schemeClr val="tx1"/>
                          </a:solidFill>
                          <a:effectLst/>
                          <a:cs typeface="B Titr" pitchFamily="2" charset="-78"/>
                        </a:rPr>
                        <a:t>91</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1">
                        <a:spcAft>
                          <a:spcPts val="0"/>
                        </a:spcAft>
                      </a:pPr>
                      <a:r>
                        <a:rPr lang="ar-SA" sz="2000" dirty="0">
                          <a:solidFill>
                            <a:schemeClr val="tx1"/>
                          </a:solidFill>
                          <a:effectLst/>
                          <a:cs typeface="B Titr" pitchFamily="2" charset="-78"/>
                        </a:rPr>
                        <a:t>سایر منابع -  داخلی </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1">
                        <a:spcAft>
                          <a:spcPts val="0"/>
                        </a:spcAft>
                      </a:pPr>
                      <a:r>
                        <a:rPr lang="en-US" sz="1800">
                          <a:solidFill>
                            <a:schemeClr val="tx1"/>
                          </a:solidFill>
                          <a:effectLst/>
                          <a:cs typeface="B Titr" pitchFamily="2" charset="-78"/>
                        </a:rPr>
                        <a:t> </a:t>
                      </a:r>
                      <a:endParaRPr lang="en-US" sz="200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ctr" rtl="0">
                        <a:spcAft>
                          <a:spcPts val="0"/>
                        </a:spcAft>
                      </a:pPr>
                      <a:r>
                        <a:rPr lang="en-US" sz="3200">
                          <a:solidFill>
                            <a:schemeClr val="tx1"/>
                          </a:solidFill>
                          <a:effectLst/>
                          <a:cs typeface="B Titr" pitchFamily="2" charset="-78"/>
                        </a:rPr>
                        <a:t> </a:t>
                      </a:r>
                      <a:endParaRPr lang="en-US" sz="3600">
                        <a:solidFill>
                          <a:schemeClr val="tx1"/>
                        </a:solidFill>
                        <a:effectLst/>
                        <a:latin typeface="Times New Roman"/>
                        <a:ea typeface="Times New Roman"/>
                        <a:cs typeface="B Titr" pitchFamily="2" charset="-78"/>
                      </a:endParaRPr>
                    </a:p>
                  </a:txBody>
                  <a:tcPr marT="0" marB="0">
                    <a:solidFill>
                      <a:schemeClr val="bg2">
                        <a:lumMod val="20000"/>
                        <a:lumOff val="80000"/>
                      </a:schemeClr>
                    </a:solidFill>
                  </a:tcPr>
                </a:tc>
                <a:tc>
                  <a:txBody>
                    <a:bodyPr/>
                    <a:lstStyle/>
                    <a:p>
                      <a:pPr algn="ctr" rtl="1">
                        <a:spcAft>
                          <a:spcPts val="0"/>
                        </a:spcAft>
                      </a:pPr>
                      <a:r>
                        <a:rPr lang="en-US" sz="3200" dirty="0">
                          <a:solidFill>
                            <a:schemeClr val="tx1"/>
                          </a:solidFill>
                          <a:effectLst/>
                          <a:cs typeface="B Titr" pitchFamily="2" charset="-78"/>
                          <a:sym typeface="Wingdings 2"/>
                        </a:rPr>
                        <a:t></a:t>
                      </a:r>
                      <a:endParaRPr lang="en-US" sz="36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r>
              <a:tr h="594067">
                <a:tc>
                  <a:txBody>
                    <a:bodyPr/>
                    <a:lstStyle/>
                    <a:p>
                      <a:pPr algn="ctr" rtl="1">
                        <a:spcAft>
                          <a:spcPts val="0"/>
                        </a:spcAft>
                      </a:pPr>
                      <a:r>
                        <a:rPr lang="ar-SA" sz="1800" dirty="0">
                          <a:solidFill>
                            <a:schemeClr val="tx1"/>
                          </a:solidFill>
                          <a:effectLst/>
                          <a:cs typeface="B Titr" pitchFamily="2" charset="-78"/>
                        </a:rPr>
                        <a:t>92</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1">
                        <a:spcAft>
                          <a:spcPts val="0"/>
                        </a:spcAft>
                      </a:pPr>
                      <a:r>
                        <a:rPr lang="ar-SA" sz="2000" dirty="0">
                          <a:solidFill>
                            <a:schemeClr val="tx1"/>
                          </a:solidFill>
                          <a:effectLst/>
                          <a:cs typeface="B Titr" pitchFamily="2" charset="-78"/>
                        </a:rPr>
                        <a:t>سایر منابع -  وام داخلی </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1">
                        <a:spcAft>
                          <a:spcPts val="0"/>
                        </a:spcAft>
                      </a:pPr>
                      <a:r>
                        <a:rPr lang="en-US" sz="1800" dirty="0">
                          <a:solidFill>
                            <a:schemeClr val="tx1"/>
                          </a:solidFill>
                          <a:effectLst/>
                          <a:cs typeface="B Titr" pitchFamily="2" charset="-78"/>
                        </a:rPr>
                        <a:t> </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ctr" rtl="0">
                        <a:spcAft>
                          <a:spcPts val="0"/>
                        </a:spcAft>
                      </a:pPr>
                      <a:r>
                        <a:rPr lang="en-US" sz="3200" dirty="0">
                          <a:solidFill>
                            <a:schemeClr val="tx1"/>
                          </a:solidFill>
                          <a:effectLst/>
                          <a:cs typeface="B Titr" pitchFamily="2" charset="-78"/>
                        </a:rPr>
                        <a:t> </a:t>
                      </a:r>
                      <a:endParaRPr lang="en-US" sz="3600" dirty="0">
                        <a:solidFill>
                          <a:schemeClr val="tx1"/>
                        </a:solidFill>
                        <a:effectLst/>
                        <a:latin typeface="Times New Roman"/>
                        <a:ea typeface="Times New Roman"/>
                        <a:cs typeface="B Titr" pitchFamily="2" charset="-78"/>
                      </a:endParaRPr>
                    </a:p>
                  </a:txBody>
                  <a:tcPr marT="0" marB="0">
                    <a:solidFill>
                      <a:schemeClr val="bg2">
                        <a:lumMod val="20000"/>
                        <a:lumOff val="80000"/>
                      </a:schemeClr>
                    </a:solidFill>
                  </a:tcPr>
                </a:tc>
                <a:tc>
                  <a:txBody>
                    <a:bodyPr/>
                    <a:lstStyle/>
                    <a:p>
                      <a:pPr algn="ctr" rtl="1">
                        <a:spcAft>
                          <a:spcPts val="0"/>
                        </a:spcAft>
                      </a:pPr>
                      <a:r>
                        <a:rPr lang="en-US" sz="3200" dirty="0">
                          <a:solidFill>
                            <a:schemeClr val="tx1"/>
                          </a:solidFill>
                          <a:effectLst/>
                          <a:cs typeface="B Titr" pitchFamily="2" charset="-78"/>
                          <a:sym typeface="Wingdings 2"/>
                        </a:rPr>
                        <a:t></a:t>
                      </a:r>
                      <a:endParaRPr lang="en-US" sz="36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r>
              <a:tr h="594067">
                <a:tc>
                  <a:txBody>
                    <a:bodyPr/>
                    <a:lstStyle/>
                    <a:p>
                      <a:pPr algn="ctr" rtl="1">
                        <a:spcAft>
                          <a:spcPts val="0"/>
                        </a:spcAft>
                      </a:pPr>
                      <a:r>
                        <a:rPr lang="ar-SA" sz="1800" dirty="0">
                          <a:solidFill>
                            <a:schemeClr val="tx1"/>
                          </a:solidFill>
                          <a:effectLst/>
                          <a:cs typeface="B Titr" pitchFamily="2" charset="-78"/>
                        </a:rPr>
                        <a:t>93</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1">
                        <a:spcAft>
                          <a:spcPts val="0"/>
                        </a:spcAft>
                      </a:pPr>
                      <a:r>
                        <a:rPr lang="ar-SA" sz="2000" dirty="0">
                          <a:solidFill>
                            <a:schemeClr val="tx1"/>
                          </a:solidFill>
                          <a:effectLst/>
                          <a:cs typeface="B Titr" pitchFamily="2" charset="-78"/>
                        </a:rPr>
                        <a:t>سایر منابع - وام خارجی </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1">
                        <a:spcAft>
                          <a:spcPts val="0"/>
                        </a:spcAft>
                      </a:pPr>
                      <a:r>
                        <a:rPr lang="en-US" sz="1800" dirty="0">
                          <a:solidFill>
                            <a:schemeClr val="tx1"/>
                          </a:solidFill>
                          <a:effectLst/>
                          <a:cs typeface="B Titr" pitchFamily="2" charset="-78"/>
                        </a:rPr>
                        <a:t> </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ctr" rtl="0">
                        <a:spcAft>
                          <a:spcPts val="0"/>
                        </a:spcAft>
                      </a:pPr>
                      <a:r>
                        <a:rPr lang="en-US" sz="3200" dirty="0">
                          <a:solidFill>
                            <a:schemeClr val="tx1"/>
                          </a:solidFill>
                          <a:effectLst/>
                          <a:cs typeface="B Titr" pitchFamily="2" charset="-78"/>
                        </a:rPr>
                        <a:t> </a:t>
                      </a:r>
                      <a:endParaRPr lang="en-US" sz="3600" dirty="0">
                        <a:solidFill>
                          <a:schemeClr val="tx1"/>
                        </a:solidFill>
                        <a:effectLst/>
                        <a:latin typeface="Times New Roman"/>
                        <a:ea typeface="Times New Roman"/>
                        <a:cs typeface="B Titr" pitchFamily="2" charset="-78"/>
                      </a:endParaRPr>
                    </a:p>
                  </a:txBody>
                  <a:tcPr marT="0" marB="0">
                    <a:solidFill>
                      <a:schemeClr val="bg2">
                        <a:lumMod val="20000"/>
                        <a:lumOff val="80000"/>
                      </a:schemeClr>
                    </a:solidFill>
                  </a:tcPr>
                </a:tc>
                <a:tc>
                  <a:txBody>
                    <a:bodyPr/>
                    <a:lstStyle/>
                    <a:p>
                      <a:pPr algn="ctr" rtl="1">
                        <a:spcAft>
                          <a:spcPts val="0"/>
                        </a:spcAft>
                      </a:pPr>
                      <a:r>
                        <a:rPr lang="en-US" sz="3200" dirty="0">
                          <a:solidFill>
                            <a:schemeClr val="tx1"/>
                          </a:solidFill>
                          <a:effectLst/>
                          <a:cs typeface="B Titr" pitchFamily="2" charset="-78"/>
                          <a:sym typeface="Wingdings 2"/>
                        </a:rPr>
                        <a:t></a:t>
                      </a:r>
                      <a:endParaRPr lang="en-US" sz="36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r>
              <a:tr h="594067">
                <a:tc>
                  <a:txBody>
                    <a:bodyPr/>
                    <a:lstStyle/>
                    <a:p>
                      <a:pPr algn="ctr" rtl="1">
                        <a:spcAft>
                          <a:spcPts val="0"/>
                        </a:spcAft>
                      </a:pPr>
                      <a:r>
                        <a:rPr lang="ar-SA" sz="1800" dirty="0">
                          <a:solidFill>
                            <a:schemeClr val="tx1"/>
                          </a:solidFill>
                          <a:effectLst/>
                          <a:cs typeface="B Titr" pitchFamily="2" charset="-78"/>
                        </a:rPr>
                        <a:t>94</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1">
                        <a:spcAft>
                          <a:spcPts val="0"/>
                        </a:spcAft>
                      </a:pPr>
                      <a:r>
                        <a:rPr lang="ar-SA" sz="2000" dirty="0">
                          <a:solidFill>
                            <a:schemeClr val="tx1"/>
                          </a:solidFill>
                          <a:effectLst/>
                          <a:cs typeface="B Titr" pitchFamily="2" charset="-78"/>
                        </a:rPr>
                        <a:t>سایر منابع </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1">
                        <a:spcAft>
                          <a:spcPts val="0"/>
                        </a:spcAft>
                      </a:pPr>
                      <a:r>
                        <a:rPr lang="en-US" sz="1800" dirty="0">
                          <a:solidFill>
                            <a:schemeClr val="tx1"/>
                          </a:solidFill>
                          <a:effectLst/>
                          <a:cs typeface="B Titr" pitchFamily="2" charset="-78"/>
                        </a:rPr>
                        <a:t> </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ctr" rtl="0">
                        <a:spcAft>
                          <a:spcPts val="0"/>
                        </a:spcAft>
                      </a:pPr>
                      <a:r>
                        <a:rPr lang="en-US" sz="3200" dirty="0">
                          <a:solidFill>
                            <a:schemeClr val="tx1"/>
                          </a:solidFill>
                          <a:effectLst/>
                          <a:cs typeface="B Titr" pitchFamily="2" charset="-78"/>
                        </a:rPr>
                        <a:t> </a:t>
                      </a:r>
                      <a:endParaRPr lang="en-US" sz="3600" dirty="0">
                        <a:solidFill>
                          <a:schemeClr val="tx1"/>
                        </a:solidFill>
                        <a:effectLst/>
                        <a:latin typeface="Times New Roman"/>
                        <a:ea typeface="Times New Roman"/>
                        <a:cs typeface="B Titr" pitchFamily="2" charset="-78"/>
                      </a:endParaRPr>
                    </a:p>
                  </a:txBody>
                  <a:tcPr marT="0" marB="0">
                    <a:solidFill>
                      <a:schemeClr val="bg2">
                        <a:lumMod val="20000"/>
                        <a:lumOff val="80000"/>
                      </a:schemeClr>
                    </a:solidFill>
                  </a:tcPr>
                </a:tc>
                <a:tc>
                  <a:txBody>
                    <a:bodyPr/>
                    <a:lstStyle/>
                    <a:p>
                      <a:pPr algn="ctr" rtl="1">
                        <a:spcAft>
                          <a:spcPts val="0"/>
                        </a:spcAft>
                      </a:pPr>
                      <a:r>
                        <a:rPr lang="en-US" sz="3200" dirty="0">
                          <a:solidFill>
                            <a:schemeClr val="tx1"/>
                          </a:solidFill>
                          <a:effectLst/>
                          <a:cs typeface="B Titr" pitchFamily="2" charset="-78"/>
                          <a:sym typeface="Wingdings 2"/>
                        </a:rPr>
                        <a:t></a:t>
                      </a:r>
                      <a:endParaRPr lang="en-US" sz="36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r>
              <a:tr h="594067">
                <a:tc>
                  <a:txBody>
                    <a:bodyPr/>
                    <a:lstStyle/>
                    <a:p>
                      <a:pPr algn="ctr" rtl="1">
                        <a:spcAft>
                          <a:spcPts val="0"/>
                        </a:spcAft>
                      </a:pPr>
                      <a:r>
                        <a:rPr lang="ar-SA" sz="1800" dirty="0">
                          <a:solidFill>
                            <a:schemeClr val="tx1"/>
                          </a:solidFill>
                          <a:effectLst/>
                          <a:cs typeface="B Titr" pitchFamily="2" charset="-78"/>
                        </a:rPr>
                        <a:t>95</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1">
                        <a:spcAft>
                          <a:spcPts val="0"/>
                        </a:spcAft>
                      </a:pPr>
                      <a:r>
                        <a:rPr lang="ar-SA" sz="2000" dirty="0">
                          <a:solidFill>
                            <a:schemeClr val="tx1"/>
                          </a:solidFill>
                          <a:effectLst/>
                          <a:cs typeface="B Titr" pitchFamily="2" charset="-78"/>
                        </a:rPr>
                        <a:t>سایر منابع - طرح تملک دارائی های سرمایه ای </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r" rtl="1">
                        <a:lnSpc>
                          <a:spcPts val="1800"/>
                        </a:lnSpc>
                        <a:spcAft>
                          <a:spcPts val="0"/>
                        </a:spcAft>
                      </a:pPr>
                      <a:r>
                        <a:rPr lang="en-US" sz="2000" dirty="0">
                          <a:solidFill>
                            <a:schemeClr val="tx1"/>
                          </a:solidFill>
                          <a:effectLst/>
                          <a:cs typeface="B Titr" pitchFamily="2" charset="-78"/>
                        </a:rPr>
                        <a:t> </a:t>
                      </a:r>
                      <a:endParaRPr lang="en-US" sz="20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c>
                  <a:txBody>
                    <a:bodyPr/>
                    <a:lstStyle/>
                    <a:p>
                      <a:pPr algn="ctr" rtl="0">
                        <a:spcAft>
                          <a:spcPts val="0"/>
                        </a:spcAft>
                      </a:pPr>
                      <a:r>
                        <a:rPr lang="en-US" sz="3600" dirty="0">
                          <a:solidFill>
                            <a:schemeClr val="tx1"/>
                          </a:solidFill>
                          <a:effectLst/>
                          <a:cs typeface="B Titr" pitchFamily="2" charset="-78"/>
                        </a:rPr>
                        <a:t> </a:t>
                      </a:r>
                      <a:endParaRPr lang="en-US" sz="3600" dirty="0">
                        <a:solidFill>
                          <a:schemeClr val="tx1"/>
                        </a:solidFill>
                        <a:effectLst/>
                        <a:latin typeface="Times New Roman"/>
                        <a:ea typeface="Times New Roman"/>
                        <a:cs typeface="B Titr" pitchFamily="2" charset="-78"/>
                      </a:endParaRPr>
                    </a:p>
                  </a:txBody>
                  <a:tcPr marT="0" marB="0">
                    <a:solidFill>
                      <a:schemeClr val="bg2">
                        <a:lumMod val="20000"/>
                        <a:lumOff val="80000"/>
                      </a:schemeClr>
                    </a:solidFill>
                  </a:tcPr>
                </a:tc>
                <a:tc>
                  <a:txBody>
                    <a:bodyPr/>
                    <a:lstStyle/>
                    <a:p>
                      <a:pPr algn="ctr" rtl="1">
                        <a:spcAft>
                          <a:spcPts val="0"/>
                        </a:spcAft>
                      </a:pPr>
                      <a:r>
                        <a:rPr lang="en-US" sz="3200" dirty="0">
                          <a:solidFill>
                            <a:schemeClr val="tx1"/>
                          </a:solidFill>
                          <a:effectLst/>
                          <a:cs typeface="B Titr" pitchFamily="2" charset="-78"/>
                          <a:sym typeface="Wingdings 2"/>
                        </a:rPr>
                        <a:t></a:t>
                      </a:r>
                      <a:endParaRPr lang="en-US" sz="3600" dirty="0">
                        <a:solidFill>
                          <a:schemeClr val="tx1"/>
                        </a:solidFill>
                        <a:effectLst/>
                        <a:latin typeface="Times New Roman"/>
                        <a:ea typeface="Times New Roman"/>
                        <a:cs typeface="B Titr" pitchFamily="2" charset="-78"/>
                      </a:endParaRPr>
                    </a:p>
                  </a:txBody>
                  <a:tcPr marT="0" marB="0" anchor="ctr">
                    <a:solidFill>
                      <a:schemeClr val="bg2">
                        <a:lumMod val="20000"/>
                        <a:lumOff val="80000"/>
                      </a:schemeClr>
                    </a:solidFill>
                  </a:tcPr>
                </a:tc>
              </a:tr>
            </a:tbl>
          </a:graphicData>
        </a:graphic>
      </p:graphicFrame>
      <p:sp>
        <p:nvSpPr>
          <p:cNvPr id="6" name="Title 1"/>
          <p:cNvSpPr txBox="1">
            <a:spLocks/>
          </p:cNvSpPr>
          <p:nvPr/>
        </p:nvSpPr>
        <p:spPr>
          <a:xfrm>
            <a:off x="667652" y="-6913"/>
            <a:ext cx="10958912" cy="1596177"/>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SA" sz="2800" b="1" i="0" u="none" strike="noStrike" kern="1200" cap="all" spc="0" normalizeH="0" baseline="0" noProof="0" dirty="0" smtClean="0">
                <a:ln>
                  <a:noFill/>
                </a:ln>
                <a:solidFill>
                  <a:srgbClr val="FF0000"/>
                </a:solidFill>
                <a:effectLst/>
                <a:uLnTx/>
                <a:uFillTx/>
                <a:latin typeface="+mj-lt"/>
                <a:ea typeface="+mj-ea"/>
                <a:cs typeface="B Titr" pitchFamily="2" charset="-78"/>
              </a:rPr>
              <a:t>تفکیک ارائه اطلاعات به فعالیتهای " دولتی " و " شبه تجاری " در یادداشتهای توضیحی </a:t>
            </a:r>
            <a:endParaRPr kumimoji="0" lang="fa-IR" sz="3200" b="0" i="0" u="none" strike="noStrike" kern="1200" cap="all" spc="0" normalizeH="0" baseline="0" noProof="0" dirty="0">
              <a:ln>
                <a:noFill/>
              </a:ln>
              <a:solidFill>
                <a:srgbClr val="FF0000"/>
              </a:solidFill>
              <a:effectLst/>
              <a:uLnTx/>
              <a:uFillTx/>
              <a:latin typeface="+mj-lt"/>
              <a:ea typeface="+mj-ea"/>
              <a:cs typeface="B Titr" pitchFamily="2" charset="-78"/>
            </a:endParaRPr>
          </a:p>
        </p:txBody>
      </p:sp>
    </p:spTree>
    <p:extLst>
      <p:ext uri="{BB962C8B-B14F-4D97-AF65-F5344CB8AC3E}">
        <p14:creationId xmlns:p14="http://schemas.microsoft.com/office/powerpoint/2010/main" val="351699534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665" y="583324"/>
            <a:ext cx="10364451" cy="1087821"/>
          </a:xfrm>
        </p:spPr>
        <p:txBody>
          <a:bodyPr/>
          <a:lstStyle/>
          <a:p>
            <a:r>
              <a:rPr lang="fa-IR" b="1" dirty="0">
                <a:solidFill>
                  <a:srgbClr val="FF0000"/>
                </a:solidFill>
                <a:cs typeface="B Titr" pitchFamily="2" charset="-78"/>
              </a:rPr>
              <a:t>سایر تغییرات در ارزش خالص (کد حساب کل </a:t>
            </a:r>
            <a:r>
              <a:rPr lang="fa-IR" b="1" dirty="0" smtClean="0">
                <a:solidFill>
                  <a:srgbClr val="FF0000"/>
                </a:solidFill>
                <a:cs typeface="B Titr" pitchFamily="2" charset="-78"/>
              </a:rPr>
              <a:t>52)</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
        <p:nvSpPr>
          <p:cNvPr id="3" name="Content Placeholder 2"/>
          <p:cNvSpPr>
            <a:spLocks noGrp="1"/>
          </p:cNvSpPr>
          <p:nvPr>
            <p:ph sz="quarter" idx="13"/>
          </p:nvPr>
        </p:nvSpPr>
        <p:spPr>
          <a:xfrm>
            <a:off x="961070" y="1452692"/>
            <a:ext cx="10363826" cy="3424107"/>
          </a:xfrm>
        </p:spPr>
        <p:txBody>
          <a:bodyPr>
            <a:noAutofit/>
          </a:bodyPr>
          <a:lstStyle/>
          <a:p>
            <a:pPr marL="0" indent="0" rtl="0">
              <a:buNone/>
            </a:pPr>
            <a:r>
              <a:rPr lang="fa-IR" sz="2800" b="1" dirty="0" smtClean="0">
                <a:cs typeface="B Titr" pitchFamily="2" charset="-78"/>
              </a:rPr>
              <a:t>اقلام </a:t>
            </a:r>
            <a:r>
              <a:rPr lang="fa-IR" sz="2800" b="1" dirty="0">
                <a:cs typeface="B Titr" pitchFamily="2" charset="-78"/>
              </a:rPr>
              <a:t>عمده «سایر تغییرات در ارزش خالص» را آثار مالی رویدادهای زیر تشکیل می‌دهد</a:t>
            </a:r>
            <a:r>
              <a:rPr lang="en-US" sz="2800" b="1" dirty="0">
                <a:cs typeface="B Titr" pitchFamily="2" charset="-78"/>
              </a:rPr>
              <a:t>:</a:t>
            </a:r>
            <a:endParaRPr lang="en-US" sz="2800" dirty="0">
              <a:cs typeface="B Titr" pitchFamily="2" charset="-78"/>
            </a:endParaRPr>
          </a:p>
          <a:p>
            <a:pPr marL="0" lvl="0" indent="0" rtl="0">
              <a:buNone/>
            </a:pPr>
            <a:r>
              <a:rPr lang="fa-IR" sz="2800" b="1" dirty="0" smtClean="0">
                <a:cs typeface="B Titr" pitchFamily="2" charset="-78"/>
              </a:rPr>
              <a:t>1)مستقل </a:t>
            </a:r>
            <a:r>
              <a:rPr lang="fa-IR" sz="2800" b="1" dirty="0">
                <a:cs typeface="B Titr" pitchFamily="2" charset="-78"/>
              </a:rPr>
              <a:t>شدن واحدهای تابعه</a:t>
            </a:r>
            <a:endParaRPr lang="en-US" sz="2800" dirty="0">
              <a:cs typeface="B Titr" pitchFamily="2" charset="-78"/>
            </a:endParaRPr>
          </a:p>
          <a:p>
            <a:pPr marL="0" lvl="0" indent="0" rtl="0">
              <a:buNone/>
            </a:pPr>
            <a:r>
              <a:rPr lang="fa-IR" sz="2800" b="1" dirty="0" smtClean="0">
                <a:cs typeface="B Titr" pitchFamily="2" charset="-78"/>
              </a:rPr>
              <a:t>2) تفکیک </a:t>
            </a:r>
            <a:r>
              <a:rPr lang="fa-IR" sz="2800" b="1" dirty="0">
                <a:cs typeface="B Titr" pitchFamily="2" charset="-78"/>
              </a:rPr>
              <a:t>(انتزاع) بخشی از دانشگاه و تشکیل دانشگاه جدید</a:t>
            </a:r>
            <a:endParaRPr lang="en-US" sz="2800" dirty="0">
              <a:cs typeface="B Titr" pitchFamily="2" charset="-78"/>
            </a:endParaRPr>
          </a:p>
          <a:p>
            <a:pPr marL="0" lvl="0" indent="0" rtl="0">
              <a:buNone/>
            </a:pPr>
            <a:r>
              <a:rPr lang="fa-IR" sz="2800" b="1" dirty="0" smtClean="0">
                <a:cs typeface="B Titr" pitchFamily="2" charset="-78"/>
              </a:rPr>
              <a:t>3) ادغام </a:t>
            </a:r>
            <a:r>
              <a:rPr lang="fa-IR" sz="2800" b="1" dirty="0">
                <a:cs typeface="B Titr" pitchFamily="2" charset="-78"/>
              </a:rPr>
              <a:t>موسسه یا مراکز تابعه با یکدیگر</a:t>
            </a:r>
            <a:endParaRPr lang="en-US" sz="2800" dirty="0">
              <a:cs typeface="B Titr" pitchFamily="2" charset="-78"/>
            </a:endParaRPr>
          </a:p>
          <a:p>
            <a:pPr marL="0" lvl="0" indent="0" rtl="0">
              <a:buNone/>
            </a:pPr>
            <a:r>
              <a:rPr lang="fa-IR" sz="2800" b="1" dirty="0" smtClean="0">
                <a:cs typeface="B Titr" pitchFamily="2" charset="-78"/>
              </a:rPr>
              <a:t>4) مازاد </a:t>
            </a:r>
            <a:r>
              <a:rPr lang="fa-IR" sz="2800" b="1" dirty="0">
                <a:cs typeface="B Titr" pitchFamily="2" charset="-78"/>
              </a:rPr>
              <a:t>تجدید ارزیابی دارایی‌های ثابت مشهود</a:t>
            </a:r>
            <a:endParaRPr lang="en-US" sz="2800" dirty="0">
              <a:cs typeface="B Titr" pitchFamily="2" charset="-78"/>
            </a:endParaRPr>
          </a:p>
          <a:p>
            <a:pPr marL="0" lvl="0" indent="0" rtl="0">
              <a:buNone/>
            </a:pPr>
            <a:r>
              <a:rPr lang="fa-IR" sz="2800" b="1" dirty="0" smtClean="0">
                <a:cs typeface="B Titr" pitchFamily="2" charset="-78"/>
              </a:rPr>
              <a:t>5) سود </a:t>
            </a:r>
            <a:r>
              <a:rPr lang="fa-IR" sz="2800" b="1" dirty="0">
                <a:cs typeface="B Titr" pitchFamily="2" charset="-78"/>
              </a:rPr>
              <a:t>حاصل از تسعیر ارز در تاریخ ترازنامه</a:t>
            </a:r>
            <a:endParaRPr lang="en-US" sz="2800" dirty="0">
              <a:cs typeface="B Titr" pitchFamily="2" charset="-78"/>
            </a:endParaRPr>
          </a:p>
          <a:p>
            <a:pPr marL="0" indent="0">
              <a:buNone/>
            </a:pPr>
            <a:endParaRPr lang="fa-IR" sz="2800" dirty="0">
              <a:cs typeface="B Titr" pitchFamily="2" charset="-78"/>
            </a:endParaRPr>
          </a:p>
        </p:txBody>
      </p:sp>
    </p:spTree>
    <p:extLst>
      <p:ext uri="{BB962C8B-B14F-4D97-AF65-F5344CB8AC3E}">
        <p14:creationId xmlns:p14="http://schemas.microsoft.com/office/powerpoint/2010/main" val="1912565429"/>
      </p:ext>
    </p:extLst>
  </p:cSld>
  <p:clrMapOvr>
    <a:masterClrMapping/>
  </p:clrMapOvr>
  <p:transition spd="slow">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fa-IR" sz="1400" b="1" dirty="0" smtClean="0">
              <a:solidFill>
                <a:schemeClr val="accent2">
                  <a:lumMod val="20000"/>
                  <a:lumOff val="80000"/>
                </a:schemeClr>
              </a:solidFill>
              <a:latin typeface="Arial Black" pitchFamily="34" charset="0"/>
              <a:cs typeface="B Nazanin" pitchFamily="2" charset="-78"/>
            </a:endParaRPr>
          </a:p>
          <a:p>
            <a:pPr>
              <a:defRPr/>
            </a:pPr>
            <a:endParaRPr lang="fa-IR" sz="1200" b="1" dirty="0" smtClean="0">
              <a:solidFill>
                <a:schemeClr val="bg1"/>
              </a:solidFill>
              <a:latin typeface="Arial Black" pitchFamily="34" charset="0"/>
              <a:cs typeface="B Nazanin" pitchFamily="2" charset="-78"/>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906" y="656851"/>
            <a:ext cx="10442196" cy="9270670"/>
          </a:xfrm>
          <a:prstGeom prst="rect">
            <a:avLst/>
          </a:prstGeom>
        </p:spPr>
      </p:pic>
      <p:sp>
        <p:nvSpPr>
          <p:cNvPr id="7" name="Text Box 7"/>
          <p:cNvSpPr txBox="1">
            <a:spLocks noChangeArrowheads="1"/>
          </p:cNvSpPr>
          <p:nvPr/>
        </p:nvSpPr>
        <p:spPr bwMode="auto">
          <a:xfrm>
            <a:off x="1307168" y="656851"/>
            <a:ext cx="9980934" cy="1354217"/>
          </a:xfrm>
          <a:prstGeom prst="rect">
            <a:avLst/>
          </a:prstGeom>
          <a:noFill/>
          <a:ln w="9525">
            <a:noFill/>
            <a:miter lim="800000"/>
            <a:headEnd/>
            <a:tailEnd/>
          </a:ln>
          <a:effectLst/>
        </p:spPr>
        <p:txBody>
          <a:bodyPr wrap="square">
            <a:spAutoFit/>
          </a:bodyPr>
          <a:lstStyle/>
          <a:p>
            <a:pPr algn="ctr" rtl="1">
              <a:lnSpc>
                <a:spcPct val="240000"/>
              </a:lnSpc>
              <a:spcBef>
                <a:spcPct val="50000"/>
              </a:spcBef>
            </a:pPr>
            <a:r>
              <a:rPr lang="fa-IR" sz="4000" dirty="0" smtClean="0">
                <a:solidFill>
                  <a:srgbClr val="00B050"/>
                </a:solidFill>
                <a:cs typeface="B Titr" pitchFamily="2" charset="-78"/>
              </a:rPr>
              <a:t>با سپاس فراوان از توجه و صبر و حوصله دوستان عزیز</a:t>
            </a:r>
            <a:endParaRPr lang="en-US" sz="4000" dirty="0">
              <a:solidFill>
                <a:srgbClr val="00B050"/>
              </a:solidFill>
              <a:cs typeface="B Titr" pitchFamily="2" charset="-78"/>
            </a:endParaRPr>
          </a:p>
        </p:txBody>
      </p:sp>
    </p:spTree>
    <p:extLst>
      <p:ext uri="{BB962C8B-B14F-4D97-AF65-F5344CB8AC3E}">
        <p14:creationId xmlns:p14="http://schemas.microsoft.com/office/powerpoint/2010/main" val="39899500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گزارش_توصیفی_اجرای_برنامه_های_طرح__تحول_نظام (2)">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themeOverride>
</file>

<file path=docProps/app.xml><?xml version="1.0" encoding="utf-8"?>
<Properties xmlns="http://schemas.openxmlformats.org/officeDocument/2006/extended-properties" xmlns:vt="http://schemas.openxmlformats.org/officeDocument/2006/docPropsVTypes">
  <Template/>
  <TotalTime>3022</TotalTime>
  <Words>4001</Words>
  <Application>Microsoft Office PowerPoint</Application>
  <PresentationFormat>Custom</PresentationFormat>
  <Paragraphs>943</Paragraphs>
  <Slides>90</Slides>
  <Notes>1</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گزارش_توصیفی_اجرای_برنامه_های_طرح__تحول_نظام (2)</vt:lpstr>
      <vt:lpstr>PowerPoint Presentation</vt:lpstr>
      <vt:lpstr>PowerPoint Presentation</vt:lpstr>
      <vt:lpstr>اجزای صورتهای مالی</vt:lpstr>
      <vt:lpstr>PowerPoint Presentation</vt:lpstr>
      <vt:lpstr>PowerPoint Presentation</vt:lpstr>
      <vt:lpstr>PowerPoint Presentation</vt:lpstr>
      <vt:lpstr>PowerPoint Presentation</vt:lpstr>
      <vt:lpstr>PowerPoint Presentation</vt:lpstr>
      <vt:lpstr>سایر تغییرات در ارزش خالص (کد حساب کل 52) </vt:lpstr>
      <vt:lpstr>PowerPoint Presentation</vt:lpstr>
      <vt:lpstr>PowerPoint Presentation</vt:lpstr>
      <vt:lpstr>PowerPoint Presentation</vt:lpstr>
      <vt:lpstr>PowerPoint Presentation</vt:lpstr>
      <vt:lpstr>PowerPoint Presentation</vt:lpstr>
      <vt:lpstr>تعديلات‌ سنواتي‌</vt:lpstr>
      <vt:lpstr>PowerPoint Presentation</vt:lpstr>
      <vt:lpstr>PowerPoint Presentation</vt:lpstr>
      <vt:lpstr> </vt:lpstr>
      <vt:lpstr>تغيير در برآوردهاي حسابداري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استاندارد حسابداري شماره 5 حسابداري داراييهاي ثابت مشهود   </vt:lpstr>
      <vt:lpstr>اندازه گيري دارايي ثابت مشهود</vt:lpstr>
      <vt:lpstr>اجزاي بهاي تمام شده</vt:lpstr>
      <vt:lpstr>نمونه‌هايي‌ از مخارج‌ مرتبط‌ مستقيم یا غیرمستقیم‌</vt:lpstr>
      <vt:lpstr>شناخت</vt:lpstr>
      <vt:lpstr>مخارج بعدي</vt:lpstr>
      <vt:lpstr>مخارج بعدي</vt:lpstr>
      <vt:lpstr>نمونه هایی ازمخارجي که در بهاي تمام شده منظور نمي‌شود:</vt:lpstr>
      <vt:lpstr>اندازه‌گيري پس از شناخت</vt:lpstr>
      <vt:lpstr>مازاد تجديد ارزيابي</vt:lpstr>
      <vt:lpstr>روشهاي استهلاک</vt:lpstr>
      <vt:lpstr>PowerPoint Presentation</vt:lpstr>
      <vt:lpstr>PowerPoint Presentation</vt:lpstr>
      <vt:lpstr>PowerPoint Presentation</vt:lpstr>
      <vt:lpstr>PowerPoint Presentation</vt:lpstr>
      <vt:lpstr>استاندارد حسابداري شماره 10  حسابداري کمکهاي بلاعوض دولت</vt:lpstr>
      <vt:lpstr>کمکهاي بلا عوض دولت</vt:lpstr>
      <vt:lpstr>انواع کمک بلاعوض</vt:lpstr>
      <vt:lpstr>انواع کمک بلاعوض</vt:lpstr>
      <vt:lpstr>انواع کمک بلاعوض</vt:lpstr>
      <vt:lpstr>انواع کمک بلاعوض</vt:lpstr>
      <vt:lpstr>در صورت عدم تصريح نحوه حسابداري در قوانين آمره، انواع کمکهاي بلاعوض دولت مشروط به رعايت معيارهاي شناخت، به شرح زير صورت سود و زيان شناسايي مي گردد.</vt:lpstr>
      <vt:lpstr>PowerPoint Presentation</vt:lpstr>
      <vt:lpstr>شخص وابسته </vt:lpstr>
      <vt:lpstr>هدف از افشای اطلاعات اشخاص وابسته</vt:lpstr>
      <vt:lpstr>PowerPoint Presentation</vt:lpstr>
      <vt:lpstr>موارد افشا</vt:lpstr>
      <vt:lpstr>موارد افشا</vt:lpstr>
      <vt:lpstr>نمونه یادداشت  معاملات با اشخاص وابسته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تفکیک ارائه اطلاعات به فعالیتهای " دولتی " و " شبه تجاری " در یادداشتهای توضیحی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گزارش توصیفی اجرای برنامه های طرح  تحول نظام سلامت  :</dc:title>
  <dc:creator>vahdatirm2</dc:creator>
  <cp:lastModifiedBy>Bahar</cp:lastModifiedBy>
  <cp:revision>392</cp:revision>
  <cp:lastPrinted>2016-05-16T12:03:57Z</cp:lastPrinted>
  <dcterms:created xsi:type="dcterms:W3CDTF">2015-09-08T04:58:24Z</dcterms:created>
  <dcterms:modified xsi:type="dcterms:W3CDTF">2016-05-22T10:42:28Z</dcterms:modified>
</cp:coreProperties>
</file>