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440" r:id="rId3"/>
    <p:sldId id="441" r:id="rId4"/>
    <p:sldId id="730" r:id="rId5"/>
    <p:sldId id="696" r:id="rId6"/>
    <p:sldId id="698" r:id="rId7"/>
    <p:sldId id="697" r:id="rId8"/>
    <p:sldId id="711" r:id="rId9"/>
    <p:sldId id="716" r:id="rId10"/>
    <p:sldId id="712" r:id="rId11"/>
    <p:sldId id="713" r:id="rId12"/>
    <p:sldId id="714" r:id="rId13"/>
    <p:sldId id="715" r:id="rId14"/>
    <p:sldId id="717" r:id="rId15"/>
    <p:sldId id="731" r:id="rId16"/>
    <p:sldId id="732" r:id="rId17"/>
    <p:sldId id="706" r:id="rId18"/>
    <p:sldId id="705" r:id="rId19"/>
    <p:sldId id="725" r:id="rId20"/>
    <p:sldId id="439" r:id="rId2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5B933B-F45D-409A-972A-AFF59A2E6773}">
          <p14:sldIdLst>
            <p14:sldId id="256"/>
            <p14:sldId id="440"/>
            <p14:sldId id="441"/>
            <p14:sldId id="730"/>
            <p14:sldId id="696"/>
            <p14:sldId id="698"/>
            <p14:sldId id="697"/>
            <p14:sldId id="711"/>
            <p14:sldId id="716"/>
            <p14:sldId id="712"/>
            <p14:sldId id="713"/>
            <p14:sldId id="714"/>
            <p14:sldId id="715"/>
            <p14:sldId id="717"/>
            <p14:sldId id="731"/>
            <p14:sldId id="732"/>
            <p14:sldId id="706"/>
            <p14:sldId id="705"/>
            <p14:sldId id="725"/>
            <p14:sldId id="4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876" autoAdjust="0"/>
    <p:restoredTop sz="94676" autoAdjust="0"/>
  </p:normalViewPr>
  <p:slideViewPr>
    <p:cSldViewPr>
      <p:cViewPr>
        <p:scale>
          <a:sx n="60" d="100"/>
          <a:sy n="6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mtClean="0"/>
              <a:t>مدیریت امور مالی 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690D9C6-0887-4003-A4C4-21106FACE5CA}" type="datetime8">
              <a:rPr lang="fa-IR" smtClean="0"/>
              <a:t>17/سپتامبر/7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fa-IR" smtClean="0"/>
              <a:t>بهار 1394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FF2C92E-442B-49FD-B896-41D4B09709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901634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mtClean="0"/>
              <a:t>مدیریت امور مالی 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7238F88-1D90-4FAB-A08E-C291F1BC0022}" type="datetime8">
              <a:rPr lang="fa-IR" smtClean="0"/>
              <a:t>17/سپتامبر/7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fa-IR" smtClean="0"/>
              <a:t>بهار 1394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5F4EA3E-93B1-4FFE-8952-B5DB4C1381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4362363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4EA3E-93B1-4FFE-8952-B5DB4C1381A5}" type="slidenum">
              <a:rPr lang="fa-IR" smtClean="0"/>
              <a:t>2</a:t>
            </a:fld>
            <a:endParaRPr lang="fa-IR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a-IR" smtClean="0"/>
              <a:t>مدیریت امور مالی 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145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1FC2A6-5CAD-42C2-8FE7-E18EFBDE832D}" type="datetime8">
              <a:rPr lang="fa-IR" smtClean="0"/>
              <a:t>17/سپتامبر/7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31DDE2-D564-4720-83DF-444508CACB9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D219F-FEF2-46CF-AA41-AA4AE84F2E16}" type="datetime8">
              <a:rPr lang="fa-IR" smtClean="0"/>
              <a:t>17/سپتامبر/7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1DDE2-D564-4720-83DF-444508CACB9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F916C6-CAEA-437C-B026-8204EFFA17F5}" type="datetime8">
              <a:rPr lang="fa-IR" smtClean="0"/>
              <a:t>17/سپتامبر/7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1DDE2-D564-4720-83DF-444508CACB9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EC5C1-21D9-4D28-B689-0F53FD056EBE}" type="datetime8">
              <a:rPr lang="fa-IR" smtClean="0"/>
              <a:t>17/سپتامبر/7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1DDE2-D564-4720-83DF-444508CACB9F}" type="slidenum">
              <a:rPr lang="fa-IR" smtClean="0"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EC521-8246-4BC2-85B9-6524705FCD43}" type="datetime8">
              <a:rPr lang="fa-IR" smtClean="0"/>
              <a:t>17/سپتامبر/7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1DDE2-D564-4720-83DF-444508CACB9F}" type="slidenum">
              <a:rPr lang="fa-IR" smtClean="0"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F45822-BFB4-47F8-BCE6-9A975F3B0B49}" type="datetime8">
              <a:rPr lang="fa-IR" smtClean="0"/>
              <a:t>17/سپتامبر/7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1DDE2-D564-4720-83DF-444508CACB9F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A9F32F-93F7-45C2-9B45-F1558FB8E399}" type="datetime8">
              <a:rPr lang="fa-IR" smtClean="0"/>
              <a:t>17/سپتامبر/7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1DDE2-D564-4720-83DF-444508CACB9F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43A46-25F8-449D-A54B-99AF7B71FCD7}" type="datetime8">
              <a:rPr lang="fa-IR" smtClean="0"/>
              <a:t>17/سپتامبر/7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1DDE2-D564-4720-83DF-444508CACB9F}" type="slidenum">
              <a:rPr lang="fa-IR" smtClean="0"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78508E-AEC9-49BE-93BA-A774DAB9504B}" type="datetime8">
              <a:rPr lang="fa-IR" smtClean="0"/>
              <a:t>17/سپتامبر/7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1DDE2-D564-4720-83DF-444508CACB9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9C62CA6-B7A2-4CC7-8014-FB4791F25688}" type="datetime8">
              <a:rPr lang="fa-IR" smtClean="0"/>
              <a:t>17/سپتامبر/7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1DDE2-D564-4720-83DF-444508CACB9F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7A3C68-B046-4504-83EA-4E6CA1A956E1}" type="datetime8">
              <a:rPr lang="fa-IR" smtClean="0"/>
              <a:t>17/سپتامبر/7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31DDE2-D564-4720-83DF-444508CACB9F}" type="slidenum">
              <a:rPr lang="fa-IR" smtClean="0"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85C348-CD05-4518-A78F-436682D4E4CA}" type="datetime8">
              <a:rPr lang="fa-IR" smtClean="0"/>
              <a:t>17/سپتامبر/7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631DDE2-D564-4720-83DF-444508CACB9F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4392488"/>
          </a:xfrm>
        </p:spPr>
        <p:txBody>
          <a:bodyPr/>
          <a:lstStyle/>
          <a:p>
            <a:pPr algn="ctr"/>
            <a:r>
              <a:rPr lang="fa-IR" dirty="0" smtClean="0">
                <a:effectLst/>
                <a:cs typeface="B Mitra" pitchFamily="2" charset="-78"/>
              </a:rPr>
              <a:t/>
            </a:r>
            <a:br>
              <a:rPr lang="fa-IR" dirty="0" smtClean="0">
                <a:effectLst/>
                <a:cs typeface="B Mitra" pitchFamily="2" charset="-78"/>
              </a:rPr>
            </a:br>
            <a:r>
              <a:rPr lang="fa-IR" dirty="0">
                <a:effectLst/>
                <a:cs typeface="B Mitra" pitchFamily="2" charset="-78"/>
              </a:rPr>
              <a:t/>
            </a:r>
            <a:br>
              <a:rPr lang="fa-IR" dirty="0">
                <a:effectLst/>
                <a:cs typeface="B Mitra" pitchFamily="2" charset="-78"/>
              </a:rPr>
            </a:br>
            <a:endParaRPr lang="fa-IR" dirty="0">
              <a:cs typeface="B Mitra" pitchFamily="2" charset="-78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6672"/>
            <a:ext cx="590465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943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amidih1.MUMS\Desktop\آموزشی قبوض\جزوه آموزشی قبوض\ghabz\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2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8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amidih1.MUMS\Desktop\آموزشی قبوض\جزوه آموزشی قبوض\ghabz\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75"/>
            <a:ext cx="9126533" cy="683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6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amidih1.MUMS\Desktop\آموزشی قبوض\جزوه آموزشی قبوض\ghabz\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7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amidih1.MUMS\Desktop\آموزشی قبوض\جزوه آموزشی قبوض\ghabz\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" y="0"/>
            <a:ext cx="9144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3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amidih1.MUMS\Desktop\آموزشی قبوض\جزوه آموزشی قبوض\ghabz\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179513" y="188640"/>
            <a:ext cx="8813728" cy="27363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r" rtl="1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fa-IR" sz="2200" u="sng" dirty="0" smtClean="0"/>
              <a:t>1- طبقه بندی اولیه فایل های اسکن شده</a:t>
            </a:r>
            <a:r>
              <a:rPr lang="fa-IR" sz="2200" u="sng" dirty="0" smtClean="0"/>
              <a:t>:</a:t>
            </a:r>
          </a:p>
          <a:p>
            <a:r>
              <a:rPr lang="fa-IR" sz="2000" dirty="0">
                <a:cs typeface="B Mitra" pitchFamily="2" charset="-78"/>
              </a:rPr>
              <a:t>جهت بارگذاری فایل </a:t>
            </a:r>
            <a:r>
              <a:rPr lang="en-US" sz="1600" dirty="0" err="1">
                <a:cs typeface="B Mitra" pitchFamily="2" charset="-78"/>
              </a:rPr>
              <a:t>pdf</a:t>
            </a:r>
            <a:r>
              <a:rPr lang="fa-IR" sz="2000" dirty="0">
                <a:cs typeface="B Mitra" pitchFamily="2" charset="-78"/>
              </a:rPr>
              <a:t> انشعابات ابتدا باید از برگه قبض مربوطه اسکن تهیه سپس تبدیل به فرمت </a:t>
            </a:r>
            <a:r>
              <a:rPr lang="en-US" sz="1600" dirty="0" err="1">
                <a:cs typeface="B Mitra" pitchFamily="2" charset="-78"/>
              </a:rPr>
              <a:t>pdf</a:t>
            </a:r>
            <a:r>
              <a:rPr lang="fa-IR" sz="2000" dirty="0">
                <a:cs typeface="B Mitra" pitchFamily="2" charset="-78"/>
              </a:rPr>
              <a:t> گردد.(لازم به توضیح است بعضی اسکنرها قابلیت تبدیل مستقیم اسکن به فایل </a:t>
            </a:r>
            <a:r>
              <a:rPr lang="en-US" sz="1600" dirty="0" err="1">
                <a:cs typeface="B Mitra" pitchFamily="2" charset="-78"/>
              </a:rPr>
              <a:t>pdf</a:t>
            </a:r>
            <a:r>
              <a:rPr lang="fa-IR" sz="2000" dirty="0">
                <a:cs typeface="B Mitra" pitchFamily="2" charset="-78"/>
              </a:rPr>
              <a:t> را دارا می باشند</a:t>
            </a:r>
            <a:r>
              <a:rPr lang="fa-IR" sz="2000" dirty="0" smtClean="0">
                <a:cs typeface="B Mitra" pitchFamily="2" charset="-78"/>
              </a:rPr>
              <a:t>.(در غیر اینصورت می توان از نرم افزار تبدیل عکس به </a:t>
            </a:r>
            <a:r>
              <a:rPr lang="en-US" sz="1600" dirty="0" err="1" smtClean="0">
                <a:cs typeface="B Mitra" pitchFamily="2" charset="-78"/>
              </a:rPr>
              <a:t>pdf</a:t>
            </a:r>
            <a:r>
              <a:rPr lang="fa-IR" sz="2000" dirty="0">
                <a:cs typeface="B Mitra" pitchFamily="2" charset="-78"/>
              </a:rPr>
              <a:t> </a:t>
            </a:r>
            <a:r>
              <a:rPr lang="fa-IR" sz="2000" dirty="0" smtClean="0">
                <a:cs typeface="B Mitra" pitchFamily="2" charset="-78"/>
              </a:rPr>
              <a:t>که در سایت  امور مالی بارگذاری شده است استفاده نمود.)</a:t>
            </a:r>
            <a:endParaRPr lang="fa-IR" sz="2000" dirty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تذکر 1: </a:t>
            </a:r>
            <a:r>
              <a:rPr lang="fa-IR" sz="2000" dirty="0">
                <a:cs typeface="B Mitra" pitchFamily="2" charset="-78"/>
              </a:rPr>
              <a:t>فرمت </a:t>
            </a:r>
            <a:r>
              <a:rPr lang="en-US" sz="1600" dirty="0" err="1">
                <a:cs typeface="B Mitra" pitchFamily="2" charset="-78"/>
              </a:rPr>
              <a:t>pdf</a:t>
            </a:r>
            <a:r>
              <a:rPr lang="fa-IR" sz="2000" dirty="0">
                <a:cs typeface="B Mitra" pitchFamily="2" charset="-78"/>
              </a:rPr>
              <a:t> تهیه شده باید دارای حجم کمتر از 200 کیلو بایت باشد.و از کیفیت مناسبی نیز برخوردار باشد.</a:t>
            </a:r>
          </a:p>
          <a:p>
            <a:r>
              <a:rPr lang="fa-IR" sz="2000" dirty="0">
                <a:cs typeface="B Mitra" pitchFamily="2" charset="-78"/>
              </a:rPr>
              <a:t>تذکر 2:آخرین قبض پرداختی جهت بارگذاری اطلاعات مورد استفاده قرار گیرد.</a:t>
            </a:r>
          </a:p>
          <a:p>
            <a:pPr marL="109728" indent="0">
              <a:buFont typeface="Wingdings 3"/>
              <a:buNone/>
            </a:pPr>
            <a:endParaRPr lang="fa-IR" sz="2200" u="sng" dirty="0" smtClean="0"/>
          </a:p>
        </p:txBody>
      </p:sp>
      <p:pic>
        <p:nvPicPr>
          <p:cNvPr id="1026" name="Picture 2" descr="G:\اطلاعات نهایی ثبت املاک ، تجهیزات پزشکی و تاسیسات دانشگاه\آموزشی قبوض\نمونه عملی\فرمت درخواست اطلاعات املا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1" y="2924944"/>
            <a:ext cx="9112105" cy="514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1634" y="413610"/>
            <a:ext cx="8068632" cy="72008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a-IR" sz="2200" u="sng" dirty="0" smtClean="0"/>
              <a:t>2-تبدیل </a:t>
            </a:r>
            <a:r>
              <a:rPr lang="fa-IR" sz="2200" u="sng" dirty="0"/>
              <a:t>فایل های اسکن شده به </a:t>
            </a:r>
            <a:r>
              <a:rPr lang="en-US" sz="2200" u="sng" dirty="0"/>
              <a:t> </a:t>
            </a:r>
            <a:r>
              <a:rPr lang="en-US" sz="2200" u="sng" dirty="0" err="1"/>
              <a:t>pdf</a:t>
            </a:r>
            <a:r>
              <a:rPr lang="en-US" sz="2200" u="sng" dirty="0"/>
              <a:t> </a:t>
            </a:r>
            <a:r>
              <a:rPr lang="fa-IR" sz="2200" u="sng" dirty="0"/>
              <a:t>از طریق نرم افزار </a:t>
            </a:r>
            <a:r>
              <a:rPr lang="fa-IR" sz="2200" u="sng" dirty="0" smtClean="0"/>
              <a:t>موجود:</a:t>
            </a:r>
            <a:endParaRPr lang="fa-IR" sz="2200" u="sng" dirty="0"/>
          </a:p>
        </p:txBody>
      </p:sp>
      <p:pic>
        <p:nvPicPr>
          <p:cNvPr id="2050" name="Picture 2" descr="G:\اطلاعات نهایی ثبت املاک ، تجهیزات پزشکی و تاسیسات دانشگاه\آموزشی قبوض\نمونه عملی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8" y="1196752"/>
            <a:ext cx="7412038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amidih1.MUMS\Desktop\آموزشی قبوض\اکسل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16" y="2192395"/>
            <a:ext cx="9175896" cy="46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5913" y="1380234"/>
            <a:ext cx="78488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Mitra" pitchFamily="2" charset="-78"/>
              </a:rPr>
              <a:t>1-جستجوی واحد در فایل اکسل از طریق اجرای دستور </a:t>
            </a:r>
            <a:r>
              <a:rPr lang="en-US" sz="2000" b="1" dirty="0" err="1" smtClean="0">
                <a:cs typeface="B Mitra" pitchFamily="2" charset="-78"/>
              </a:rPr>
              <a:t>ctrl+f</a:t>
            </a:r>
            <a:endParaRPr lang="fa-IR" sz="2000" b="1" dirty="0">
              <a:cs typeface="B Mitra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4025" y="1780344"/>
            <a:ext cx="68407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Mitra" pitchFamily="2" charset="-78"/>
              </a:rPr>
              <a:t>2- کپی کردن نام فایل اشتراک</a:t>
            </a:r>
            <a:endParaRPr lang="fa-IR" sz="2000" b="1" dirty="0">
              <a:cs typeface="B Mitra" pitchFamily="2" charset="-78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95536" y="558899"/>
            <a:ext cx="8543292" cy="882442"/>
          </a:xfrm>
        </p:spPr>
        <p:txBody>
          <a:bodyPr>
            <a:noAutofit/>
          </a:bodyPr>
          <a:lstStyle/>
          <a:p>
            <a:pPr algn="r"/>
            <a:r>
              <a:rPr lang="fa-IR" sz="2000" dirty="0" smtClean="0">
                <a:cs typeface="B Mitra" pitchFamily="2" charset="-78"/>
              </a:rPr>
              <a:t>نمونه: اشتراک برق خانه بهداشت نصر آباد متعلق به شبکه بهداشت شهرستان خواف بصورت ذیل بارگذاری می گردد.</a:t>
            </a:r>
            <a:endParaRPr lang="fa-IR" sz="2000" dirty="0">
              <a:cs typeface="B Mitra" pitchFamily="2" charset="-78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81897" y="116632"/>
            <a:ext cx="8136904" cy="576064"/>
          </a:xfrm>
        </p:spPr>
        <p:txBody>
          <a:bodyPr/>
          <a:lstStyle/>
          <a:p>
            <a:pPr marL="109728" indent="0">
              <a:buNone/>
            </a:pPr>
            <a:r>
              <a:rPr lang="fa-IR" sz="2400" u="sng" dirty="0" smtClean="0"/>
              <a:t>3-تغییر </a:t>
            </a:r>
            <a:r>
              <a:rPr lang="fa-IR" sz="2400" u="sng" dirty="0"/>
              <a:t>نام فایل های </a:t>
            </a:r>
            <a:r>
              <a:rPr lang="en-US" sz="2400" u="sng" dirty="0" err="1"/>
              <a:t>pdf</a:t>
            </a:r>
            <a:r>
              <a:rPr lang="fa-IR" sz="2400" u="sng" dirty="0"/>
              <a:t> ، طبق شماره های کدینگ موجود در فایل </a:t>
            </a:r>
            <a:r>
              <a:rPr lang="fa-IR" sz="2400" u="sng" dirty="0" smtClean="0"/>
              <a:t>اکسل:</a:t>
            </a:r>
            <a:endParaRPr lang="fa-IR" sz="2400" u="sng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230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amidih1.MUMS\Desktop\آموزشی قبوض\اکسل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54281" cy="487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2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91374"/>
            <a:ext cx="77048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Mitra" pitchFamily="2" charset="-78"/>
              </a:rPr>
              <a:t>4-انتقال کلیه فایل های </a:t>
            </a:r>
            <a:r>
              <a:rPr lang="fa-IR" sz="2000" b="1" u="sng" dirty="0" smtClean="0">
                <a:solidFill>
                  <a:srgbClr val="FF0000"/>
                </a:solidFill>
                <a:cs typeface="B Mitra" pitchFamily="2" charset="-78"/>
              </a:rPr>
              <a:t>تغییر نام داده شده </a:t>
            </a:r>
            <a:r>
              <a:rPr lang="fa-IR" sz="2000" b="1" dirty="0" smtClean="0">
                <a:cs typeface="B Mitra" pitchFamily="2" charset="-78"/>
              </a:rPr>
              <a:t>به یک فایل جامع اصلی که فرمت اکسل نیز در آن موجود می </a:t>
            </a:r>
            <a:r>
              <a:rPr lang="fa-IR" sz="2000" b="1" dirty="0" smtClean="0">
                <a:cs typeface="B Mitra" pitchFamily="2" charset="-78"/>
              </a:rPr>
              <a:t>باشد.</a:t>
            </a:r>
            <a:endParaRPr lang="fa-IR" sz="2000" b="1" dirty="0">
              <a:cs typeface="B Mitra" pitchFamily="2" charset="-78"/>
            </a:endParaRPr>
          </a:p>
        </p:txBody>
      </p:sp>
      <p:pic>
        <p:nvPicPr>
          <p:cNvPr id="5" name="Picture 2" descr="G:\اطلاعات نهایی ثبت املاک ، تجهیزات پزشکی و تاسیسات دانشگاه\آموزشی قبوض\نمونه عملی\فرمت درخواست اطلاعات املا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82345"/>
            <a:ext cx="6769048" cy="382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amidih1.MUMS\Desktop\آموزشی قبوض\اکسل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787" y="3735012"/>
            <a:ext cx="4792717" cy="315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2362358">
            <a:off x="3134633" y="3948523"/>
            <a:ext cx="2470102" cy="281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85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 fontScale="32500" lnSpcReduction="20000"/>
          </a:bodyPr>
          <a:lstStyle/>
          <a:p>
            <a:pPr marL="109728" indent="0" algn="ctr">
              <a:lnSpc>
                <a:spcPct val="120000"/>
              </a:lnSpc>
              <a:buNone/>
            </a:pPr>
            <a:endParaRPr lang="fa-I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marL="109728" indent="0" algn="ctr">
              <a:lnSpc>
                <a:spcPct val="120000"/>
              </a:lnSpc>
              <a:buNone/>
            </a:pPr>
            <a:endParaRPr lang="fa-I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marL="109728" indent="0" algn="ctr">
              <a:lnSpc>
                <a:spcPct val="120000"/>
              </a:lnSpc>
              <a:buNone/>
            </a:pPr>
            <a:endParaRPr lang="fa-I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marL="109728" indent="0" algn="ctr">
              <a:lnSpc>
                <a:spcPct val="120000"/>
              </a:lnSpc>
              <a:buNone/>
            </a:pPr>
            <a:endParaRPr lang="fa-I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marL="109728" indent="0" algn="ctr">
              <a:lnSpc>
                <a:spcPct val="120000"/>
              </a:lnSpc>
              <a:buNone/>
            </a:pPr>
            <a:r>
              <a:rPr lang="fa-IR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مدیریت امور مالی</a:t>
            </a:r>
          </a:p>
          <a:p>
            <a:pPr marL="109728" indent="0" algn="ctr">
              <a:lnSpc>
                <a:spcPct val="120000"/>
              </a:lnSpc>
              <a:buNone/>
            </a:pPr>
            <a:r>
              <a:rPr lang="fa-IR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اداره حسابداری مدیریت</a:t>
            </a:r>
          </a:p>
          <a:p>
            <a:pPr marL="109728" indent="0" algn="ctr">
              <a:lnSpc>
                <a:spcPct val="220000"/>
              </a:lnSpc>
              <a:buNone/>
            </a:pPr>
            <a:r>
              <a:rPr lang="fa-IR" sz="12300" b="1" dirty="0" smtClean="0">
                <a:cs typeface="B Mitra" pitchFamily="2" charset="-78"/>
              </a:rPr>
              <a:t>نحوه </a:t>
            </a:r>
            <a:r>
              <a:rPr lang="fa-IR" sz="12300" b="1" dirty="0">
                <a:cs typeface="B Mitra" pitchFamily="2" charset="-78"/>
              </a:rPr>
              <a:t>ثبت و بارگذاری انشعابات املاک در بانک </a:t>
            </a:r>
            <a:r>
              <a:rPr lang="fa-IR" sz="12300" b="1" dirty="0" smtClean="0">
                <a:cs typeface="B Mitra" pitchFamily="2" charset="-78"/>
              </a:rPr>
              <a:t>اطلاعاتی</a:t>
            </a:r>
          </a:p>
          <a:p>
            <a:pPr marL="109728" indent="0" algn="ctr">
              <a:lnSpc>
                <a:spcPct val="220000"/>
              </a:lnSpc>
              <a:buNone/>
            </a:pPr>
            <a:endParaRPr lang="fa-IR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marL="109728" indent="0" algn="ctr">
              <a:lnSpc>
                <a:spcPct val="220000"/>
              </a:lnSpc>
              <a:buNone/>
            </a:pPr>
            <a:r>
              <a:rPr lang="fa-I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تابستان</a:t>
            </a:r>
            <a:r>
              <a:rPr lang="fa-IR" sz="10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1396</a:t>
            </a:r>
            <a:endParaRPr lang="fa-IR" sz="5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0040"/>
            <a:ext cx="1152128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098571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200000"/>
              </a:lnSpc>
              <a:buNone/>
            </a:pPr>
            <a:r>
              <a:rPr lang="fa-I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تهیه و تنظیم :</a:t>
            </a:r>
          </a:p>
          <a:p>
            <a:pPr marL="109728" indent="0" algn="ctr">
              <a:lnSpc>
                <a:spcPct val="200000"/>
              </a:lnSpc>
              <a:buNone/>
            </a:pPr>
            <a:r>
              <a:rPr lang="fa-I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اداره حسابداری مدیریت</a:t>
            </a:r>
          </a:p>
          <a:p>
            <a:pPr algn="ctr">
              <a:lnSpc>
                <a:spcPct val="200000"/>
              </a:lnSpc>
            </a:pPr>
            <a:endParaRPr lang="fa-I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81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amidih1.MUMS\Desktop\آموزشی قبوض\نامه ها\2\1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64"/>
            <a:ext cx="4032448" cy="60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8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340768"/>
            <a:ext cx="7848872" cy="4896543"/>
          </a:xfrm>
        </p:spPr>
        <p:txBody>
          <a:bodyPr>
            <a:noAutofit/>
          </a:bodyPr>
          <a:lstStyle/>
          <a:p>
            <a:r>
              <a:rPr lang="fa-IR" sz="4400" dirty="0">
                <a:cs typeface="B Zar" pitchFamily="2" charset="-78"/>
              </a:rPr>
              <a:t>ماده 137 – وزارتخانه ها و مؤسسات دولتي و شركتهاي دولتي و مؤسسات و نهادهاي عمومي غير دولتي مكلفند كليه اطلاعات مالي مورد درخواست وزارت امور اقتصادي و دارائي را كه در اجراي اين قانون براي انجام وظايف خود لازم بداند مستقيماً در اختيار وزارتخانه مذكور قرار دهند 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056784" cy="1143000"/>
          </a:xfrm>
        </p:spPr>
        <p:txBody>
          <a:bodyPr/>
          <a:lstStyle/>
          <a:p>
            <a:r>
              <a:rPr lang="fa-IR" dirty="0" smtClean="0"/>
              <a:t>شرح ماده 137 قانون محاسبات عمومی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651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midih1.MUMS\Desktop\آموزشی قبوض\نامه ها\2\1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5461"/>
            <a:ext cx="6181725" cy="634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0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amidih1.MUMS\Desktop\آموزشی قبوض\نامه ها\1\1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867" y="0"/>
            <a:ext cx="4528389" cy="664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amidih1.MUMS\Desktop\آموزشی قبوض\نامه ها\1\1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4032448" cy="66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amidih1.MUMS\Desktop\آموزشی قبوض\جزوه آموزشی قبوض\ghabz\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6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amidih1.MUMS\Desktop\آموزشی قبوض\جزوه آموزشی قبوض\ghabz\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3229</TotalTime>
  <Words>275</Words>
  <Application>Microsoft Office PowerPoint</Application>
  <PresentationFormat>On-screen Show (4:3)</PresentationFormat>
  <Paragraphs>26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  </vt:lpstr>
      <vt:lpstr>PowerPoint Presentation</vt:lpstr>
      <vt:lpstr>PowerPoint Presentation</vt:lpstr>
      <vt:lpstr>شرح ماده 137 قانون محاسبات عمومی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نمونه: اشتراک برق خانه بهداشت نصر آباد متعلق به شبکه بهداشت شهرستان خواف بصورت ذیل بارگذاری می گردد.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حسابداری کالا ، اموال و خدمات در نظام نوین مالی</dc:title>
  <dc:creator>Hasan Ghasemi</dc:creator>
  <cp:lastModifiedBy>Hosein Hamidi</cp:lastModifiedBy>
  <cp:revision>349</cp:revision>
  <dcterms:created xsi:type="dcterms:W3CDTF">2015-06-10T08:01:22Z</dcterms:created>
  <dcterms:modified xsi:type="dcterms:W3CDTF">2017-09-07T06:05:32Z</dcterms:modified>
</cp:coreProperties>
</file>