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6"/>
  </p:notesMasterIdLst>
  <p:sldIdLst>
    <p:sldId id="268" r:id="rId2"/>
    <p:sldId id="256" r:id="rId3"/>
    <p:sldId id="258" r:id="rId4"/>
    <p:sldId id="269" r:id="rId5"/>
    <p:sldId id="265" r:id="rId6"/>
    <p:sldId id="271" r:id="rId7"/>
    <p:sldId id="272" r:id="rId8"/>
    <p:sldId id="260" r:id="rId9"/>
    <p:sldId id="261" r:id="rId10"/>
    <p:sldId id="262" r:id="rId11"/>
    <p:sldId id="270" r:id="rId12"/>
    <p:sldId id="266" r:id="rId13"/>
    <p:sldId id="264" r:id="rId14"/>
    <p:sldId id="26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atemeh Khazaei" initials="FK" lastIdx="0" clrIdx="0">
    <p:extLst>
      <p:ext uri="{19B8F6BF-5375-455C-9EA6-DF929625EA0E}">
        <p15:presenceInfo xmlns:p15="http://schemas.microsoft.com/office/powerpoint/2012/main" userId="S-1-5-21-4206909432-1902078770-3363335238-190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8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3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7DBE1E57-0734-4A3A-A908-66F56321FF11}" type="datetimeFigureOut">
              <a:rPr lang="fa-IR" smtClean="0"/>
              <a:t>05/06/1442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C4F2AB24-63AD-4361-8435-BC38F5030B7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56208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842E08-A25A-46BD-8099-96EB79FBE58A}" type="slidenum">
              <a:rPr lang="fa-IR" smtClean="0"/>
              <a:pPr/>
              <a:t>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14321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8BD2E-72C5-4430-887B-79BDA3FC5421}" type="datetimeFigureOut">
              <a:rPr lang="fa-IR" smtClean="0"/>
              <a:t>05/06/1442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C2CC-EDD5-47A8-A720-08ED26D8AB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21136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8BD2E-72C5-4430-887B-79BDA3FC5421}" type="datetimeFigureOut">
              <a:rPr lang="fa-IR" smtClean="0"/>
              <a:t>05/06/1442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C2CC-EDD5-47A8-A720-08ED26D8AB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95839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8BD2E-72C5-4430-887B-79BDA3FC5421}" type="datetimeFigureOut">
              <a:rPr lang="fa-IR" smtClean="0"/>
              <a:t>05/06/1442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C2CC-EDD5-47A8-A720-08ED26D8AB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06591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8BD2E-72C5-4430-887B-79BDA3FC5421}" type="datetimeFigureOut">
              <a:rPr lang="fa-IR" smtClean="0"/>
              <a:t>05/06/1442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C2CC-EDD5-47A8-A720-08ED26D8ABFB}" type="slidenum">
              <a:rPr lang="fa-IR" smtClean="0"/>
              <a:t>‹#›</a:t>
            </a:fld>
            <a:endParaRPr lang="fa-I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64705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8BD2E-72C5-4430-887B-79BDA3FC5421}" type="datetimeFigureOut">
              <a:rPr lang="fa-IR" smtClean="0"/>
              <a:t>05/06/1442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C2CC-EDD5-47A8-A720-08ED26D8AB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17966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8BD2E-72C5-4430-887B-79BDA3FC5421}" type="datetimeFigureOut">
              <a:rPr lang="fa-IR" smtClean="0"/>
              <a:t>05/06/1442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C2CC-EDD5-47A8-A720-08ED26D8AB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523586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8BD2E-72C5-4430-887B-79BDA3FC5421}" type="datetimeFigureOut">
              <a:rPr lang="fa-IR" smtClean="0"/>
              <a:t>05/06/1442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C2CC-EDD5-47A8-A720-08ED26D8AB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786718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8BD2E-72C5-4430-887B-79BDA3FC5421}" type="datetimeFigureOut">
              <a:rPr lang="fa-IR" smtClean="0"/>
              <a:t>05/06/1442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C2CC-EDD5-47A8-A720-08ED26D8AB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860636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8BD2E-72C5-4430-887B-79BDA3FC5421}" type="datetimeFigureOut">
              <a:rPr lang="fa-IR" smtClean="0"/>
              <a:t>05/06/1442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C2CC-EDD5-47A8-A720-08ED26D8AB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00491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8BD2E-72C5-4430-887B-79BDA3FC5421}" type="datetimeFigureOut">
              <a:rPr lang="fa-IR" smtClean="0"/>
              <a:t>05/06/1442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C2CC-EDD5-47A8-A720-08ED26D8AB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67129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8BD2E-72C5-4430-887B-79BDA3FC5421}" type="datetimeFigureOut">
              <a:rPr lang="fa-IR" smtClean="0"/>
              <a:t>05/06/1442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C2CC-EDD5-47A8-A720-08ED26D8AB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24986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8BD2E-72C5-4430-887B-79BDA3FC5421}" type="datetimeFigureOut">
              <a:rPr lang="fa-IR" smtClean="0"/>
              <a:t>05/06/1442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C2CC-EDD5-47A8-A720-08ED26D8AB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23591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8BD2E-72C5-4430-887B-79BDA3FC5421}" type="datetimeFigureOut">
              <a:rPr lang="fa-IR" smtClean="0"/>
              <a:t>05/06/1442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C2CC-EDD5-47A8-A720-08ED26D8AB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53716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8BD2E-72C5-4430-887B-79BDA3FC5421}" type="datetimeFigureOut">
              <a:rPr lang="fa-IR" smtClean="0"/>
              <a:t>05/06/1442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C2CC-EDD5-47A8-A720-08ED26D8AB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214660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8BD2E-72C5-4430-887B-79BDA3FC5421}" type="datetimeFigureOut">
              <a:rPr lang="fa-IR" smtClean="0"/>
              <a:t>05/06/1442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C2CC-EDD5-47A8-A720-08ED26D8AB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9358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8BD2E-72C5-4430-887B-79BDA3FC5421}" type="datetimeFigureOut">
              <a:rPr lang="fa-IR" smtClean="0"/>
              <a:t>05/06/1442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C2CC-EDD5-47A8-A720-08ED26D8AB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09731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8BD2E-72C5-4430-887B-79BDA3FC5421}" type="datetimeFigureOut">
              <a:rPr lang="fa-IR" smtClean="0"/>
              <a:t>05/06/1442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AC2CC-EDD5-47A8-A720-08ED26D8AB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92082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348BD2E-72C5-4430-887B-79BDA3FC5421}" type="datetimeFigureOut">
              <a:rPr lang="fa-IR" smtClean="0"/>
              <a:t>05/06/1442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E0AC2CC-EDD5-47A8-A720-08ED26D8ABF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518884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[Baya_Co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2195" y="500042"/>
            <a:ext cx="8827611" cy="607223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9303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18843"/>
          </a:xfrm>
        </p:spPr>
        <p:txBody>
          <a:bodyPr/>
          <a:lstStyle/>
          <a:p>
            <a:r>
              <a:rPr lang="fa-IR" dirty="0" smtClean="0">
                <a:cs typeface="B Titr" panose="00000700000000000000" pitchFamily="2" charset="-78"/>
              </a:rPr>
              <a:t>وظایف مجریان در برگزاری دوره های حضوری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23769" y="1520043"/>
            <a:ext cx="10363826" cy="4793672"/>
          </a:xfrm>
        </p:spPr>
        <p:txBody>
          <a:bodyPr>
            <a:normAutofit fontScale="92500" lnSpcReduction="10000"/>
          </a:bodyPr>
          <a:lstStyle/>
          <a:p>
            <a:r>
              <a:rPr lang="fa-IR" sz="2800" b="1" dirty="0" smtClean="0">
                <a:cs typeface="B Lotus" panose="00000400000000000000" pitchFamily="2" charset="-78"/>
              </a:rPr>
              <a:t>نامه </a:t>
            </a:r>
            <a:r>
              <a:rPr lang="fa-IR" sz="2800" b="1" dirty="0">
                <a:cs typeface="B Lotus" panose="00000400000000000000" pitchFamily="2" charset="-78"/>
              </a:rPr>
              <a:t>برگزاری دوره با قید تاریخ- مکان </a:t>
            </a:r>
            <a:r>
              <a:rPr lang="fa-IR" sz="2600" dirty="0">
                <a:cs typeface="B Lotus" panose="00000400000000000000" pitchFamily="2" charset="-78"/>
              </a:rPr>
              <a:t>–</a:t>
            </a:r>
            <a:r>
              <a:rPr lang="fa-IR" sz="2800" b="1" dirty="0">
                <a:cs typeface="B Lotus" panose="00000400000000000000" pitchFamily="2" charset="-78"/>
              </a:rPr>
              <a:t> ساعت </a:t>
            </a:r>
            <a:r>
              <a:rPr lang="fa-IR" sz="2600" dirty="0">
                <a:cs typeface="B Lotus" panose="00000400000000000000" pitchFamily="2" charset="-78"/>
              </a:rPr>
              <a:t>–</a:t>
            </a:r>
            <a:r>
              <a:rPr lang="fa-IR" sz="2800" b="1" dirty="0">
                <a:cs typeface="B Lotus" panose="00000400000000000000" pitchFamily="2" charset="-78"/>
              </a:rPr>
              <a:t> نام مدرس و مجری حداقل دو </a:t>
            </a:r>
            <a:r>
              <a:rPr lang="fa-IR" sz="2800" b="1" dirty="0" smtClean="0">
                <a:cs typeface="B Lotus" panose="00000400000000000000" pitchFamily="2" charset="-78"/>
              </a:rPr>
              <a:t>هفته  </a:t>
            </a:r>
            <a:r>
              <a:rPr lang="fa-IR" sz="2800" b="1" dirty="0">
                <a:cs typeface="B Lotus" panose="00000400000000000000" pitchFamily="2" charset="-78"/>
              </a:rPr>
              <a:t>قبل از برگزاری  به رابط آموزش تحویل شود</a:t>
            </a:r>
            <a:r>
              <a:rPr lang="fa-IR" sz="2800" b="1" dirty="0" smtClean="0">
                <a:cs typeface="B Lotus" panose="00000400000000000000" pitchFamily="2" charset="-78"/>
              </a:rPr>
              <a:t>.</a:t>
            </a:r>
          </a:p>
          <a:p>
            <a:r>
              <a:rPr lang="fa-IR" sz="2800" b="1" dirty="0" smtClean="0">
                <a:cs typeface="B Lotus" panose="00000400000000000000" pitchFamily="2" charset="-78"/>
              </a:rPr>
              <a:t>هماهنگی جهت مکان و مدرس دوره همچنین پذیرایی فراگیران.</a:t>
            </a:r>
          </a:p>
          <a:p>
            <a:r>
              <a:rPr lang="fa-IR" sz="2800" b="1" dirty="0" smtClean="0">
                <a:cs typeface="B Lotus" panose="00000400000000000000" pitchFamily="2" charset="-78"/>
              </a:rPr>
              <a:t>دقت در ثبت مدرس در بانک مدرسین و یا انعقاد قرارداد.</a:t>
            </a:r>
          </a:p>
          <a:p>
            <a:r>
              <a:rPr lang="fa-IR" sz="2800" b="1" dirty="0" smtClean="0">
                <a:cs typeface="B Lotus" panose="00000400000000000000" pitchFamily="2" charset="-78"/>
              </a:rPr>
              <a:t>دریافت فرم حضور و غیاب از رابط آموزش قبل از برگزاری دوره و دقت در امضاء فرم توسط فراگیران دوره. </a:t>
            </a:r>
          </a:p>
          <a:p>
            <a:r>
              <a:rPr lang="fa-IR" sz="2800" b="1" dirty="0" smtClean="0">
                <a:cs typeface="B Lotus" panose="00000400000000000000" pitchFamily="2" charset="-78"/>
              </a:rPr>
              <a:t>پس از برگزاری دوره مجریان دوره موظفند لیست حضور و غیاب را همراه لیست غائبین جهت ثبت نمره به رابط آموزش تحویل نمایند.</a:t>
            </a:r>
          </a:p>
          <a:p>
            <a:r>
              <a:rPr lang="fa-IR" sz="2800" b="1" dirty="0" smtClean="0">
                <a:cs typeface="B Lotus" panose="00000400000000000000" pitchFamily="2" charset="-78"/>
              </a:rPr>
              <a:t>پیگیری تکمیل ارزشیابی توسط فراگیران.</a:t>
            </a:r>
            <a:endParaRPr lang="fa-IR" sz="2800" b="1" dirty="0">
              <a:cs typeface="B Lotus" panose="00000400000000000000" pitchFamily="2" charset="-78"/>
            </a:endParaRPr>
          </a:p>
          <a:p>
            <a:endParaRPr lang="fa-IR" sz="2800" b="1" dirty="0">
              <a:cs typeface="B Lotus" panose="00000400000000000000" pitchFamily="2" charset="-78"/>
            </a:endParaRPr>
          </a:p>
          <a:p>
            <a:endParaRPr lang="fa-IR" sz="2800" b="1" dirty="0">
              <a:cs typeface="B Lotus" panose="00000400000000000000" pitchFamily="2" charset="-78"/>
            </a:endParaRPr>
          </a:p>
          <a:p>
            <a:endParaRPr lang="fa-IR" sz="2800" b="1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2361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18843"/>
          </a:xfrm>
        </p:spPr>
        <p:txBody>
          <a:bodyPr/>
          <a:lstStyle/>
          <a:p>
            <a:r>
              <a:rPr lang="fa-IR" dirty="0" smtClean="0">
                <a:cs typeface="B Titr" panose="00000700000000000000" pitchFamily="2" charset="-78"/>
              </a:rPr>
              <a:t>وظایف مجریان در برگزاری دوره های غیرحضوری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80010" y="1520043"/>
            <a:ext cx="11317185" cy="4793672"/>
          </a:xfrm>
        </p:spPr>
        <p:txBody>
          <a:bodyPr>
            <a:normAutofit fontScale="85000" lnSpcReduction="20000"/>
          </a:bodyPr>
          <a:lstStyle/>
          <a:p>
            <a:r>
              <a:rPr lang="fa-IR" sz="2800" b="1" dirty="0" smtClean="0">
                <a:cs typeface="B Lotus" panose="00000400000000000000" pitchFamily="2" charset="-78"/>
              </a:rPr>
              <a:t>نامه </a:t>
            </a:r>
            <a:r>
              <a:rPr lang="fa-IR" sz="2800" b="1" dirty="0">
                <a:cs typeface="B Lotus" panose="00000400000000000000" pitchFamily="2" charset="-78"/>
              </a:rPr>
              <a:t>برگزاری دوره با قید </a:t>
            </a:r>
            <a:r>
              <a:rPr lang="fa-IR" sz="2800" b="1" dirty="0" smtClean="0">
                <a:cs typeface="B Lotus" panose="00000400000000000000" pitchFamily="2" charset="-78"/>
              </a:rPr>
              <a:t>تاریخ- </a:t>
            </a:r>
            <a:r>
              <a:rPr lang="fa-IR" sz="2800" b="1" dirty="0">
                <a:cs typeface="B Lotus" panose="00000400000000000000" pitchFamily="2" charset="-78"/>
              </a:rPr>
              <a:t>ساعت </a:t>
            </a:r>
            <a:r>
              <a:rPr lang="fa-IR" sz="2600" dirty="0">
                <a:cs typeface="B Lotus" panose="00000400000000000000" pitchFamily="2" charset="-78"/>
              </a:rPr>
              <a:t>–</a:t>
            </a:r>
            <a:r>
              <a:rPr lang="fa-IR" sz="2800" b="1" dirty="0">
                <a:cs typeface="B Lotus" panose="00000400000000000000" pitchFamily="2" charset="-78"/>
              </a:rPr>
              <a:t> نام مدرس و مجری حداقل دو </a:t>
            </a:r>
            <a:r>
              <a:rPr lang="fa-IR" sz="2800" b="1" dirty="0" smtClean="0">
                <a:cs typeface="B Lotus" panose="00000400000000000000" pitchFamily="2" charset="-78"/>
              </a:rPr>
              <a:t>هفته  </a:t>
            </a:r>
            <a:r>
              <a:rPr lang="fa-IR" sz="2800" b="1" dirty="0">
                <a:cs typeface="B Lotus" panose="00000400000000000000" pitchFamily="2" charset="-78"/>
              </a:rPr>
              <a:t>قبل از برگزاری  به رابط آموزش تحویل شود</a:t>
            </a:r>
            <a:r>
              <a:rPr lang="fa-IR" sz="2800" b="1" dirty="0" smtClean="0">
                <a:cs typeface="B Lotus" panose="00000400000000000000" pitchFamily="2" charset="-78"/>
              </a:rPr>
              <a:t>.</a:t>
            </a:r>
          </a:p>
          <a:p>
            <a:r>
              <a:rPr lang="fa-IR" sz="2800" b="1" dirty="0" smtClean="0">
                <a:cs typeface="B Lotus" panose="00000400000000000000" pitchFamily="2" charset="-78"/>
              </a:rPr>
              <a:t>تهیه فایل منابع دوره ی آموزشی (8صفحه برای هر ساعت دوره آموزشی)</a:t>
            </a:r>
          </a:p>
          <a:p>
            <a:r>
              <a:rPr lang="fa-IR" sz="2800" b="1" dirty="0" smtClean="0">
                <a:cs typeface="B Lotus" panose="00000400000000000000" pitchFamily="2" charset="-78"/>
              </a:rPr>
              <a:t>هماهنگی جهت ارسال  فایل منابع دوره به رابط آموزش</a:t>
            </a:r>
          </a:p>
          <a:p>
            <a:r>
              <a:rPr lang="fa-IR" sz="2800" b="1" dirty="0" smtClean="0">
                <a:cs typeface="B Lotus" panose="00000400000000000000" pitchFamily="2" charset="-78"/>
              </a:rPr>
              <a:t>دقت در ثبت مدرس در بانک مدرسین و یا انعقاد قرارداد</a:t>
            </a:r>
          </a:p>
          <a:p>
            <a:r>
              <a:rPr lang="fa-IR" sz="2800" b="1" dirty="0" smtClean="0">
                <a:cs typeface="B Lotus" panose="00000400000000000000" pitchFamily="2" charset="-78"/>
              </a:rPr>
              <a:t>دریافت فرم حضور و غیاب از رابط آموزش قبل از برگزاری دوره و دریافت فایل اکسل حضور فراگیران از اداره آموزش و تطبیق دو فرم </a:t>
            </a:r>
          </a:p>
          <a:p>
            <a:r>
              <a:rPr lang="fa-IR" sz="2800" b="1" dirty="0" smtClean="0">
                <a:cs typeface="B Lotus" panose="00000400000000000000" pitchFamily="2" charset="-78"/>
              </a:rPr>
              <a:t>پس از برگزاری دوره مجریان دوره موظفند لیست حضور و غیاب را همراه لیست غائبین جهت ثبت نمره به رابط آموزش تحویل نمایند.</a:t>
            </a:r>
          </a:p>
          <a:p>
            <a:r>
              <a:rPr lang="fa-IR" sz="2800" b="1" dirty="0" smtClean="0">
                <a:cs typeface="B Lotus" panose="00000400000000000000" pitchFamily="2" charset="-78"/>
              </a:rPr>
              <a:t>اصلاع رسانی تکمیل ارزشیابی در سامانه پیام توسط فراگیران (عدم ارزشیابی به منزله ی مردودی در دوره است)</a:t>
            </a:r>
            <a:endParaRPr lang="fa-IR" sz="2800" b="1" dirty="0">
              <a:cs typeface="B Lotus" panose="00000400000000000000" pitchFamily="2" charset="-78"/>
            </a:endParaRPr>
          </a:p>
          <a:p>
            <a:endParaRPr lang="fa-IR" sz="2800" b="1" dirty="0">
              <a:cs typeface="B Lotus" panose="00000400000000000000" pitchFamily="2" charset="-78"/>
            </a:endParaRPr>
          </a:p>
          <a:p>
            <a:endParaRPr lang="fa-IR" sz="2800" b="1" dirty="0">
              <a:cs typeface="B Lotus" panose="00000400000000000000" pitchFamily="2" charset="-78"/>
            </a:endParaRPr>
          </a:p>
          <a:p>
            <a:endParaRPr lang="fa-IR" sz="2800" b="1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2273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495" y="119753"/>
            <a:ext cx="10364451" cy="1596177"/>
          </a:xfrm>
        </p:spPr>
        <p:txBody>
          <a:bodyPr/>
          <a:lstStyle/>
          <a:p>
            <a:r>
              <a:rPr lang="fa-IR" dirty="0" smtClean="0">
                <a:cs typeface="B Titr" panose="00000700000000000000" pitchFamily="2" charset="-78"/>
              </a:rPr>
              <a:t>وظایف فراگیر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59495" y="1401288"/>
            <a:ext cx="10363826" cy="5153891"/>
          </a:xfrm>
        </p:spPr>
        <p:txBody>
          <a:bodyPr>
            <a:normAutofit fontScale="92500" lnSpcReduction="20000"/>
          </a:bodyPr>
          <a:lstStyle/>
          <a:p>
            <a:r>
              <a:rPr lang="fa-IR" sz="3200" b="1" dirty="0" smtClean="0">
                <a:cs typeface="B Lotus" panose="00000400000000000000" pitchFamily="2" charset="-78"/>
              </a:rPr>
              <a:t> تکمیل فرآیند شناسایی نیازهای شغلی و پیشنهاد دوره های آموزشی در سامانه پیام</a:t>
            </a:r>
          </a:p>
          <a:p>
            <a:r>
              <a:rPr lang="fa-IR" sz="3200" b="1" dirty="0" smtClean="0">
                <a:cs typeface="B Lotus" panose="00000400000000000000" pitchFamily="2" charset="-78"/>
              </a:rPr>
              <a:t>نیازسنجی در زمان مقرر (دقت در انتخاب دوره ها برای فراگیران ویژه)</a:t>
            </a:r>
          </a:p>
          <a:p>
            <a:r>
              <a:rPr lang="fa-IR" sz="3200" b="1" dirty="0" smtClean="0">
                <a:cs typeface="B Lotus" panose="00000400000000000000" pitchFamily="2" charset="-78"/>
              </a:rPr>
              <a:t>نیازسنجی بر اساس پست و درصورت لزوم سمت (100ساعت براساس پست60ساعت بر اساس سمت)</a:t>
            </a:r>
          </a:p>
          <a:p>
            <a:r>
              <a:rPr lang="fa-IR" sz="3200" b="1" dirty="0" smtClean="0">
                <a:cs typeface="B Lotus" panose="00000400000000000000" pitchFamily="2" charset="-78"/>
              </a:rPr>
              <a:t>ثبت نام در دوره آموزشی از طریق سامانه پیام</a:t>
            </a:r>
          </a:p>
          <a:p>
            <a:r>
              <a:rPr lang="fa-IR" sz="3200" b="1" dirty="0" smtClean="0">
                <a:cs typeface="B Lotus" panose="00000400000000000000" pitchFamily="2" charset="-78"/>
              </a:rPr>
              <a:t>شرکت در کلاس </a:t>
            </a:r>
          </a:p>
          <a:p>
            <a:r>
              <a:rPr lang="fa-IR" sz="3200" b="1" dirty="0" smtClean="0">
                <a:cs typeface="B Lotus" panose="00000400000000000000" pitchFamily="2" charset="-78"/>
              </a:rPr>
              <a:t>تکمیل ارزشیابی استاد و دوره در سامانه پیام</a:t>
            </a:r>
          </a:p>
          <a:p>
            <a:pPr marL="0" indent="0">
              <a:buNone/>
            </a:pPr>
            <a:r>
              <a:rPr lang="fa-IR" sz="3200" b="1" dirty="0" smtClean="0">
                <a:cs typeface="B Lotus" panose="00000400000000000000" pitchFamily="2" charset="-78"/>
              </a:rPr>
              <a:t>نکته: رابط آموزش برای فراگیری که هر کدام از کارهای فوق را به درستی انجام نداده باشد بعد از گذشت زمان مقرر کاری نمی تواند انجام دهد.</a:t>
            </a:r>
            <a:endParaRPr lang="fa-IR" sz="3200" b="1" dirty="0">
              <a:cs typeface="B Lotus" panose="00000400000000000000" pitchFamily="2" charset="-78"/>
            </a:endParaRPr>
          </a:p>
          <a:p>
            <a:endParaRPr lang="fa-IR" sz="3200" b="1" dirty="0" smtClean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5929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283237"/>
            <a:ext cx="10364451" cy="1596177"/>
          </a:xfrm>
        </p:spPr>
        <p:txBody>
          <a:bodyPr/>
          <a:lstStyle/>
          <a:p>
            <a:r>
              <a:rPr lang="fa-IR" dirty="0" smtClean="0">
                <a:cs typeface="B Titr" panose="00000700000000000000" pitchFamily="2" charset="-78"/>
              </a:rPr>
              <a:t>وظایف رابط آموزش در برگزاری کلاس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399" y="1630031"/>
            <a:ext cx="10363826" cy="5227969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fa-IR" sz="2400" b="1" dirty="0" smtClean="0">
                <a:cs typeface="B Lotus" panose="00000400000000000000" pitchFamily="2" charset="-78"/>
              </a:rPr>
              <a:t>بررسی دوره ای که قرار است برگزار شود</a:t>
            </a:r>
          </a:p>
          <a:p>
            <a:pPr marL="457200" indent="-457200">
              <a:buFont typeface="+mj-lt"/>
              <a:buAutoNum type="arabicPeriod"/>
            </a:pPr>
            <a:r>
              <a:rPr lang="fa-IR" sz="2400" b="1" dirty="0" smtClean="0">
                <a:cs typeface="B Lotus" panose="00000400000000000000" pitchFamily="2" charset="-78"/>
              </a:rPr>
              <a:t>تعریف تقویم هفتگی دوره (حداقل دو هفته قبل از برگزاری) در سامانه پویا</a:t>
            </a:r>
          </a:p>
          <a:p>
            <a:pPr marL="457200" indent="-457200">
              <a:buFont typeface="+mj-lt"/>
              <a:buAutoNum type="arabicPeriod"/>
            </a:pPr>
            <a:r>
              <a:rPr lang="fa-IR" sz="2400" b="1" dirty="0" smtClean="0">
                <a:cs typeface="B Lotus" panose="00000400000000000000" pitchFamily="2" charset="-78"/>
              </a:rPr>
              <a:t>تعریف و تخصیص اتاق اسکای روم به اساتید در دوره های مجازی </a:t>
            </a:r>
          </a:p>
          <a:p>
            <a:pPr marL="457200" indent="-457200">
              <a:buFont typeface="+mj-lt"/>
              <a:buAutoNum type="arabicPeriod"/>
            </a:pPr>
            <a:r>
              <a:rPr lang="fa-IR" sz="2400" b="1" dirty="0" smtClean="0">
                <a:cs typeface="B Lotus" panose="00000400000000000000" pitchFamily="2" charset="-78"/>
              </a:rPr>
              <a:t>ثبت </a:t>
            </a:r>
            <a:r>
              <a:rPr lang="fa-IR" sz="2400" b="1" dirty="0">
                <a:cs typeface="B Lotus" panose="00000400000000000000" pitchFamily="2" charset="-78"/>
              </a:rPr>
              <a:t>اسامی </a:t>
            </a:r>
            <a:r>
              <a:rPr lang="fa-IR" sz="2400" b="1" dirty="0" smtClean="0">
                <a:cs typeface="B Lotus" panose="00000400000000000000" pitchFamily="2" charset="-78"/>
              </a:rPr>
              <a:t>دوره های خاص - لیست فراگیران </a:t>
            </a:r>
            <a:r>
              <a:rPr lang="fa-IR" sz="2400" b="1" dirty="0">
                <a:cs typeface="B Lotus" panose="00000400000000000000" pitchFamily="2" charset="-78"/>
              </a:rPr>
              <a:t>(نام و نام خانوادگی و کد ملی و واحد محل خدمت )توسط برگزار کننده تحویل رابط می شود و اطلاع رسانی مخاطبان و فراگیران به عهده برگزارکننده کلاس می باشد. </a:t>
            </a:r>
            <a:endParaRPr lang="fa-IR" sz="2400" b="1" dirty="0" smtClean="0">
              <a:cs typeface="B Lotus" panose="00000400000000000000" pitchFamily="2" charset="-78"/>
            </a:endParaRPr>
          </a:p>
          <a:p>
            <a:pPr marL="457200" indent="-457200">
              <a:buFont typeface="+mj-lt"/>
              <a:buAutoNum type="arabicPeriod"/>
            </a:pPr>
            <a:r>
              <a:rPr lang="fa-IR" sz="2400" b="1" dirty="0" smtClean="0">
                <a:cs typeface="B Lotus" panose="00000400000000000000" pitchFamily="2" charset="-78"/>
              </a:rPr>
              <a:t>پیگیری در بارگزاری دوره ها جهت ثبت نام توسط فراگیران در سامانه پیام</a:t>
            </a:r>
          </a:p>
          <a:p>
            <a:pPr marL="457200" indent="-457200">
              <a:buFont typeface="+mj-lt"/>
              <a:buAutoNum type="arabicPeriod"/>
            </a:pPr>
            <a:r>
              <a:rPr lang="fa-IR" sz="2400" b="1" dirty="0" smtClean="0">
                <a:cs typeface="B Lotus" panose="00000400000000000000" pitchFamily="2" charset="-78"/>
              </a:rPr>
              <a:t>نظارت بر برگزاری دوره ، حضور و غیاب و کیفیت برگزاری </a:t>
            </a:r>
          </a:p>
          <a:p>
            <a:pPr marL="457200" indent="-457200">
              <a:buFont typeface="+mj-lt"/>
              <a:buAutoNum type="arabicPeriod"/>
            </a:pPr>
            <a:r>
              <a:rPr lang="fa-IR" sz="2400" b="1" dirty="0" smtClean="0">
                <a:cs typeface="B Lotus" panose="00000400000000000000" pitchFamily="2" charset="-78"/>
              </a:rPr>
              <a:t>ثبت غائبین و نمره فراگیران در سامانه پویا (حداکثر یک ماه بعد از برگزاری دوره)</a:t>
            </a:r>
            <a:endParaRPr lang="fa-IR" sz="2400" b="1" dirty="0">
              <a:cs typeface="B Lotus" panose="00000400000000000000" pitchFamily="2" charset="-78"/>
            </a:endParaRPr>
          </a:p>
          <a:p>
            <a:pPr marL="342900" indent="-342900">
              <a:buFont typeface="+mj-lt"/>
              <a:buAutoNum type="arabicPeriod"/>
            </a:pPr>
            <a:endParaRPr lang="fa-IR" sz="1600" b="1" dirty="0"/>
          </a:p>
        </p:txBody>
      </p:sp>
    </p:spTree>
    <p:extLst>
      <p:ext uri="{BB962C8B-B14F-4D97-AF65-F5344CB8AC3E}">
        <p14:creationId xmlns:p14="http://schemas.microsoft.com/office/powerpoint/2010/main" val="196825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327485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7200" dirty="0" smtClean="0">
                <a:cs typeface="B Titr" panose="00000700000000000000" pitchFamily="2" charset="-78"/>
              </a:rPr>
              <a:t>ضوابط آموزشی کارکنان </a:t>
            </a:r>
            <a:endParaRPr lang="fa-IR" sz="7200" dirty="0"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sz="4000" dirty="0" smtClean="0">
                <a:cs typeface="B Titr" panose="00000700000000000000" pitchFamily="2" charset="-78"/>
              </a:rPr>
              <a:t>مدیریت امور مالی دانشگاه علوم پزشکی مشهد</a:t>
            </a:r>
            <a:endParaRPr lang="fa-IR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26820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543792"/>
            <a:ext cx="10363826" cy="4247408"/>
          </a:xfrm>
        </p:spPr>
        <p:txBody>
          <a:bodyPr>
            <a:normAutofit/>
          </a:bodyPr>
          <a:lstStyle/>
          <a:p>
            <a:pPr algn="ctr"/>
            <a:r>
              <a:rPr lang="fa-IR" sz="4000" b="1" dirty="0" smtClean="0">
                <a:cs typeface="B Lotus" panose="00000400000000000000" pitchFamily="2" charset="-78"/>
              </a:rPr>
              <a:t>صدور مجوز برگزاری و شرکت در دوره های آموزشی در سطح دانشگاه بر عهده کمیته آموزش و توانمند سازی منابع انسانی دانشگاه و در سطح کشور برعهده کمیته راهبری آموزش وزارت </a:t>
            </a:r>
            <a:endParaRPr lang="fa-IR" sz="4000" b="1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63146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175" y="2367094"/>
            <a:ext cx="10364451" cy="3131181"/>
          </a:xfrm>
        </p:spPr>
        <p:txBody>
          <a:bodyPr>
            <a:normAutofit/>
          </a:bodyPr>
          <a:lstStyle/>
          <a:p>
            <a:r>
              <a:rPr lang="fa-IR" dirty="0" smtClean="0"/>
              <a:t>طبق تصمیم گروه آموزش و بهسازی منابع دانشگاه جهت تمرکز و هماهنگی آموزش همکاران مالی دانشگاه در مدیریت امور مالی دانشگاه تشکیل و  مرجع تصمیم گیری در خصوص آموزش همکاران مالی می باشد.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066175" y="7709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a-IR" dirty="0">
                <a:cs typeface="B Titr" panose="00000700000000000000" pitchFamily="2" charset="-78"/>
              </a:rPr>
              <a:t>کمیته فرعی آموزش مدیریت امور </a:t>
            </a:r>
            <a:r>
              <a:rPr lang="fa-IR" dirty="0" smtClean="0">
                <a:cs typeface="B Titr" panose="00000700000000000000" pitchFamily="2" charset="-78"/>
              </a:rPr>
              <a:t>مالی دانشگاه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72628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Titr" panose="00000700000000000000" pitchFamily="2" charset="-78"/>
              </a:rPr>
              <a:t>کمیته فرعی آموزش مدیریت امور مالی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a-IR" sz="3200" b="1" dirty="0" smtClean="0"/>
              <a:t>رئیس کمیته (معاون مدیریت امورمالی)</a:t>
            </a:r>
          </a:p>
          <a:p>
            <a:r>
              <a:rPr lang="fa-IR" sz="3200" b="1" dirty="0" smtClean="0"/>
              <a:t>اعضای کمیته (روسای ادارات  و یا جانشین تعیین شده)</a:t>
            </a:r>
          </a:p>
          <a:p>
            <a:r>
              <a:rPr lang="fa-IR" sz="3200" b="1" dirty="0" smtClean="0"/>
              <a:t>وظایف کمیته (تسریع و هماهنگی در برنامه های آموزشی)</a:t>
            </a:r>
          </a:p>
          <a:p>
            <a:pPr marL="0" indent="0">
              <a:buNone/>
            </a:pPr>
            <a:endParaRPr lang="fa-IR" sz="3200" b="1" dirty="0"/>
          </a:p>
        </p:txBody>
      </p:sp>
    </p:spTree>
    <p:extLst>
      <p:ext uri="{BB962C8B-B14F-4D97-AF65-F5344CB8AC3E}">
        <p14:creationId xmlns:p14="http://schemas.microsoft.com/office/powerpoint/2010/main" val="131587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Titr" panose="00000700000000000000" pitchFamily="2" charset="-78"/>
              </a:rPr>
              <a:t>وظایف کمیته فرعی آموزش مدیریت امور مالی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8758" y="1840676"/>
            <a:ext cx="11649694" cy="395052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a-IR" sz="3200" b="1" dirty="0" smtClean="0"/>
              <a:t>برگزاری جلسات :</a:t>
            </a:r>
          </a:p>
          <a:p>
            <a:pPr marL="0" indent="0">
              <a:buNone/>
            </a:pPr>
            <a:r>
              <a:rPr lang="fa-IR" sz="3200" b="1" dirty="0" smtClean="0"/>
              <a:t>قبل از شروع نیازسنجی،</a:t>
            </a:r>
          </a:p>
          <a:p>
            <a:r>
              <a:rPr lang="fa-IR" sz="3200" b="1" dirty="0" smtClean="0"/>
              <a:t>دریافت فایل دوره های پیشنهادی حسابداران از گروه آموزش و بررسی و تجمیع دوره های آموزشی پیشنهادی(توسط رابط آموزش)</a:t>
            </a:r>
          </a:p>
          <a:p>
            <a:r>
              <a:rPr lang="fa-IR" sz="3200" b="1" dirty="0" smtClean="0"/>
              <a:t>تحویل دوره های پیشنهادی حسابداران به اعضای کمیته فرعی جهت انتخاب دوره و پیشنهاد به کمیته</a:t>
            </a:r>
          </a:p>
          <a:p>
            <a:r>
              <a:rPr lang="fa-IR" sz="3200" b="1" dirty="0" smtClean="0"/>
              <a:t>دریافت دوره های پیشنهادی ادارات و تایید  دوره های منتخب با مشارکت اعضاء</a:t>
            </a:r>
          </a:p>
          <a:p>
            <a:r>
              <a:rPr lang="fa-IR" sz="3200" b="1" dirty="0" smtClean="0"/>
              <a:t>بررسی طرح درس های تکمیل شده توسط ادارات مالی (توسط رابط آموزش)</a:t>
            </a:r>
          </a:p>
          <a:p>
            <a:r>
              <a:rPr lang="fa-IR" sz="3200" b="1" dirty="0" smtClean="0"/>
              <a:t>ارسال طرح درس ها در غالب استاندارد آموزشی به اداره آموزش (توسط رابط آموزش)</a:t>
            </a:r>
          </a:p>
          <a:p>
            <a:r>
              <a:rPr lang="fa-IR" sz="3200" b="1" dirty="0" smtClean="0"/>
              <a:t>ثبت دورها و طرح درس ها ی تایید شده و انتصاب فراگیران در سامانه پویای آموزش (توسط رابط آموزش)</a:t>
            </a:r>
          </a:p>
          <a:p>
            <a:r>
              <a:rPr lang="fa-IR" sz="3200" b="1" dirty="0" smtClean="0"/>
              <a:t>اطلاع رسانی نیازسنجی فردی و پیگیری جهت تایید در تمامی مراحل و رفع مشکلات احتمالی (توسط گروه آموزش و رابط آموزش) </a:t>
            </a:r>
          </a:p>
          <a:p>
            <a:pPr marL="0" indent="0">
              <a:buNone/>
            </a:pPr>
            <a:endParaRPr lang="fa-IR" sz="3200" b="1" dirty="0"/>
          </a:p>
        </p:txBody>
      </p:sp>
    </p:spTree>
    <p:extLst>
      <p:ext uri="{BB962C8B-B14F-4D97-AF65-F5344CB8AC3E}">
        <p14:creationId xmlns:p14="http://schemas.microsoft.com/office/powerpoint/2010/main" val="273573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cs typeface="B Titr" panose="00000700000000000000" pitchFamily="2" charset="-78"/>
              </a:rPr>
              <a:t>وظایف کمیته فرعی آموزش مدیریت امور مالی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08758" y="1840676"/>
            <a:ext cx="11649694" cy="395052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a-IR" sz="3200" b="1" dirty="0" smtClean="0"/>
              <a:t>برگزاری جلسات :</a:t>
            </a:r>
          </a:p>
          <a:p>
            <a:pPr marL="0" indent="0">
              <a:buNone/>
            </a:pPr>
            <a:r>
              <a:rPr lang="fa-IR" sz="3200" b="1" dirty="0" smtClean="0"/>
              <a:t>بعد از نیازسنجی،</a:t>
            </a:r>
          </a:p>
          <a:p>
            <a:r>
              <a:rPr lang="fa-IR" sz="3200" b="1" dirty="0" smtClean="0"/>
              <a:t>پیگیری جهت دریافت جدول زمانبندی برگزاری دوره های آموزشی (توسط رابط آموزش)</a:t>
            </a:r>
          </a:p>
          <a:p>
            <a:r>
              <a:rPr lang="fa-IR" sz="3200" b="1" dirty="0" smtClean="0"/>
              <a:t>بررسی و تایید فرم مدرسان پیشنهادی (توسط کمیته مدرسان)</a:t>
            </a:r>
          </a:p>
          <a:p>
            <a:r>
              <a:rPr lang="fa-IR" sz="3200" b="1" dirty="0" smtClean="0"/>
              <a:t>تصمیم گیری و تصویب دوره های آموزشی خارج از نیازسنجی و همایش ها در طول سال</a:t>
            </a:r>
          </a:p>
          <a:p>
            <a:r>
              <a:rPr lang="fa-IR" sz="3200" b="1" dirty="0" smtClean="0"/>
              <a:t>اطلاع رسانی برگزاری دوره های آموزشی</a:t>
            </a:r>
          </a:p>
          <a:p>
            <a:r>
              <a:rPr lang="fa-IR" sz="3200" b="1" dirty="0" smtClean="0"/>
              <a:t>نظارت بر حسن اجرای دوره های آموزشی در طول سال و رفع مشکلات احتمالی</a:t>
            </a:r>
          </a:p>
          <a:p>
            <a:r>
              <a:rPr lang="fa-IR" sz="3200" b="1" dirty="0" smtClean="0"/>
              <a:t>تهیه اقلام مورد نیاز جهت برگزاری دوره ها</a:t>
            </a:r>
          </a:p>
          <a:p>
            <a:endParaRPr lang="fa-IR" sz="3200" b="1" dirty="0"/>
          </a:p>
        </p:txBody>
      </p:sp>
    </p:spTree>
    <p:extLst>
      <p:ext uri="{BB962C8B-B14F-4D97-AF65-F5344CB8AC3E}">
        <p14:creationId xmlns:p14="http://schemas.microsoft.com/office/powerpoint/2010/main" val="139230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232623"/>
            <a:ext cx="10364451" cy="1168665"/>
          </a:xfrm>
        </p:spPr>
        <p:txBody>
          <a:bodyPr/>
          <a:lstStyle/>
          <a:p>
            <a:r>
              <a:rPr lang="fa-IR" dirty="0" smtClean="0">
                <a:cs typeface="B Titr" panose="00000700000000000000" pitchFamily="2" charset="-78"/>
              </a:rPr>
              <a:t>نیازسنجی فردی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4398" y="1282535"/>
            <a:ext cx="10616541" cy="44888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a-IR" sz="2400" b="1" dirty="0" smtClean="0">
                <a:cs typeface="B Lotus" panose="00000400000000000000" pitchFamily="2" charset="-78"/>
              </a:rPr>
              <a:t>1- شروع فرآیند پیشنهاد دوره های آموزشی (ویژه و عمومی)        </a:t>
            </a:r>
          </a:p>
          <a:p>
            <a:pPr marL="0" indent="0">
              <a:buNone/>
            </a:pPr>
            <a:r>
              <a:rPr lang="fa-IR" sz="2400" b="1" dirty="0" smtClean="0">
                <a:cs typeface="B Lotus" panose="00000400000000000000" pitchFamily="2" charset="-78"/>
              </a:rPr>
              <a:t>2- تکمیل طرح درس توسط ادارات مربوطه(فرم استاندارد طرح درس در سایت آموزش موجود می باشد)</a:t>
            </a:r>
          </a:p>
          <a:p>
            <a:pPr marL="0" indent="0">
              <a:buNone/>
            </a:pPr>
            <a:r>
              <a:rPr lang="fa-IR" sz="2400" b="1" dirty="0" smtClean="0">
                <a:cs typeface="B Lotus" panose="00000400000000000000" pitchFamily="2" charset="-78"/>
              </a:rPr>
              <a:t>3- بررسی و ارسال طرح درس های تکمیل شده به گروه آموزش و پیگیری اصلاحات احتمالی</a:t>
            </a:r>
          </a:p>
          <a:p>
            <a:pPr marL="0" indent="0">
              <a:buNone/>
            </a:pPr>
            <a:r>
              <a:rPr lang="fa-IR" sz="2400" b="1" dirty="0" smtClean="0">
                <a:cs typeface="B Lotus" panose="00000400000000000000" pitchFamily="2" charset="-78"/>
              </a:rPr>
              <a:t>3- تعریف دوره طرح درس های تایید شده در سیستم آموزش (رابط آموزش)  </a:t>
            </a:r>
          </a:p>
          <a:p>
            <a:pPr marL="0" indent="0">
              <a:buNone/>
            </a:pPr>
            <a:r>
              <a:rPr lang="fa-IR" sz="2400" b="1" dirty="0" smtClean="0">
                <a:cs typeface="B Lotus" panose="00000400000000000000" pitchFamily="2" charset="-78"/>
              </a:rPr>
              <a:t>4- انجام نیازسنجی فردی(فراگیران)</a:t>
            </a:r>
          </a:p>
          <a:p>
            <a:pPr marL="0" indent="0">
              <a:buNone/>
            </a:pPr>
            <a:r>
              <a:rPr lang="fa-IR" sz="2400" b="1" dirty="0" smtClean="0">
                <a:cs typeface="B Lotus" panose="00000400000000000000" pitchFamily="2" charset="-78"/>
              </a:rPr>
              <a:t>5- تاییدنیازسنجی توسط مافوق و مدیر مالی </a:t>
            </a:r>
          </a:p>
          <a:p>
            <a:pPr marL="0" indent="0">
              <a:buNone/>
            </a:pPr>
            <a:r>
              <a:rPr lang="fa-IR" sz="2400" b="1" dirty="0" smtClean="0">
                <a:cs typeface="B Lotus" panose="00000400000000000000" pitchFamily="2" charset="-78"/>
              </a:rPr>
              <a:t>6- تایید رابط آموزش و گروه آموزش </a:t>
            </a:r>
          </a:p>
          <a:p>
            <a:pPr marL="0" indent="0">
              <a:buNone/>
            </a:pPr>
            <a:r>
              <a:rPr lang="fa-IR" sz="2400" b="1" dirty="0" smtClean="0">
                <a:cs typeface="B Lotus" panose="00000400000000000000" pitchFamily="2" charset="-78"/>
              </a:rPr>
              <a:t>نکته : نیازسنجی کارکنان پس از تایید قابل تغییر نمی باشد.( مگر به صورت استثناء با تایید مدیرمالی و ارجاع به گروه آموزش کارکنان)</a:t>
            </a:r>
          </a:p>
          <a:p>
            <a:pPr marL="0" indent="0">
              <a:buNone/>
            </a:pPr>
            <a:endParaRPr lang="fa-IR" sz="2400" b="1" dirty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8447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3754" y="237517"/>
            <a:ext cx="10364451" cy="1596177"/>
          </a:xfrm>
        </p:spPr>
        <p:txBody>
          <a:bodyPr/>
          <a:lstStyle/>
          <a:p>
            <a:r>
              <a:rPr lang="fa-IR" dirty="0" smtClean="0">
                <a:cs typeface="B Titr" panose="00000700000000000000" pitchFamily="2" charset="-78"/>
              </a:rPr>
              <a:t>دوره های خارج از نیازسنجی</a:t>
            </a:r>
            <a:endParaRPr lang="fa-IR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33103" y="2187039"/>
            <a:ext cx="10683240" cy="4754880"/>
          </a:xfrm>
        </p:spPr>
        <p:txBody>
          <a:bodyPr>
            <a:noAutofit/>
          </a:bodyPr>
          <a:lstStyle/>
          <a:p>
            <a:r>
              <a:rPr lang="fa-IR" sz="2800" b="1" dirty="0" smtClean="0">
                <a:cs typeface="B Lotus" panose="00000400000000000000" pitchFamily="2" charset="-78"/>
              </a:rPr>
              <a:t>طرح درس مناسب تهیه وبا نامه مکتوب مجوز برگزاری دوره از مدیر مالی اخذ گردد.</a:t>
            </a:r>
          </a:p>
          <a:p>
            <a:r>
              <a:rPr lang="fa-IR" sz="2800" b="1" dirty="0" smtClean="0">
                <a:cs typeface="B Lotus" panose="00000400000000000000" pitchFamily="2" charset="-78"/>
              </a:rPr>
              <a:t>طرح درس با عنوان مناسب توسط رابط آموزش به گروه آموزش ارسال گردد.</a:t>
            </a:r>
          </a:p>
          <a:p>
            <a:r>
              <a:rPr lang="fa-IR" sz="2800" b="1" dirty="0" smtClean="0">
                <a:cs typeface="B Lotus" panose="00000400000000000000" pitchFamily="2" charset="-78"/>
              </a:rPr>
              <a:t>طرح درس به تایید گروه آموزش و بهسازی منابع برسد و کد ثبت شده دریافت گردد.</a:t>
            </a:r>
          </a:p>
          <a:p>
            <a:r>
              <a:rPr lang="fa-IR" sz="2800" b="1" dirty="0" smtClean="0">
                <a:cs typeface="B Lotus" panose="00000400000000000000" pitchFamily="2" charset="-78"/>
              </a:rPr>
              <a:t>طی مراحل اجرای دوره </a:t>
            </a:r>
          </a:p>
          <a:p>
            <a:pPr marL="0" indent="0">
              <a:buNone/>
            </a:pPr>
            <a:endParaRPr lang="fa-IR" sz="2800" b="1" dirty="0" smtClean="0"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7376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765</TotalTime>
  <Words>960</Words>
  <Application>Microsoft Office PowerPoint</Application>
  <PresentationFormat>Widescreen</PresentationFormat>
  <Paragraphs>76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B Lotus</vt:lpstr>
      <vt:lpstr>B Titr</vt:lpstr>
      <vt:lpstr>Calibri</vt:lpstr>
      <vt:lpstr>Times New Roman</vt:lpstr>
      <vt:lpstr>Tw Cen MT</vt:lpstr>
      <vt:lpstr>Droplet</vt:lpstr>
      <vt:lpstr>PowerPoint Presentation</vt:lpstr>
      <vt:lpstr>ضوابط آموزشی کارکنان </vt:lpstr>
      <vt:lpstr>PowerPoint Presentation</vt:lpstr>
      <vt:lpstr>طبق تصمیم گروه آموزش و بهسازی منابع دانشگاه جهت تمرکز و هماهنگی آموزش همکاران مالی دانشگاه در مدیریت امور مالی دانشگاه تشکیل و  مرجع تصمیم گیری در خصوص آموزش همکاران مالی می باشد.</vt:lpstr>
      <vt:lpstr>کمیته فرعی آموزش مدیریت امور مالی</vt:lpstr>
      <vt:lpstr>وظایف کمیته فرعی آموزش مدیریت امور مالی</vt:lpstr>
      <vt:lpstr>وظایف کمیته فرعی آموزش مدیریت امور مالی</vt:lpstr>
      <vt:lpstr>نیازسنجی فردی</vt:lpstr>
      <vt:lpstr>دوره های خارج از نیازسنجی</vt:lpstr>
      <vt:lpstr>وظایف مجریان در برگزاری دوره های حضوری</vt:lpstr>
      <vt:lpstr>وظایف مجریان در برگزاری دوره های غیرحضوری</vt:lpstr>
      <vt:lpstr>وظایف فراگیر</vt:lpstr>
      <vt:lpstr>وظایف رابط آموزش در برگزاری کلاس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Fatemeh Khazaei</dc:creator>
  <cp:lastModifiedBy>Mahdi Norozian Hossin Abad</cp:lastModifiedBy>
  <cp:revision>90</cp:revision>
  <dcterms:created xsi:type="dcterms:W3CDTF">2019-11-25T09:16:02Z</dcterms:created>
  <dcterms:modified xsi:type="dcterms:W3CDTF">2021-01-18T08:45:30Z</dcterms:modified>
</cp:coreProperties>
</file>