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56" r:id="rId6"/>
    <p:sldId id="268" r:id="rId7"/>
    <p:sldId id="260" r:id="rId8"/>
    <p:sldId id="269" r:id="rId9"/>
    <p:sldId id="270" r:id="rId10"/>
    <p:sldId id="271" r:id="rId11"/>
    <p:sldId id="276" r:id="rId12"/>
    <p:sldId id="279" r:id="rId13"/>
    <p:sldId id="278" r:id="rId14"/>
    <p:sldId id="277" r:id="rId15"/>
    <p:sldId id="275" r:id="rId16"/>
    <p:sldId id="274" r:id="rId17"/>
    <p:sldId id="283" r:id="rId18"/>
    <p:sldId id="282" r:id="rId19"/>
    <p:sldId id="281" r:id="rId20"/>
    <p:sldId id="27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>
      <p:cViewPr varScale="1">
        <p:scale>
          <a:sx n="86" d="100"/>
          <a:sy n="86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143000"/>
            <a:ext cx="64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سامانه مدیریت وجوه نقدی</a:t>
            </a:r>
          </a:p>
          <a:p>
            <a:pPr algn="ctr" rtl="1"/>
            <a:endParaRPr lang="fa-IR" sz="320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endParaRPr lang="fa-IR" sz="320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endParaRPr lang="fa-IR" sz="1400" dirty="0" smtClean="0">
              <a:cs typeface="B Titr" pitchFamily="2" charset="-78"/>
            </a:endParaRPr>
          </a:p>
          <a:p>
            <a:pPr algn="ctr" rtl="1"/>
            <a:r>
              <a:rPr lang="fa-IR" sz="1600" dirty="0" smtClean="0">
                <a:cs typeface="B Titr" pitchFamily="2" charset="-78"/>
              </a:rPr>
              <a:t>تهیه و تنظیم :</a:t>
            </a:r>
          </a:p>
          <a:p>
            <a:pPr algn="ctr" rtl="1"/>
            <a:r>
              <a:rPr lang="fa-IR" sz="2000" dirty="0" smtClean="0">
                <a:cs typeface="B Titr" pitchFamily="2" charset="-78"/>
              </a:rPr>
              <a:t> دانشگاه علوم پزشکی مشهد </a:t>
            </a:r>
          </a:p>
          <a:p>
            <a:pPr algn="ctr" rtl="1"/>
            <a:r>
              <a:rPr lang="fa-IR" sz="1600" dirty="0" smtClean="0">
                <a:cs typeface="B Titr" pitchFamily="2" charset="-78"/>
              </a:rPr>
              <a:t>شرکت طبیب رایانه ویرا</a:t>
            </a:r>
            <a:endParaRPr lang="fa-IR" sz="160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fa-IR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r>
              <a:rPr lang="fa-IR" dirty="0" smtClean="0">
                <a:cs typeface="B Titr" pitchFamily="2" charset="-78"/>
              </a:rPr>
              <a:t>تابستان 1400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76600"/>
            <a:ext cx="8108830" cy="314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600200"/>
            <a:ext cx="6629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جهت دریافت لیست صورت حساب بانک مرکزی، همچنین جهت بررسی و پایش یک واریزی خاص از </a:t>
            </a:r>
            <a:r>
              <a:rPr lang="fa-IR" sz="14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آیتم صورت حساب بانک و سپس انتخاب صورت حساب بانک به ریز</a:t>
            </a:r>
            <a:r>
              <a:rPr lang="fa-IR" sz="1400" dirty="0" smtClean="0">
                <a:cs typeface="B Nazanin" panose="00000400000000000000" pitchFamily="2" charset="-78"/>
              </a:rPr>
              <a:t> می توان استفاده نمود</a:t>
            </a:r>
          </a:p>
        </p:txBody>
      </p:sp>
    </p:spTree>
    <p:extLst>
      <p:ext uri="{BB962C8B-B14F-4D97-AF65-F5344CB8AC3E}">
        <p14:creationId xmlns:p14="http://schemas.microsoft.com/office/powerpoint/2010/main" val="64918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7581901" cy="3148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450" y="533400"/>
            <a:ext cx="6629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جهت دریافت درآمد بیمه ایی و غیر بیمه ایی به تفکیک شناسه و شماره ترمینال می توان از آیتم صورت حساب بانک، صورت حساب بانک به تفکیک صندوق استفاده کرد.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دقت نمایید که در این گزارش تاریخ، تاریخ تسویه می باشد. یعنی ممکن است در سیستم پذیرش واریز در تاریخ 30-05-1400 انجام شده باشد، اما وجه در بانک، در تاریخ 1-06-1400 تسویه شده باشد. بنابراین وقتی تاریخ به عنوان فیلد جستجو درج می شود دقت کنید که گزارش بر اساس تاریخ تحقق ارائه می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883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95600"/>
            <a:ext cx="9144000" cy="360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450" y="533400"/>
            <a:ext cx="6629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جهت آنالیز درآمد و صورت حساب بانک، و دریافت گزارش تفصیلی مختلف، میتوان از </a:t>
            </a:r>
            <a:r>
              <a:rPr lang="fa-IR" sz="1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آیتم صورت حساب بانک، گزارشات آماری</a:t>
            </a:r>
            <a:r>
              <a:rPr lang="fa-IR" sz="1400" dirty="0" smtClean="0">
                <a:cs typeface="B Nazanin" panose="00000400000000000000" pitchFamily="2" charset="-78"/>
              </a:rPr>
              <a:t> استفاده کرد.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این قسمت نیز توجه شود که تاریخ، تاریخ تسویه می باشد.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3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8764016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450" y="533400"/>
            <a:ext cx="662940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جهت دریافت گزارش درخواست وجه از آیتم، صورت حساب بانک، گزارش برداشت از حساب می توان استفده کرد.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این قسمت سهم هر واحد از کل وجوه برداشت از خزانه کل قابل مشاهده می باشد.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همچنین اگر واحد استرداد وجهی هم انجام داده باشد، در این قسمت قابل مشاهده می باشد.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همچنین با کلیک بر روی شماره درخو.است، می توان جزئیات تراکنش های برداشت شده را مشاهده نمود.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39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72830"/>
            <a:ext cx="8873581" cy="4275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450" y="533400"/>
            <a:ext cx="66294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به منظور بررسی و پایش صورت حساب سیستم پذیرش(از نرم افزار </a:t>
            </a:r>
            <a:r>
              <a:rPr lang="en-US" sz="1400" dirty="0" smtClean="0">
                <a:cs typeface="B Nazanin" panose="00000400000000000000" pitchFamily="2" charset="-78"/>
              </a:rPr>
              <a:t>HIS</a:t>
            </a:r>
            <a:r>
              <a:rPr lang="fa-IR" sz="1400" dirty="0" smtClean="0">
                <a:cs typeface="B Nazanin" panose="00000400000000000000" pitchFamily="2" charset="-78"/>
              </a:rPr>
              <a:t> ، سامانه سینا، مروارید، و...) می توان از </a:t>
            </a:r>
            <a:r>
              <a:rPr lang="fa-IR" sz="1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آیتم عملکرد صندوقداران، و سپس صورت مغایرت صندوقداران</a:t>
            </a:r>
            <a:r>
              <a:rPr lang="fa-IR" sz="1400" dirty="0" smtClean="0">
                <a:cs typeface="B Nazanin" panose="00000400000000000000" pitchFamily="2" charset="-78"/>
              </a:rPr>
              <a:t> استفاده نمود.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400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این گزارش تاریخ انجام تراکنش در سیستم پذیرش مبنای جستجو می باشد.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این گزارش ستون اول، کل کارکرد ثبت و دریافت شده از سیستم پذیرش را نمایش می دهد</a:t>
            </a:r>
            <a:r>
              <a:rPr lang="fa-IR" sz="1400" dirty="0" smtClean="0">
                <a:cs typeface="B Nazanin" panose="00000400000000000000" pitchFamily="2" charset="-78"/>
              </a:rPr>
              <a:t>. اگر در سیستم پذیرش اختلافی با این قسمت وجود داشت یا دریافت کل تراکنش از سیستم پذیرش درست انجام نشده است، یا سیستم پذیرش دارای اشتباه می باشد.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ستون دوم نمایش دهنده تراکنش های نادرست و یا ناموفق و برگشت خورده می باشد</a:t>
            </a:r>
            <a:r>
              <a:rPr lang="fa-IR" sz="1400" dirty="0" smtClean="0">
                <a:cs typeface="B Nazanin" panose="00000400000000000000" pitchFamily="2" charset="-78"/>
              </a:rPr>
              <a:t>. این ستون شامل 2 نوع واریزی است 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یا شماره پیگیری واریزی مورد نظر درست در سیستم پذیرش ثبت نشده است.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یا تراکنش مورد نظر به حساب مبدا برگشت خورده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ستون سوم تراکنش هایی است که در بانک مرکزی می باشد، اما در صورت حساب پذیرش مشاهده نشده است</a:t>
            </a:r>
            <a:r>
              <a:rPr lang="fa-IR" sz="1400" dirty="0" smtClean="0">
                <a:cs typeface="B Nazanin" panose="00000400000000000000" pitchFamily="2" charset="-78"/>
              </a:rPr>
              <a:t>. این سیتون نیز شامل 2 نوع است: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واریزی هایی که در سیستم پذیرش قرار دارد اما شماره پیگیری ثبت شده اشتباه است.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واریزی هایی که هیچ اثری از آن در سیستم پذیرش نیست.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873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4200"/>
            <a:ext cx="7843004" cy="2738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450" y="533400"/>
            <a:ext cx="6629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برای دریافت عملکرد سیستم پذیرش و همچنین مانده ابتدا و انتهای دوره یک ماه می توان از </a:t>
            </a:r>
            <a:r>
              <a:rPr lang="fa-IR" sz="1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آیتم عملکرد صندوقداران، عملکرد ماهیانه صندوقداران</a:t>
            </a:r>
            <a:r>
              <a:rPr lang="fa-IR" sz="1400" dirty="0" smtClean="0">
                <a:cs typeface="B Nazanin" panose="00000400000000000000" pitchFamily="2" charset="-78"/>
              </a:rPr>
              <a:t> استفاده نمود.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برای رسیدن به گزارش دقیق در این قسمت، باید مرحله قبل کامل گردد.</a:t>
            </a:r>
          </a:p>
        </p:txBody>
      </p:sp>
    </p:spTree>
    <p:extLst>
      <p:ext uri="{BB962C8B-B14F-4D97-AF65-F5344CB8AC3E}">
        <p14:creationId xmlns:p14="http://schemas.microsoft.com/office/powerpoint/2010/main" val="147946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62400"/>
            <a:ext cx="6915593" cy="2290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6934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فارق از واریزی های بیمه ایی و غیر عملیاتی، و بدون دریافت هیچ گزارشی غیر از صورت حساب بانک، می توان مانده ابتدای دوره و انتهای دوره را از آیتم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عملکرد ماهیانه صورت حساب بانک </a:t>
            </a:r>
            <a:r>
              <a:rPr lang="fa-IR" sz="1400" b="1" dirty="0" smtClean="0">
                <a:cs typeface="B Nazanin" panose="00000400000000000000" pitchFamily="2" charset="-78"/>
              </a:rPr>
              <a:t>دریافت نمود.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بنابراین اگر واریزی های بیمه درست شناسایی شود و واریزی های غیر عملیاتی نیز با شناسه درست انجام شود، میتوان از این گزارش 100 درصد اطمینان داشت</a:t>
            </a:r>
          </a:p>
        </p:txBody>
      </p:sp>
    </p:spTree>
    <p:extLst>
      <p:ext uri="{BB962C8B-B14F-4D97-AF65-F5344CB8AC3E}">
        <p14:creationId xmlns:p14="http://schemas.microsoft.com/office/powerpoint/2010/main" val="101713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1336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latin typeface="B Titr"/>
              </a:rPr>
              <a:t>با تشکر.</a:t>
            </a:r>
            <a:br>
              <a:rPr lang="fa-IR" sz="2800" dirty="0" smtClean="0">
                <a:latin typeface="B Titr"/>
              </a:rPr>
            </a:br>
            <a:r>
              <a:rPr lang="fa-IR" sz="2800" dirty="0" smtClean="0">
                <a:latin typeface="B Titr"/>
              </a:rPr>
              <a:t>دانشگاه علوم پزشکی و بهداشتی درمانی مشهد</a:t>
            </a:r>
            <a:br>
              <a:rPr lang="fa-IR" sz="2800" dirty="0" smtClean="0">
                <a:latin typeface="B Titr"/>
              </a:rPr>
            </a:br>
            <a:r>
              <a:rPr lang="fa-IR" sz="2800" dirty="0" smtClean="0">
                <a:latin typeface="B Titr"/>
              </a:rPr>
              <a:t>تابستان 1400</a:t>
            </a:r>
            <a:endParaRPr lang="fa-IR" sz="2800" dirty="0">
              <a:latin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val="286687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" y="838200"/>
            <a:ext cx="89101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3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cs typeface="B Zar" pitchFamily="2" charset="-78"/>
              </a:rPr>
              <a:t>مقدمه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229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 انتقال و تجمیع حسابهای سازمان و ارگان های دولتی در بانک مرکزی توسط وزارت اقتصاد و دارایی 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 قابلیت پرداخت با  شناسه جهت مدیریت درآمد.</a:t>
            </a:r>
          </a:p>
          <a:p>
            <a:pPr algn="r" rtl="1">
              <a:lnSpc>
                <a:spcPct val="150000"/>
              </a:lnSpc>
            </a:pPr>
            <a:endParaRPr lang="fa-IR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چالش های تعریف شده سازمان و دانشگاه های علوم پزشکی: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 شناسایی واریزی و تعریف شناسه باید بر مبنای چه ساختار و الگویی باشد؟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دسترسی به صورت حساب برخط و قابل فهم؟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مدیریت صورت حساب و تعریف سیاست درست جهت دسترسی واحدها به درآمد مربوطه؟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عملیات درآمد شامل : کاربرگ درآمد، بستن حساب، درخواست وجه از خزانه، ارائه گزارش بودجه و تخصیص و ....؟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fa-IR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 smtClean="0">
              <a:cs typeface="B Zar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5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9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610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Zar" pitchFamily="2" charset="-78"/>
              </a:rPr>
              <a:t>چالش های طراحی سامانه :</a:t>
            </a:r>
            <a:endParaRPr lang="en-US" sz="2800" dirty="0" smtClean="0">
              <a:solidFill>
                <a:srgbClr val="002060"/>
              </a:solidFill>
              <a:cs typeface="B Zar" pitchFamily="2" charset="-78"/>
            </a:endParaRPr>
          </a:p>
          <a:p>
            <a:pPr algn="r" rtl="1"/>
            <a:endParaRPr lang="fa-IR" sz="2800" dirty="0" smtClean="0">
              <a:solidFill>
                <a:srgbClr val="002060"/>
              </a:solidFill>
              <a:cs typeface="B Zar" pitchFamily="2" charset="-78"/>
            </a:endParaRPr>
          </a:p>
          <a:p>
            <a:pPr lvl="1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cs typeface="B Zar" pitchFamily="2" charset="-78"/>
              </a:rPr>
              <a:t>عدم اعتماد به صورت حسابهای ارائه شده</a:t>
            </a:r>
            <a:r>
              <a:rPr lang="en-US" sz="2000" dirty="0" smtClean="0">
                <a:cs typeface="B Zar" pitchFamily="2" charset="-78"/>
              </a:rPr>
              <a:t>.</a:t>
            </a:r>
            <a:endParaRPr lang="fa-IR" sz="2000" dirty="0" smtClean="0">
              <a:cs typeface="B Zar" pitchFamily="2" charset="-78"/>
            </a:endParaRPr>
          </a:p>
          <a:p>
            <a:pPr lvl="1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cs typeface="B Zar" pitchFamily="2" charset="-78"/>
              </a:rPr>
              <a:t> مقیاس بالای تراکنش و عدم از استفاده از جداول</a:t>
            </a:r>
            <a:r>
              <a:rPr lang="en-US" sz="2000" dirty="0" smtClean="0">
                <a:cs typeface="B Zar" pitchFamily="2" charset="-78"/>
              </a:rPr>
              <a:t>.</a:t>
            </a:r>
            <a:r>
              <a:rPr lang="fa-IR" sz="2000" dirty="0" smtClean="0">
                <a:cs typeface="B Zar" pitchFamily="2" charset="-78"/>
              </a:rPr>
              <a:t>میانی و گزارش</a:t>
            </a: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Robust and Scalable</a:t>
            </a:r>
            <a:r>
              <a:rPr lang="fa-IR" sz="2000" dirty="0" smtClean="0">
                <a:cs typeface="B Zar" pitchFamily="2" charset="-78"/>
              </a:rPr>
              <a:t>)</a:t>
            </a:r>
            <a:r>
              <a:rPr lang="en-US" sz="2000" dirty="0" smtClean="0">
                <a:cs typeface="B Zar" pitchFamily="2" charset="-78"/>
              </a:rPr>
              <a:t>.</a:t>
            </a:r>
          </a:p>
          <a:p>
            <a:pPr lvl="1" algn="r" rtl="1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توانایی تغییر پذیری و انطباق بر اساس تغییرات صورت حساب بانک مرکزی.</a:t>
            </a:r>
          </a:p>
          <a:p>
            <a:pPr lvl="1" algn="r" rtl="1">
              <a:lnSpc>
                <a:spcPct val="150000"/>
              </a:lnSpc>
            </a:pPr>
            <a:r>
              <a:rPr lang="fa-IR" sz="2000" dirty="0" smtClean="0">
                <a:cs typeface="B Zar" pitchFamily="2" charset="-78"/>
              </a:rPr>
              <a:t>- عدم تطابق موجودی حساب با مجموع کلی تراکنش ها</a:t>
            </a:r>
            <a:r>
              <a:rPr lang="en-US" sz="2000" dirty="0" smtClean="0">
                <a:cs typeface="B Zar" pitchFamily="2" charset="-78"/>
              </a:rPr>
              <a:t>.</a:t>
            </a:r>
            <a:endParaRPr lang="fa-IR" sz="2000" dirty="0" smtClean="0">
              <a:cs typeface="B Zar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000" dirty="0" smtClean="0">
                <a:cs typeface="B Zar" pitchFamily="2" charset="-78"/>
              </a:rPr>
              <a:t>- ترتیب تراکنش صورت حساب ارائه شده،  با ترتیب تراکنش در صورت حساب بانک </a:t>
            </a:r>
          </a:p>
          <a:p>
            <a:pPr lvl="2" algn="r" rtl="1">
              <a:lnSpc>
                <a:spcPct val="150000"/>
              </a:lnSpc>
            </a:pPr>
            <a:r>
              <a:rPr lang="fa-IR" sz="2000" dirty="0" smtClean="0">
                <a:cs typeface="B Zar" pitchFamily="2" charset="-78"/>
              </a:rPr>
              <a:t>مرکزی متفاوت می باشد.</a:t>
            </a:r>
          </a:p>
          <a:p>
            <a:pPr lvl="1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cs typeface="B Zar" pitchFamily="2" charset="-78"/>
              </a:rPr>
              <a:t>گم شدن تراکنش هنگامی که سامانه بهداد دچار ایراد می باشد.</a:t>
            </a:r>
          </a:p>
          <a:p>
            <a:pPr lvl="1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cs typeface="B Zar" pitchFamily="2" charset="-78"/>
              </a:rPr>
              <a:t> عدم دریافت اطلاعات در روزهای تعطیل.</a:t>
            </a:r>
          </a:p>
          <a:p>
            <a:pPr lvl="1" algn="r" rtl="1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cs typeface="B Zar" pitchFamily="2" charset="-78"/>
              </a:rPr>
              <a:t>مشکل به روزرسانی لایسنس پایگاه داده(هزینه و تحریم توسط شرکت های نرم افزاری)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fa-IR" sz="3600" dirty="0" smtClean="0">
                <a:cs typeface="B Zar" pitchFamily="2" charset="-78"/>
              </a:rPr>
              <a:t>تولید شناسه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82296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 ساخت شناسه مبتنی بر الگو</a:t>
            </a: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dirty="0" smtClean="0">
                <a:cs typeface="B Zar" pitchFamily="2" charset="-78"/>
              </a:rPr>
              <a:t>ساخت شناسه مبتنی بر ایندکس</a:t>
            </a:r>
            <a:r>
              <a:rPr lang="en-US" dirty="0" smtClean="0">
                <a:cs typeface="B Zar" pitchFamily="2" charset="-78"/>
              </a:rPr>
              <a:t>:</a:t>
            </a: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345084353124900001111362122007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604757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724400"/>
          <a:ext cx="8382001" cy="1524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3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6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00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ویژگی </a:t>
                      </a:r>
                      <a:r>
                        <a:rPr lang="en-US" sz="1400" dirty="0">
                          <a:cs typeface="B Zar" pitchFamily="2" charset="-78"/>
                        </a:rPr>
                        <a:t> N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Zar" pitchFamily="2" charset="-78"/>
                        </a:rPr>
                        <a:t>........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ویژگی 7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ویژگی 6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نام صندوقدار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صندوق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نام واحد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نوع واحد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برنامه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نوع درآمد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9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آقای </a:t>
                      </a:r>
                      <a:r>
                        <a:rPr lang="fa-IR" sz="1400" dirty="0" smtClean="0">
                          <a:cs typeface="B Zar" pitchFamily="2" charset="-78"/>
                        </a:rPr>
                        <a:t>واحدی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اورژانس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cs typeface="B Zar" pitchFamily="2" charset="-78"/>
                        </a:rPr>
                        <a:t>امام</a:t>
                      </a:r>
                      <a:r>
                        <a:rPr lang="fa-IR" sz="1400" baseline="0" dirty="0" smtClean="0">
                          <a:cs typeface="B Zar" pitchFamily="2" charset="-78"/>
                        </a:rPr>
                        <a:t> رضا مشهد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بیمارستان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cs typeface="B Zar" pitchFamily="2" charset="-78"/>
                        </a:rPr>
                        <a:t>درمانی</a:t>
                      </a:r>
                      <a:endParaRPr lang="en-US" sz="140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عملیاتی</a:t>
                      </a:r>
                      <a:endParaRPr lang="en-US" sz="1400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101584" y="1829907"/>
            <a:ext cx="9906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01584" y="2744307"/>
            <a:ext cx="9906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01584" y="3811107"/>
            <a:ext cx="99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imes New Roman" pitchFamily="18" charset="0"/>
                <a:cs typeface="B Titr" pitchFamily="2" charset="-78"/>
              </a:rPr>
              <a:t>سامانه سینا</a:t>
            </a:r>
            <a:endParaRPr lang="en-US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334000" y="2820507"/>
            <a:ext cx="2133600" cy="9144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cs typeface="B Titr" pitchFamily="2" charset="-78"/>
              </a:rPr>
              <a:t>درگاه پرداخت(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POS,IPG</a:t>
            </a:r>
            <a:r>
              <a:rPr lang="fa-IR" sz="1600" b="1" dirty="0" smtClean="0"/>
              <a:t>)</a:t>
            </a:r>
            <a:endParaRPr lang="en-US" sz="1600" b="1" dirty="0"/>
          </a:p>
        </p:txBody>
      </p:sp>
      <p:sp>
        <p:nvSpPr>
          <p:cNvPr id="8" name="Regular Pentagon 7"/>
          <p:cNvSpPr/>
          <p:nvPr/>
        </p:nvSpPr>
        <p:spPr>
          <a:xfrm>
            <a:off x="3733800" y="1067907"/>
            <a:ext cx="1219200" cy="990600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imes New Roman" pitchFamily="18" charset="0"/>
                <a:cs typeface="B Titr" pitchFamily="2" charset="-78"/>
              </a:rPr>
              <a:t>شاپرک</a:t>
            </a:r>
            <a:endParaRPr lang="en-US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2209800" y="1067907"/>
            <a:ext cx="1219200" cy="9906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dk1"/>
                </a:solidFill>
                <a:latin typeface="Times New Roman" pitchFamily="18" charset="0"/>
                <a:cs typeface="B Titr" pitchFamily="2" charset="-78"/>
              </a:rPr>
              <a:t>شتاب</a:t>
            </a:r>
            <a:endParaRPr lang="en-US" dirty="0">
              <a:solidFill>
                <a:schemeClr val="dk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131403"/>
            <a:ext cx="16002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imes New Roman" pitchFamily="18" charset="0"/>
                <a:cs typeface="B Titr" pitchFamily="2" charset="-78"/>
              </a:rPr>
              <a:t>بانک مرکزی</a:t>
            </a:r>
            <a:endParaRPr lang="en-US" dirty="0">
              <a:latin typeface="Times New Roman" pitchFamily="18" charset="0"/>
              <a:cs typeface="B Titr" pitchFamily="2" charset="-78"/>
            </a:endParaRPr>
          </a:p>
        </p:txBody>
      </p:sp>
      <p:cxnSp>
        <p:nvCxnSpPr>
          <p:cNvPr id="14" name="Straight Arrow Connector 13"/>
          <p:cNvCxnSpPr>
            <a:stCxn id="4" idx="2"/>
            <a:endCxn id="7" idx="3"/>
          </p:cNvCxnSpPr>
          <p:nvPr/>
        </p:nvCxnSpPr>
        <p:spPr>
          <a:xfrm rot="10800000" flipV="1">
            <a:off x="7467600" y="2249007"/>
            <a:ext cx="633984" cy="1028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3"/>
          </p:cNvCxnSpPr>
          <p:nvPr/>
        </p:nvCxnSpPr>
        <p:spPr>
          <a:xfrm rot="10800000">
            <a:off x="7467600" y="3277707"/>
            <a:ext cx="633984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7" idx="3"/>
          </p:cNvCxnSpPr>
          <p:nvPr/>
        </p:nvCxnSpPr>
        <p:spPr>
          <a:xfrm rot="10800000" flipV="1">
            <a:off x="7467600" y="3163407"/>
            <a:ext cx="633984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1"/>
            <a:endCxn id="8" idx="4"/>
          </p:cNvCxnSpPr>
          <p:nvPr/>
        </p:nvCxnSpPr>
        <p:spPr>
          <a:xfrm rot="10800000">
            <a:off x="4720154" y="2058505"/>
            <a:ext cx="613846" cy="12192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  <a:endCxn id="11" idx="5"/>
          </p:cNvCxnSpPr>
          <p:nvPr/>
        </p:nvCxnSpPr>
        <p:spPr>
          <a:xfrm rot="10800000">
            <a:off x="3428999" y="1446281"/>
            <a:ext cx="30480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1"/>
            <a:endCxn id="12" idx="3"/>
          </p:cNvCxnSpPr>
          <p:nvPr/>
        </p:nvCxnSpPr>
        <p:spPr>
          <a:xfrm rot="10800000" flipV="1">
            <a:off x="1828801" y="1446281"/>
            <a:ext cx="381001" cy="24090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981200" y="616803"/>
            <a:ext cx="3048000" cy="2286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60279" y="103012"/>
            <a:ext cx="759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چرخه پرداخت الکترونیکی از مرحله ثبت در سیستم های پذیرش تا مرحله تحقق در بانک مرکزی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616803"/>
            <a:ext cx="13716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latin typeface="Times New Roman" pitchFamily="18" charset="0"/>
                <a:cs typeface="B Zar" pitchFamily="2" charset="-78"/>
              </a:rPr>
              <a:t>سامانه های پذیرش</a:t>
            </a:r>
            <a:endParaRPr lang="en-US" sz="1400" b="1" dirty="0">
              <a:latin typeface="Times New Roman" pitchFamily="18" charset="0"/>
              <a:cs typeface="B Zar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022592" y="1976211"/>
            <a:ext cx="1371600" cy="48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01584" y="4919055"/>
            <a:ext cx="99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Times New Roman" pitchFamily="18" charset="0"/>
                <a:cs typeface="B Titr" pitchFamily="2" charset="-78"/>
              </a:rPr>
              <a:t>سامانه مروارید</a:t>
            </a:r>
            <a:endParaRPr lang="en-US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799" y="5763904"/>
            <a:ext cx="759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هدف اصلی: </a:t>
            </a:r>
            <a:r>
              <a:rPr lang="fa-IR" sz="2400" dirty="0" smtClean="0">
                <a:solidFill>
                  <a:srgbClr val="002060"/>
                </a:solidFill>
                <a:cs typeface="2  Homa" pitchFamily="2" charset="-78"/>
              </a:rPr>
              <a:t>تمامی تراکنش های صورت گرفته در واحدهای زیر مجموعه ستاد، </a:t>
            </a:r>
            <a:r>
              <a:rPr lang="fa-IR" sz="2400" b="1" u="sng" dirty="0" smtClean="0">
                <a:solidFill>
                  <a:srgbClr val="C00000"/>
                </a:solidFill>
                <a:cs typeface="2  Homa" pitchFamily="2" charset="-78"/>
              </a:rPr>
              <a:t>با هر مقیاسی،</a:t>
            </a:r>
            <a:r>
              <a:rPr lang="fa-IR" sz="2400" dirty="0" smtClean="0">
                <a:solidFill>
                  <a:srgbClr val="002060"/>
                </a:solidFill>
                <a:cs typeface="2  Homa" pitchFamily="2" charset="-78"/>
              </a:rPr>
              <a:t> به درستی شناسایی و در کمترین زمان محقق شود</a:t>
            </a:r>
            <a:r>
              <a:rPr lang="fa-IR" dirty="0" smtClean="0">
                <a:cs typeface="B Titr" pitchFamily="2" charset="-78"/>
              </a:rPr>
              <a:t>.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صورت حساب بانک مرکزی</a:t>
            </a: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68653"/>
              </p:ext>
            </p:extLst>
          </p:nvPr>
        </p:nvGraphicFramePr>
        <p:xfrm>
          <a:off x="429322" y="3962400"/>
          <a:ext cx="8534401" cy="1524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9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1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00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تاریخ انجام تراکنش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/>
                        <a:t>........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-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-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شماره حساب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شرح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شناسه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بدهکار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بستانکار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/>
                        <a:t>تاریخ تسویه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9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Times New Roman"/>
                          <a:cs typeface="B Zar" pitchFamily="2" charset="-78"/>
                        </a:rPr>
                        <a:t>28-12-1399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Times New Roman"/>
                          <a:cs typeface="B Zar" pitchFamily="2" charset="-78"/>
                        </a:rPr>
                        <a:t>02-01-1400</a:t>
                      </a:r>
                      <a:endParaRPr lang="en-US" sz="1600" b="1" dirty="0">
                        <a:latin typeface="Calibri"/>
                        <a:ea typeface="Times New Roman"/>
                        <a:cs typeface="B Zar" pitchFamily="2" charset="-78"/>
                      </a:endParaRPr>
                    </a:p>
                  </a:txBody>
                  <a:tcPr marL="62761" marR="6276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9519" y="1905000"/>
            <a:ext cx="759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صورت حساب بانک مرکزی گزارش خام بوده که نمیتوان اطلاعات کامل از آنها دریافت نمود. بخصوص تاریخ انجام تراکنش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0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00" y="3183669"/>
            <a:ext cx="1524000" cy="1524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سیستم های پذیرنده شامل </a:t>
            </a:r>
            <a:r>
              <a:rPr lang="en-US" b="1" dirty="0" smtClean="0"/>
              <a:t>HIS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876800" y="5235653"/>
            <a:ext cx="15240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2  Homa" pitchFamily="2" charset="-78"/>
              </a:rPr>
              <a:t>سیستم نظام نوین تعهدی</a:t>
            </a:r>
            <a:endParaRPr lang="en-US" b="1" dirty="0">
              <a:solidFill>
                <a:schemeClr val="tx1"/>
              </a:solidFill>
              <a:cs typeface="2  Hom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799" y="4929920"/>
            <a:ext cx="15240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2  Homa" pitchFamily="2" charset="-78"/>
              </a:rPr>
              <a:t>سامانه سجاد</a:t>
            </a:r>
            <a:endParaRPr lang="en-US" b="1" dirty="0">
              <a:cs typeface="2  Hom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669069"/>
            <a:ext cx="16764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2  Homa" pitchFamily="2" charset="-78"/>
              </a:rPr>
              <a:t>بانک(مرکزی-رفاه-ملی و ...)</a:t>
            </a:r>
            <a:endParaRPr lang="en-US" b="1" dirty="0">
              <a:cs typeface="2  Homa" pitchFamily="2" charset="-78"/>
            </a:endParaRPr>
          </a:p>
        </p:txBody>
      </p:sp>
      <p:cxnSp>
        <p:nvCxnSpPr>
          <p:cNvPr id="10" name="Straight Arrow Connector 9"/>
          <p:cNvCxnSpPr>
            <a:stCxn id="12" idx="5"/>
            <a:endCxn id="5" idx="2"/>
          </p:cNvCxnSpPr>
          <p:nvPr/>
        </p:nvCxnSpPr>
        <p:spPr>
          <a:xfrm>
            <a:off x="5486398" y="3907066"/>
            <a:ext cx="2133602" cy="3860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2" idx="4"/>
          </p:cNvCxnSpPr>
          <p:nvPr/>
        </p:nvCxnSpPr>
        <p:spPr>
          <a:xfrm flipH="1" flipV="1">
            <a:off x="5108023" y="4707666"/>
            <a:ext cx="225977" cy="62633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2" idx="0"/>
          </p:cNvCxnSpPr>
          <p:nvPr/>
        </p:nvCxnSpPr>
        <p:spPr>
          <a:xfrm>
            <a:off x="4267200" y="2193069"/>
            <a:ext cx="228600" cy="1219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gular Pentagon 11"/>
          <p:cNvSpPr/>
          <p:nvPr/>
        </p:nvSpPr>
        <p:spPr>
          <a:xfrm>
            <a:off x="3505200" y="3412269"/>
            <a:ext cx="1981200" cy="1295400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2  Homa" pitchFamily="2" charset="-78"/>
              </a:rPr>
              <a:t>سامانه مدرن</a:t>
            </a:r>
            <a:endParaRPr lang="en-US" sz="2000" b="1" dirty="0">
              <a:cs typeface="2  Homa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429000" y="4707669"/>
            <a:ext cx="454575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7200" y="1354869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2  Homa" pitchFamily="2" charset="-78"/>
              </a:rPr>
              <a:t>سازمان های بیمه گر</a:t>
            </a:r>
            <a:endParaRPr lang="en-US" b="1" dirty="0">
              <a:cs typeface="2  Homa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828802" y="2574075"/>
            <a:ext cx="2057398" cy="114299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4800" y="3564669"/>
            <a:ext cx="1524000" cy="1524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2  Homa" pitchFamily="2" charset="-78"/>
              </a:rPr>
              <a:t>سامانه سپاس</a:t>
            </a:r>
            <a:endParaRPr lang="en-US" b="1" dirty="0">
              <a:cs typeface="2  Homa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1828800" y="4326669"/>
            <a:ext cx="190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152400"/>
            <a:ext cx="340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یکی از هدف اصلی سامانه مدرن، خودکار ساری فرآیند دریافت، پردازش و انتقال اطالاعات به سامانه های  مالی زیر مجموعه دانشگاه علوم پزشکی می باشد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1" y="1905000"/>
            <a:ext cx="7698347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64" y="762000"/>
            <a:ext cx="6629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جهت ورود به مدرن باید از نام کاربری و رمز عبور مناسب استفاده کرد.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دسترسی به تراکنش ها بستگی به میزان سطح دسترسی هر نام کاربری دارد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 بخش اطلاعیه  صفحه ورود توجه داشته باشید.</a:t>
            </a:r>
            <a:endParaRPr lang="fa-IR" sz="1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9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06" y="2286000"/>
            <a:ext cx="9256206" cy="4062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64" y="762000"/>
            <a:ext cx="6629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صفحه نخست که هر کاربر پس از ورود موفق وارد آن می شود، بخش داشبورد ها می باشد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صفحه داشبورد کاربر می تواند به مانده حساب واحد خود دسترسی یابد.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این بخش کاربر میزان واریزی ها به تفکیک بیمه، پایانه کارتخوان و غیره را دریافت میکند</a:t>
            </a:r>
          </a:p>
        </p:txBody>
      </p:sp>
    </p:spTree>
    <p:extLst>
      <p:ext uri="{BB962C8B-B14F-4D97-AF65-F5344CB8AC3E}">
        <p14:creationId xmlns:p14="http://schemas.microsoft.com/office/powerpoint/2010/main" val="251957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1081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2  Homa</vt:lpstr>
      <vt:lpstr>Arial</vt:lpstr>
      <vt:lpstr>B Nazanin</vt:lpstr>
      <vt:lpstr>B Titr</vt:lpstr>
      <vt:lpstr>B Zar</vt:lpstr>
      <vt:lpstr>Calibri</vt:lpstr>
      <vt:lpstr>Times New Roman</vt:lpstr>
      <vt:lpstr>Office Theme</vt:lpstr>
      <vt:lpstr>PowerPoint Presentation</vt:lpstr>
      <vt:lpstr>مقدمه</vt:lpstr>
      <vt:lpstr>PowerPoint Presentation</vt:lpstr>
      <vt:lpstr>تولید شناسه</vt:lpstr>
      <vt:lpstr>PowerPoint Presentation</vt:lpstr>
      <vt:lpstr>صورت حساب بانک مرکزی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تشکر. دانشگاه علوم پزشکی و بهداشتی درمانی مشهد تابستان 1400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Q_hossein</dc:creator>
  <cp:lastModifiedBy>01</cp:lastModifiedBy>
  <cp:revision>107</cp:revision>
  <dcterms:created xsi:type="dcterms:W3CDTF">2006-08-16T00:00:00Z</dcterms:created>
  <dcterms:modified xsi:type="dcterms:W3CDTF">2021-08-31T14:28:14Z</dcterms:modified>
</cp:coreProperties>
</file>